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1"/>
          </a:solidFill>
        </a:fill>
      </a:tcStyle>
    </a:firstCol>
    <a:la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381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1"/>
          </a:solidFill>
        </a:fill>
      </a:tcStyle>
    </a:lastRow>
    <a:fir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381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3"/>
          </a:solidFill>
        </a:fill>
      </a:tcStyle>
    </a:firstCol>
    <a:la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381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3"/>
          </a:solidFill>
        </a:fill>
      </a:tcStyle>
    </a:lastRow>
    <a:fir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381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6"/>
          </a:solidFill>
        </a:fill>
      </a:tcStyle>
    </a:firstCol>
    <a:la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381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6"/>
          </a:solidFill>
        </a:fill>
      </a:tcStyle>
    </a:lastRow>
    <a:fir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381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AFAFA"/>
          </a:solidFill>
        </a:fill>
      </a:tcStyle>
    </a:band2H>
    <a:firstCol>
      <a:tcTxStyle b="on" i="off">
        <a:fontRef idx="major">
          <a:srgbClr val="FAFAFA"/>
        </a:fontRef>
        <a:srgbClr val="FAFAF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AFAFA"/>
          </a:solidFill>
        </a:fill>
      </a:tcStyle>
    </a:lastRow>
    <a:firstRow>
      <a:tcTxStyle b="on" i="off">
        <a:fontRef idx="major">
          <a:srgbClr val="FAFAFA"/>
        </a:fontRef>
        <a:srgbClr val="FAFAFA"/>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000000"/>
          </a:solidFill>
        </a:fill>
      </a:tcStyle>
    </a:firstCol>
    <a:la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38100" cap="flat">
              <a:solidFill>
                <a:srgbClr val="FAFAFA"/>
              </a:solidFill>
              <a:prstDash val="solid"/>
              <a:round/>
            </a:ln>
          </a:top>
          <a:bottom>
            <a:ln w="127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000000"/>
          </a:solidFill>
        </a:fill>
      </a:tcStyle>
    </a:lastRow>
    <a:firstRow>
      <a:tcTxStyle b="on" i="off">
        <a:fontRef idx="major">
          <a:srgbClr val="FAFAFA"/>
        </a:fontRef>
        <a:srgbClr val="FAFAFA"/>
      </a:tcTxStyle>
      <a:tcStyle>
        <a:tcBdr>
          <a:left>
            <a:ln w="12700" cap="flat">
              <a:solidFill>
                <a:srgbClr val="FAFAFA"/>
              </a:solidFill>
              <a:prstDash val="solid"/>
              <a:round/>
            </a:ln>
          </a:left>
          <a:right>
            <a:ln w="12700" cap="flat">
              <a:solidFill>
                <a:srgbClr val="FAFAFA"/>
              </a:solidFill>
              <a:prstDash val="solid"/>
              <a:round/>
            </a:ln>
          </a:right>
          <a:top>
            <a:ln w="12700" cap="flat">
              <a:solidFill>
                <a:srgbClr val="FAFAFA"/>
              </a:solidFill>
              <a:prstDash val="solid"/>
              <a:round/>
            </a:ln>
          </a:top>
          <a:bottom>
            <a:ln w="38100" cap="flat">
              <a:solidFill>
                <a:srgbClr val="FAFAFA"/>
              </a:solidFill>
              <a:prstDash val="solid"/>
              <a:round/>
            </a:ln>
          </a:bottom>
          <a:insideH>
            <a:ln w="12700" cap="flat">
              <a:solidFill>
                <a:srgbClr val="FAFAFA"/>
              </a:solidFill>
              <a:prstDash val="solid"/>
              <a:round/>
            </a:ln>
          </a:insideH>
          <a:insideV>
            <a:ln w="12700" cap="flat">
              <a:solidFill>
                <a:srgbClr val="FAFAFA"/>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6" name="Shape 276"/>
          <p:cNvSpPr/>
          <p:nvPr>
            <p:ph type="sldImg"/>
          </p:nvPr>
        </p:nvSpPr>
        <p:spPr>
          <a:xfrm>
            <a:off x="1143000" y="685800"/>
            <a:ext cx="4572000" cy="3429000"/>
          </a:xfrm>
          <a:prstGeom prst="rect">
            <a:avLst/>
          </a:prstGeom>
        </p:spPr>
        <p:txBody>
          <a:bodyPr/>
          <a:lstStyle/>
          <a:p>
            <a:pPr/>
          </a:p>
        </p:txBody>
      </p:sp>
      <p:sp>
        <p:nvSpPr>
          <p:cNvPr id="277" name="Shape 2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4377" latinLnBrk="0">
      <a:defRPr sz="1200">
        <a:latin typeface="+mn-lt"/>
        <a:ea typeface="+mn-ea"/>
        <a:cs typeface="+mn-cs"/>
        <a:sym typeface="Raleway Regular"/>
      </a:defRPr>
    </a:lvl1pPr>
    <a:lvl2pPr indent="228600" defTabSz="914377" latinLnBrk="0">
      <a:defRPr sz="1200">
        <a:latin typeface="+mn-lt"/>
        <a:ea typeface="+mn-ea"/>
        <a:cs typeface="+mn-cs"/>
        <a:sym typeface="Raleway Regular"/>
      </a:defRPr>
    </a:lvl2pPr>
    <a:lvl3pPr indent="457200" defTabSz="914377" latinLnBrk="0">
      <a:defRPr sz="1200">
        <a:latin typeface="+mn-lt"/>
        <a:ea typeface="+mn-ea"/>
        <a:cs typeface="+mn-cs"/>
        <a:sym typeface="Raleway Regular"/>
      </a:defRPr>
    </a:lvl3pPr>
    <a:lvl4pPr indent="685800" defTabSz="914377" latinLnBrk="0">
      <a:defRPr sz="1200">
        <a:latin typeface="+mn-lt"/>
        <a:ea typeface="+mn-ea"/>
        <a:cs typeface="+mn-cs"/>
        <a:sym typeface="Raleway Regular"/>
      </a:defRPr>
    </a:lvl4pPr>
    <a:lvl5pPr indent="914400" defTabSz="914377" latinLnBrk="0">
      <a:defRPr sz="1200">
        <a:latin typeface="+mn-lt"/>
        <a:ea typeface="+mn-ea"/>
        <a:cs typeface="+mn-cs"/>
        <a:sym typeface="Raleway Regular"/>
      </a:defRPr>
    </a:lvl5pPr>
    <a:lvl6pPr indent="1143000" defTabSz="914377" latinLnBrk="0">
      <a:defRPr sz="1200">
        <a:latin typeface="+mn-lt"/>
        <a:ea typeface="+mn-ea"/>
        <a:cs typeface="+mn-cs"/>
        <a:sym typeface="Raleway Regular"/>
      </a:defRPr>
    </a:lvl6pPr>
    <a:lvl7pPr indent="1371600" defTabSz="914377" latinLnBrk="0">
      <a:defRPr sz="1200">
        <a:latin typeface="+mn-lt"/>
        <a:ea typeface="+mn-ea"/>
        <a:cs typeface="+mn-cs"/>
        <a:sym typeface="Raleway Regular"/>
      </a:defRPr>
    </a:lvl7pPr>
    <a:lvl8pPr indent="1600200" defTabSz="914377" latinLnBrk="0">
      <a:defRPr sz="1200">
        <a:latin typeface="+mn-lt"/>
        <a:ea typeface="+mn-ea"/>
        <a:cs typeface="+mn-cs"/>
        <a:sym typeface="Raleway Regular"/>
      </a:defRPr>
    </a:lvl8pPr>
    <a:lvl9pPr indent="1828800" defTabSz="914377" latinLnBrk="0">
      <a:defRPr sz="1200">
        <a:latin typeface="+mn-lt"/>
        <a:ea typeface="+mn-ea"/>
        <a:cs typeface="+mn-cs"/>
        <a:sym typeface="Raleway Regular"/>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lide with top bar">
    <p:spTree>
      <p:nvGrpSpPr>
        <p:cNvPr id="1" name=""/>
        <p:cNvGrpSpPr/>
        <p:nvPr/>
      </p:nvGrpSpPr>
      <p:grpSpPr>
        <a:xfrm>
          <a:off x="0" y="0"/>
          <a:ext cx="0" cy="0"/>
          <a:chOff x="0" y="0"/>
          <a:chExt cx="0" cy="0"/>
        </a:xfrm>
      </p:grpSpPr>
      <p:pic>
        <p:nvPicPr>
          <p:cNvPr id="92" name="Picture 1" descr="Picture 1"/>
          <p:cNvPicPr>
            <a:picLocks noChangeAspect="1"/>
          </p:cNvPicPr>
          <p:nvPr/>
        </p:nvPicPr>
        <p:blipFill>
          <a:blip r:embed="rId2">
            <a:extLst/>
          </a:blip>
          <a:stretch>
            <a:fillRect/>
          </a:stretch>
        </p:blipFill>
        <p:spPr>
          <a:xfrm>
            <a:off x="-12" y="-12"/>
            <a:ext cx="12231015" cy="6879947"/>
          </a:xfrm>
          <a:prstGeom prst="rect">
            <a:avLst/>
          </a:prstGeom>
          <a:ln w="12700">
            <a:miter lim="400000"/>
          </a:ln>
        </p:spPr>
      </p:pic>
      <p:pic>
        <p:nvPicPr>
          <p:cNvPr id="93" name="Picture 5" descr="Picture 5"/>
          <p:cNvPicPr>
            <a:picLocks noChangeAspect="1"/>
          </p:cNvPicPr>
          <p:nvPr/>
        </p:nvPicPr>
        <p:blipFill>
          <a:blip r:embed="rId3">
            <a:extLst/>
          </a:blip>
          <a:stretch>
            <a:fillRect/>
          </a:stretch>
        </p:blipFill>
        <p:spPr>
          <a:xfrm>
            <a:off x="0" y="-12"/>
            <a:ext cx="12192000" cy="6877834"/>
          </a:xfrm>
          <a:prstGeom prst="rect">
            <a:avLst/>
          </a:prstGeom>
          <a:ln w="12700">
            <a:miter lim="400000"/>
          </a:ln>
        </p:spPr>
      </p:pic>
      <p:sp>
        <p:nvSpPr>
          <p:cNvPr id="94" name="Body Level One…"/>
          <p:cNvSpPr txBox="1"/>
          <p:nvPr>
            <p:ph type="body" sz="quarter" idx="1"/>
          </p:nvPr>
        </p:nvSpPr>
        <p:spPr>
          <a:xfrm>
            <a:off x="567601" y="3922362"/>
            <a:ext cx="3299791" cy="1065594"/>
          </a:xfrm>
          <a:prstGeom prst="rect">
            <a:avLst/>
          </a:prstGeom>
        </p:spPr>
        <p:txBody>
          <a:bodyPr lIns="0" tIns="0" rIns="0" bIns="0"/>
          <a:lstStyle>
            <a:lvl1pPr marL="0" indent="0">
              <a:buSzTx/>
              <a:buFontTx/>
              <a:buNone/>
              <a:defRPr sz="2900">
                <a:latin typeface="Arial"/>
                <a:ea typeface="Arial"/>
                <a:cs typeface="Arial"/>
                <a:sym typeface="Arial"/>
              </a:defRPr>
            </a:lvl1pPr>
            <a:lvl2pPr marL="0" indent="0">
              <a:buSzTx/>
              <a:buFontTx/>
              <a:buNone/>
              <a:defRPr sz="2900">
                <a:latin typeface="Arial"/>
                <a:ea typeface="Arial"/>
                <a:cs typeface="Arial"/>
                <a:sym typeface="Arial"/>
              </a:defRPr>
            </a:lvl2pPr>
            <a:lvl3pPr marL="1245869" indent="-331469">
              <a:buFontTx/>
              <a:defRPr sz="2900">
                <a:latin typeface="Arial"/>
                <a:ea typeface="Arial"/>
                <a:cs typeface="Arial"/>
                <a:sym typeface="Arial"/>
              </a:defRPr>
            </a:lvl3pPr>
            <a:lvl4pPr marL="1739900" indent="-368300">
              <a:buFontTx/>
              <a:defRPr sz="2900">
                <a:latin typeface="Arial"/>
                <a:ea typeface="Arial"/>
                <a:cs typeface="Arial"/>
                <a:sym typeface="Arial"/>
              </a:defRPr>
            </a:lvl4pPr>
            <a:lvl5pPr marL="2197100" indent="-368300">
              <a:buFontTx/>
              <a:defRPr sz="29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95" name="Picture 5" descr="Picture 5"/>
          <p:cNvPicPr>
            <a:picLocks noChangeAspect="1"/>
          </p:cNvPicPr>
          <p:nvPr/>
        </p:nvPicPr>
        <p:blipFill>
          <a:blip r:embed="rId4">
            <a:extLst/>
          </a:blip>
          <a:stretch>
            <a:fillRect/>
          </a:stretch>
        </p:blipFill>
        <p:spPr>
          <a:xfrm>
            <a:off x="228380" y="2045155"/>
            <a:ext cx="2731762" cy="1480403"/>
          </a:xfrm>
          <a:prstGeom prst="rect">
            <a:avLst/>
          </a:prstGeom>
          <a:ln w="12700">
            <a:miter lim="400000"/>
          </a:ln>
        </p:spPr>
      </p:pic>
      <p:sp>
        <p:nvSpPr>
          <p:cNvPr id="96"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Slide 1">
    <p:spTree>
      <p:nvGrpSpPr>
        <p:cNvPr id="1" name=""/>
        <p:cNvGrpSpPr/>
        <p:nvPr/>
      </p:nvGrpSpPr>
      <p:grpSpPr>
        <a:xfrm>
          <a:off x="0" y="0"/>
          <a:ext cx="0" cy="0"/>
          <a:chOff x="0" y="0"/>
          <a:chExt cx="0" cy="0"/>
        </a:xfrm>
      </p:grpSpPr>
      <p:sp>
        <p:nvSpPr>
          <p:cNvPr id="103" name="Rectangle 1"/>
          <p:cNvSpPr/>
          <p:nvPr/>
        </p:nvSpPr>
        <p:spPr>
          <a:xfrm>
            <a:off x="-4" y="-2"/>
            <a:ext cx="12192005" cy="768726"/>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04"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chemeClr val="accent3"/>
              </a:buClr>
              <a:defRPr sz="1600">
                <a:solidFill>
                  <a:srgbClr val="767171"/>
                </a:solidFill>
                <a:latin typeface="Arial"/>
                <a:ea typeface="Arial"/>
                <a:cs typeface="Arial"/>
                <a:sym typeface="Arial"/>
              </a:defRPr>
            </a:lvl1pPr>
            <a:lvl2pPr marL="431988" indent="-215995">
              <a:lnSpc>
                <a:spcPts val="1800"/>
              </a:lnSpc>
              <a:spcBef>
                <a:spcPts val="800"/>
              </a:spcBef>
              <a:buClr>
                <a:schemeClr val="accent3"/>
              </a:buClr>
              <a:buChar char="o"/>
              <a:defRPr sz="1600">
                <a:solidFill>
                  <a:srgbClr val="767171"/>
                </a:solidFill>
                <a:latin typeface="Arial"/>
                <a:ea typeface="Arial"/>
                <a:cs typeface="Arial"/>
                <a:sym typeface="Arial"/>
              </a:defRPr>
            </a:lvl2pPr>
            <a:lvl3pPr marL="647982" indent="-215995">
              <a:lnSpc>
                <a:spcPts val="1800"/>
              </a:lnSpc>
              <a:spcBef>
                <a:spcPts val="800"/>
              </a:spcBef>
              <a:buClr>
                <a:schemeClr val="accent3"/>
              </a:buClr>
              <a:buChar char="o"/>
              <a:defRPr sz="1600">
                <a:solidFill>
                  <a:srgbClr val="767171"/>
                </a:solidFill>
                <a:latin typeface="Arial"/>
                <a:ea typeface="Arial"/>
                <a:cs typeface="Arial"/>
                <a:sym typeface="Arial"/>
              </a:defRPr>
            </a:lvl3pPr>
            <a:lvl4pPr marL="863977" indent="-215995">
              <a:lnSpc>
                <a:spcPts val="1800"/>
              </a:lnSpc>
              <a:spcBef>
                <a:spcPts val="800"/>
              </a:spcBef>
              <a:buClr>
                <a:schemeClr val="accent3"/>
              </a:buClr>
              <a:buChar char="o"/>
              <a:defRPr sz="1600">
                <a:solidFill>
                  <a:srgbClr val="767171"/>
                </a:solidFill>
                <a:latin typeface="Arial"/>
                <a:ea typeface="Arial"/>
                <a:cs typeface="Arial"/>
                <a:sym typeface="Arial"/>
              </a:defRPr>
            </a:lvl4pPr>
            <a:lvl5pPr marL="1079973" indent="-215993">
              <a:lnSpc>
                <a:spcPts val="1800"/>
              </a:lnSpc>
              <a:spcBef>
                <a:spcPts val="800"/>
              </a:spcBef>
              <a:buClr>
                <a:schemeClr val="accent3"/>
              </a:buClr>
              <a:buChar char="–"/>
              <a:defRPr sz="1600">
                <a:solidFill>
                  <a:srgbClr val="7671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5" name="Title Text"/>
          <p:cNvSpPr txBox="1"/>
          <p:nvPr>
            <p:ph type="title"/>
          </p:nvPr>
        </p:nvSpPr>
        <p:spPr>
          <a:xfrm>
            <a:off x="480000" y="768724"/>
            <a:ext cx="11232000" cy="668215"/>
          </a:xfrm>
          <a:prstGeom prst="rect">
            <a:avLst/>
          </a:prstGeom>
        </p:spPr>
        <p:txBody>
          <a:bodyPr lIns="0" tIns="0" rIns="0" bIns="0" anchor="t"/>
          <a:lstStyle>
            <a:lvl1pPr>
              <a:defRPr b="1" sz="2200">
                <a:latin typeface="Arial"/>
                <a:ea typeface="Arial"/>
                <a:cs typeface="Arial"/>
                <a:sym typeface="Arial"/>
              </a:defRPr>
            </a:lvl1pPr>
          </a:lstStyle>
          <a:p>
            <a:pPr/>
            <a:r>
              <a:t>Title Text</a:t>
            </a:r>
          </a:p>
        </p:txBody>
      </p:sp>
      <p:sp>
        <p:nvSpPr>
          <p:cNvPr id="106" name="Straight Connector 14"/>
          <p:cNvSpPr/>
          <p:nvPr/>
        </p:nvSpPr>
        <p:spPr>
          <a:xfrm>
            <a:off x="479998" y="1663594"/>
            <a:ext cx="11232004" cy="3"/>
          </a:xfrm>
          <a:prstGeom prst="line">
            <a:avLst/>
          </a:prstGeom>
          <a:ln w="6350">
            <a:solidFill>
              <a:srgbClr val="738592"/>
            </a:solidFill>
            <a:miter/>
          </a:ln>
        </p:spPr>
        <p:txBody>
          <a:bodyPr lIns="45718" tIns="45718" rIns="45718" bIns="45718"/>
          <a:lstStyle/>
          <a:p>
            <a:pPr/>
          </a:p>
        </p:txBody>
      </p:sp>
      <p:pic>
        <p:nvPicPr>
          <p:cNvPr id="107" name="Picture 3" descr="Picture 3"/>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08"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09"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ext Slide 1">
    <p:spTree>
      <p:nvGrpSpPr>
        <p:cNvPr id="1" name=""/>
        <p:cNvGrpSpPr/>
        <p:nvPr/>
      </p:nvGrpSpPr>
      <p:grpSpPr>
        <a:xfrm>
          <a:off x="0" y="0"/>
          <a:ext cx="0" cy="0"/>
          <a:chOff x="0" y="0"/>
          <a:chExt cx="0" cy="0"/>
        </a:xfrm>
      </p:grpSpPr>
      <p:sp>
        <p:nvSpPr>
          <p:cNvPr id="116" name="Rectangle 1"/>
          <p:cNvSpPr/>
          <p:nvPr/>
        </p:nvSpPr>
        <p:spPr>
          <a:xfrm>
            <a:off x="-4" y="753565"/>
            <a:ext cx="12192005" cy="6104439"/>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17"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chemeClr val="accent3"/>
              </a:buClr>
              <a:defRPr sz="1600">
                <a:solidFill>
                  <a:srgbClr val="767171"/>
                </a:solidFill>
                <a:latin typeface="Arial"/>
                <a:ea typeface="Arial"/>
                <a:cs typeface="Arial"/>
                <a:sym typeface="Arial"/>
              </a:defRPr>
            </a:lvl1pPr>
            <a:lvl2pPr marL="431988" indent="-215995">
              <a:lnSpc>
                <a:spcPts val="1800"/>
              </a:lnSpc>
              <a:spcBef>
                <a:spcPts val="800"/>
              </a:spcBef>
              <a:buClr>
                <a:schemeClr val="accent3"/>
              </a:buClr>
              <a:buChar char="o"/>
              <a:defRPr sz="1600">
                <a:solidFill>
                  <a:srgbClr val="767171"/>
                </a:solidFill>
                <a:latin typeface="Arial"/>
                <a:ea typeface="Arial"/>
                <a:cs typeface="Arial"/>
                <a:sym typeface="Arial"/>
              </a:defRPr>
            </a:lvl2pPr>
            <a:lvl3pPr marL="647982" indent="-215995">
              <a:lnSpc>
                <a:spcPts val="1800"/>
              </a:lnSpc>
              <a:spcBef>
                <a:spcPts val="800"/>
              </a:spcBef>
              <a:buClr>
                <a:schemeClr val="accent3"/>
              </a:buClr>
              <a:buChar char="o"/>
              <a:defRPr sz="1600">
                <a:solidFill>
                  <a:srgbClr val="767171"/>
                </a:solidFill>
                <a:latin typeface="Arial"/>
                <a:ea typeface="Arial"/>
                <a:cs typeface="Arial"/>
                <a:sym typeface="Arial"/>
              </a:defRPr>
            </a:lvl3pPr>
            <a:lvl4pPr marL="863977" indent="-215995">
              <a:lnSpc>
                <a:spcPts val="1800"/>
              </a:lnSpc>
              <a:spcBef>
                <a:spcPts val="800"/>
              </a:spcBef>
              <a:buClr>
                <a:schemeClr val="accent3"/>
              </a:buClr>
              <a:buChar char="o"/>
              <a:defRPr sz="1600">
                <a:solidFill>
                  <a:srgbClr val="767171"/>
                </a:solidFill>
                <a:latin typeface="Arial"/>
                <a:ea typeface="Arial"/>
                <a:cs typeface="Arial"/>
                <a:sym typeface="Arial"/>
              </a:defRPr>
            </a:lvl4pPr>
            <a:lvl5pPr marL="1079973" indent="-215993">
              <a:lnSpc>
                <a:spcPts val="1800"/>
              </a:lnSpc>
              <a:spcBef>
                <a:spcPts val="800"/>
              </a:spcBef>
              <a:buClr>
                <a:schemeClr val="accent3"/>
              </a:buClr>
              <a:buChar char="–"/>
              <a:defRPr sz="1600">
                <a:solidFill>
                  <a:srgbClr val="7671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8" name="Title Text"/>
          <p:cNvSpPr txBox="1"/>
          <p:nvPr>
            <p:ph type="title"/>
          </p:nvPr>
        </p:nvSpPr>
        <p:spPr>
          <a:xfrm>
            <a:off x="480000" y="768724"/>
            <a:ext cx="11232000" cy="668215"/>
          </a:xfrm>
          <a:prstGeom prst="rect">
            <a:avLst/>
          </a:prstGeom>
        </p:spPr>
        <p:txBody>
          <a:bodyPr lIns="0" tIns="0" rIns="0" bIns="0" anchor="t"/>
          <a:lstStyle>
            <a:lvl1pPr>
              <a:defRPr b="1" sz="2200">
                <a:latin typeface="Arial"/>
                <a:ea typeface="Arial"/>
                <a:cs typeface="Arial"/>
                <a:sym typeface="Arial"/>
              </a:defRPr>
            </a:lvl1pPr>
          </a:lstStyle>
          <a:p>
            <a:pPr/>
            <a:r>
              <a:t>Title Text</a:t>
            </a:r>
          </a:p>
        </p:txBody>
      </p:sp>
      <p:sp>
        <p:nvSpPr>
          <p:cNvPr id="119" name="Straight Connector 14"/>
          <p:cNvSpPr/>
          <p:nvPr/>
        </p:nvSpPr>
        <p:spPr>
          <a:xfrm>
            <a:off x="479998" y="1663594"/>
            <a:ext cx="11232004" cy="3"/>
          </a:xfrm>
          <a:prstGeom prst="line">
            <a:avLst/>
          </a:prstGeom>
          <a:ln w="6350">
            <a:solidFill>
              <a:srgbClr val="738592"/>
            </a:solidFill>
            <a:miter/>
          </a:ln>
        </p:spPr>
        <p:txBody>
          <a:bodyPr lIns="45718" tIns="45718" rIns="45718" bIns="45718"/>
          <a:lstStyle/>
          <a:p>
            <a:pPr/>
          </a:p>
        </p:txBody>
      </p:sp>
      <p:pic>
        <p:nvPicPr>
          <p:cNvPr id="120" name="Picture 7" descr="Picture 7"/>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21"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22"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ext Slide 1">
    <p:spTree>
      <p:nvGrpSpPr>
        <p:cNvPr id="1" name=""/>
        <p:cNvGrpSpPr/>
        <p:nvPr/>
      </p:nvGrpSpPr>
      <p:grpSpPr>
        <a:xfrm>
          <a:off x="0" y="0"/>
          <a:ext cx="0" cy="0"/>
          <a:chOff x="0" y="0"/>
          <a:chExt cx="0" cy="0"/>
        </a:xfrm>
      </p:grpSpPr>
      <p:sp>
        <p:nvSpPr>
          <p:cNvPr id="129" name="Rectangle 10"/>
          <p:cNvSpPr/>
          <p:nvPr/>
        </p:nvSpPr>
        <p:spPr>
          <a:xfrm>
            <a:off x="-4" y="6386512"/>
            <a:ext cx="12192005" cy="471491"/>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30" name="Rectangle 12"/>
          <p:cNvSpPr/>
          <p:nvPr/>
        </p:nvSpPr>
        <p:spPr>
          <a:xfrm>
            <a:off x="-4" y="-1"/>
            <a:ext cx="12192005" cy="768726"/>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31"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rgbClr val="FFFFFF"/>
              </a:buClr>
              <a:defRPr sz="1600">
                <a:solidFill>
                  <a:srgbClr val="FFFFFF"/>
                </a:solidFill>
                <a:latin typeface="Arial"/>
                <a:ea typeface="Arial"/>
                <a:cs typeface="Arial"/>
                <a:sym typeface="Arial"/>
              </a:defRPr>
            </a:lvl1pPr>
            <a:lvl2pPr marL="431988" indent="-215995">
              <a:lnSpc>
                <a:spcPts val="1800"/>
              </a:lnSpc>
              <a:spcBef>
                <a:spcPts val="800"/>
              </a:spcBef>
              <a:buClr>
                <a:srgbClr val="FFFFFF"/>
              </a:buClr>
              <a:buChar char="o"/>
              <a:defRPr sz="1600">
                <a:solidFill>
                  <a:srgbClr val="FFFFFF"/>
                </a:solidFill>
                <a:latin typeface="Arial"/>
                <a:ea typeface="Arial"/>
                <a:cs typeface="Arial"/>
                <a:sym typeface="Arial"/>
              </a:defRPr>
            </a:lvl2pPr>
            <a:lvl3pPr marL="647982" indent="-215995">
              <a:lnSpc>
                <a:spcPts val="1800"/>
              </a:lnSpc>
              <a:spcBef>
                <a:spcPts val="800"/>
              </a:spcBef>
              <a:buClr>
                <a:srgbClr val="FFFFFF"/>
              </a:buClr>
              <a:buChar char="o"/>
              <a:defRPr sz="1600">
                <a:solidFill>
                  <a:srgbClr val="FFFFFF"/>
                </a:solidFill>
                <a:latin typeface="Arial"/>
                <a:ea typeface="Arial"/>
                <a:cs typeface="Arial"/>
                <a:sym typeface="Arial"/>
              </a:defRPr>
            </a:lvl3pPr>
            <a:lvl4pPr marL="863977" indent="-215995">
              <a:lnSpc>
                <a:spcPts val="1800"/>
              </a:lnSpc>
              <a:spcBef>
                <a:spcPts val="800"/>
              </a:spcBef>
              <a:buClr>
                <a:srgbClr val="FFFFFF"/>
              </a:buClr>
              <a:buChar char="o"/>
              <a:defRPr sz="1600">
                <a:solidFill>
                  <a:srgbClr val="FFFFFF"/>
                </a:solidFill>
                <a:latin typeface="Arial"/>
                <a:ea typeface="Arial"/>
                <a:cs typeface="Arial"/>
                <a:sym typeface="Arial"/>
              </a:defRPr>
            </a:lvl4pPr>
            <a:lvl5pPr marL="1079973" indent="-215993">
              <a:lnSpc>
                <a:spcPts val="1800"/>
              </a:lnSpc>
              <a:spcBef>
                <a:spcPts val="800"/>
              </a:spcBef>
              <a:buClr>
                <a:srgbClr val="FFFFFF"/>
              </a:buClr>
              <a:buChar char="–"/>
              <a:defRPr sz="16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2" name="Title Text"/>
          <p:cNvSpPr txBox="1"/>
          <p:nvPr>
            <p:ph type="title"/>
          </p:nvPr>
        </p:nvSpPr>
        <p:spPr>
          <a:xfrm>
            <a:off x="480000" y="768724"/>
            <a:ext cx="11232000" cy="668215"/>
          </a:xfrm>
          <a:prstGeom prst="rect">
            <a:avLst/>
          </a:prstGeom>
        </p:spPr>
        <p:txBody>
          <a:bodyPr lIns="0" tIns="0" rIns="0" bIns="0" anchor="t"/>
          <a:lstStyle>
            <a:lvl1pPr>
              <a:defRPr b="1" sz="2200">
                <a:solidFill>
                  <a:srgbClr val="FFFFFF"/>
                </a:solidFill>
                <a:latin typeface="Arial"/>
                <a:ea typeface="Arial"/>
                <a:cs typeface="Arial"/>
                <a:sym typeface="Arial"/>
              </a:defRPr>
            </a:lvl1pPr>
          </a:lstStyle>
          <a:p>
            <a:pPr/>
            <a:r>
              <a:t>Title Text</a:t>
            </a:r>
          </a:p>
        </p:txBody>
      </p:sp>
      <p:sp>
        <p:nvSpPr>
          <p:cNvPr id="133" name="Straight Connector 14"/>
          <p:cNvSpPr/>
          <p:nvPr/>
        </p:nvSpPr>
        <p:spPr>
          <a:xfrm>
            <a:off x="479998" y="1663594"/>
            <a:ext cx="11232004" cy="3"/>
          </a:xfrm>
          <a:prstGeom prst="line">
            <a:avLst/>
          </a:prstGeom>
          <a:ln w="6350">
            <a:solidFill>
              <a:srgbClr val="FFFFFF"/>
            </a:solidFill>
            <a:miter/>
          </a:ln>
        </p:spPr>
        <p:txBody>
          <a:bodyPr lIns="45718" tIns="45718" rIns="45718" bIns="45718"/>
          <a:lstStyle/>
          <a:p>
            <a:pPr/>
          </a:p>
        </p:txBody>
      </p:sp>
      <p:pic>
        <p:nvPicPr>
          <p:cNvPr id="134" name="Picture 8" descr="Picture 8"/>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35"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36"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ext Slide 1">
    <p:spTree>
      <p:nvGrpSpPr>
        <p:cNvPr id="1" name=""/>
        <p:cNvGrpSpPr/>
        <p:nvPr/>
      </p:nvGrpSpPr>
      <p:grpSpPr>
        <a:xfrm>
          <a:off x="0" y="0"/>
          <a:ext cx="0" cy="0"/>
          <a:chOff x="0" y="0"/>
          <a:chExt cx="0" cy="0"/>
        </a:xfrm>
      </p:grpSpPr>
      <p:sp>
        <p:nvSpPr>
          <p:cNvPr id="143" name="Rectangle 10"/>
          <p:cNvSpPr/>
          <p:nvPr/>
        </p:nvSpPr>
        <p:spPr>
          <a:xfrm>
            <a:off x="-4" y="6386512"/>
            <a:ext cx="12192005" cy="471491"/>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44" name="Rectangle 12"/>
          <p:cNvSpPr/>
          <p:nvPr/>
        </p:nvSpPr>
        <p:spPr>
          <a:xfrm>
            <a:off x="-4" y="-1"/>
            <a:ext cx="12192005" cy="768726"/>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45"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chemeClr val="accent3"/>
              </a:buClr>
              <a:defRPr sz="1600">
                <a:solidFill>
                  <a:srgbClr val="767171"/>
                </a:solidFill>
                <a:latin typeface="Arial"/>
                <a:ea typeface="Arial"/>
                <a:cs typeface="Arial"/>
                <a:sym typeface="Arial"/>
              </a:defRPr>
            </a:lvl1pPr>
            <a:lvl2pPr marL="431988" indent="-215995">
              <a:lnSpc>
                <a:spcPts val="1800"/>
              </a:lnSpc>
              <a:spcBef>
                <a:spcPts val="800"/>
              </a:spcBef>
              <a:buClr>
                <a:schemeClr val="accent3"/>
              </a:buClr>
              <a:buChar char="o"/>
              <a:defRPr sz="1600">
                <a:solidFill>
                  <a:srgbClr val="767171"/>
                </a:solidFill>
                <a:latin typeface="Arial"/>
                <a:ea typeface="Arial"/>
                <a:cs typeface="Arial"/>
                <a:sym typeface="Arial"/>
              </a:defRPr>
            </a:lvl2pPr>
            <a:lvl3pPr marL="647982" indent="-215995">
              <a:lnSpc>
                <a:spcPts val="1800"/>
              </a:lnSpc>
              <a:spcBef>
                <a:spcPts val="800"/>
              </a:spcBef>
              <a:buClr>
                <a:schemeClr val="accent3"/>
              </a:buClr>
              <a:buChar char="o"/>
              <a:defRPr sz="1600">
                <a:solidFill>
                  <a:srgbClr val="767171"/>
                </a:solidFill>
                <a:latin typeface="Arial"/>
                <a:ea typeface="Arial"/>
                <a:cs typeface="Arial"/>
                <a:sym typeface="Arial"/>
              </a:defRPr>
            </a:lvl3pPr>
            <a:lvl4pPr marL="863977" indent="-215995">
              <a:lnSpc>
                <a:spcPts val="1800"/>
              </a:lnSpc>
              <a:spcBef>
                <a:spcPts val="800"/>
              </a:spcBef>
              <a:buClr>
                <a:schemeClr val="accent3"/>
              </a:buClr>
              <a:buChar char="o"/>
              <a:defRPr sz="1600">
                <a:solidFill>
                  <a:srgbClr val="767171"/>
                </a:solidFill>
                <a:latin typeface="Arial"/>
                <a:ea typeface="Arial"/>
                <a:cs typeface="Arial"/>
                <a:sym typeface="Arial"/>
              </a:defRPr>
            </a:lvl4pPr>
            <a:lvl5pPr marL="1079973" indent="-215993">
              <a:lnSpc>
                <a:spcPts val="1800"/>
              </a:lnSpc>
              <a:spcBef>
                <a:spcPts val="800"/>
              </a:spcBef>
              <a:buClr>
                <a:schemeClr val="accent3"/>
              </a:buClr>
              <a:buChar char="–"/>
              <a:defRPr sz="1600">
                <a:solidFill>
                  <a:srgbClr val="7671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6" name="Title Text"/>
          <p:cNvSpPr txBox="1"/>
          <p:nvPr>
            <p:ph type="title"/>
          </p:nvPr>
        </p:nvSpPr>
        <p:spPr>
          <a:xfrm>
            <a:off x="480000" y="768724"/>
            <a:ext cx="11232000" cy="668215"/>
          </a:xfrm>
          <a:prstGeom prst="rect">
            <a:avLst/>
          </a:prstGeom>
        </p:spPr>
        <p:txBody>
          <a:bodyPr lIns="0" tIns="0" rIns="0" bIns="0" anchor="t"/>
          <a:lstStyle>
            <a:lvl1pPr>
              <a:defRPr b="1" sz="2200">
                <a:latin typeface="Arial"/>
                <a:ea typeface="Arial"/>
                <a:cs typeface="Arial"/>
                <a:sym typeface="Arial"/>
              </a:defRPr>
            </a:lvl1pPr>
          </a:lstStyle>
          <a:p>
            <a:pPr/>
            <a:r>
              <a:t>Title Text</a:t>
            </a:r>
          </a:p>
        </p:txBody>
      </p:sp>
      <p:sp>
        <p:nvSpPr>
          <p:cNvPr id="147" name="Straight Connector 14"/>
          <p:cNvSpPr/>
          <p:nvPr/>
        </p:nvSpPr>
        <p:spPr>
          <a:xfrm>
            <a:off x="479998" y="1663594"/>
            <a:ext cx="11232004" cy="3"/>
          </a:xfrm>
          <a:prstGeom prst="line">
            <a:avLst/>
          </a:prstGeom>
          <a:ln w="6350">
            <a:solidFill>
              <a:srgbClr val="738592"/>
            </a:solidFill>
            <a:miter/>
          </a:ln>
        </p:spPr>
        <p:txBody>
          <a:bodyPr lIns="45718" tIns="45718" rIns="45718" bIns="45718"/>
          <a:lstStyle/>
          <a:p>
            <a:pPr/>
          </a:p>
        </p:txBody>
      </p:sp>
      <p:pic>
        <p:nvPicPr>
          <p:cNvPr id="148" name="Picture 8" descr="Picture 8"/>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49"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50"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ext Slide 1">
    <p:spTree>
      <p:nvGrpSpPr>
        <p:cNvPr id="1" name=""/>
        <p:cNvGrpSpPr/>
        <p:nvPr/>
      </p:nvGrpSpPr>
      <p:grpSpPr>
        <a:xfrm>
          <a:off x="0" y="0"/>
          <a:ext cx="0" cy="0"/>
          <a:chOff x="0" y="0"/>
          <a:chExt cx="0" cy="0"/>
        </a:xfrm>
      </p:grpSpPr>
      <p:sp>
        <p:nvSpPr>
          <p:cNvPr id="157" name="Rectangle 10"/>
          <p:cNvSpPr/>
          <p:nvPr/>
        </p:nvSpPr>
        <p:spPr>
          <a:xfrm>
            <a:off x="-4" y="6386512"/>
            <a:ext cx="12192005" cy="471491"/>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58" name="Rectangle 12"/>
          <p:cNvSpPr/>
          <p:nvPr/>
        </p:nvSpPr>
        <p:spPr>
          <a:xfrm>
            <a:off x="-4" y="-1"/>
            <a:ext cx="12192005" cy="76872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59"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chemeClr val="accent3"/>
              </a:buClr>
              <a:defRPr sz="1600">
                <a:solidFill>
                  <a:srgbClr val="767171"/>
                </a:solidFill>
                <a:latin typeface="Arial"/>
                <a:ea typeface="Arial"/>
                <a:cs typeface="Arial"/>
                <a:sym typeface="Arial"/>
              </a:defRPr>
            </a:lvl1pPr>
            <a:lvl2pPr marL="431988" indent="-215995">
              <a:lnSpc>
                <a:spcPts val="1800"/>
              </a:lnSpc>
              <a:spcBef>
                <a:spcPts val="800"/>
              </a:spcBef>
              <a:buClr>
                <a:schemeClr val="accent3"/>
              </a:buClr>
              <a:buChar char="o"/>
              <a:defRPr sz="1600">
                <a:solidFill>
                  <a:srgbClr val="767171"/>
                </a:solidFill>
                <a:latin typeface="Arial"/>
                <a:ea typeface="Arial"/>
                <a:cs typeface="Arial"/>
                <a:sym typeface="Arial"/>
              </a:defRPr>
            </a:lvl2pPr>
            <a:lvl3pPr marL="647982" indent="-215995">
              <a:lnSpc>
                <a:spcPts val="1800"/>
              </a:lnSpc>
              <a:spcBef>
                <a:spcPts val="800"/>
              </a:spcBef>
              <a:buClr>
                <a:schemeClr val="accent3"/>
              </a:buClr>
              <a:buChar char="o"/>
              <a:defRPr sz="1600">
                <a:solidFill>
                  <a:srgbClr val="767171"/>
                </a:solidFill>
                <a:latin typeface="Arial"/>
                <a:ea typeface="Arial"/>
                <a:cs typeface="Arial"/>
                <a:sym typeface="Arial"/>
              </a:defRPr>
            </a:lvl3pPr>
            <a:lvl4pPr marL="863977" indent="-215995">
              <a:lnSpc>
                <a:spcPts val="1800"/>
              </a:lnSpc>
              <a:spcBef>
                <a:spcPts val="800"/>
              </a:spcBef>
              <a:buClr>
                <a:schemeClr val="accent3"/>
              </a:buClr>
              <a:buChar char="o"/>
              <a:defRPr sz="1600">
                <a:solidFill>
                  <a:srgbClr val="767171"/>
                </a:solidFill>
                <a:latin typeface="Arial"/>
                <a:ea typeface="Arial"/>
                <a:cs typeface="Arial"/>
                <a:sym typeface="Arial"/>
              </a:defRPr>
            </a:lvl4pPr>
            <a:lvl5pPr marL="1079973" indent="-215993">
              <a:lnSpc>
                <a:spcPts val="1800"/>
              </a:lnSpc>
              <a:spcBef>
                <a:spcPts val="800"/>
              </a:spcBef>
              <a:buClr>
                <a:schemeClr val="accent3"/>
              </a:buClr>
              <a:buChar char="–"/>
              <a:defRPr sz="1600">
                <a:solidFill>
                  <a:srgbClr val="7671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0" name="Title Text"/>
          <p:cNvSpPr txBox="1"/>
          <p:nvPr>
            <p:ph type="title"/>
          </p:nvPr>
        </p:nvSpPr>
        <p:spPr>
          <a:xfrm>
            <a:off x="480000" y="768724"/>
            <a:ext cx="11232000" cy="668215"/>
          </a:xfrm>
          <a:prstGeom prst="rect">
            <a:avLst/>
          </a:prstGeom>
        </p:spPr>
        <p:txBody>
          <a:bodyPr lIns="0" tIns="0" rIns="0" bIns="0" anchor="t"/>
          <a:lstStyle>
            <a:lvl1pPr>
              <a:defRPr b="1" sz="2200">
                <a:latin typeface="Arial"/>
                <a:ea typeface="Arial"/>
                <a:cs typeface="Arial"/>
                <a:sym typeface="Arial"/>
              </a:defRPr>
            </a:lvl1pPr>
          </a:lstStyle>
          <a:p>
            <a:pPr/>
            <a:r>
              <a:t>Title Text</a:t>
            </a:r>
          </a:p>
        </p:txBody>
      </p:sp>
      <p:sp>
        <p:nvSpPr>
          <p:cNvPr id="161" name="Straight Connector 14"/>
          <p:cNvSpPr/>
          <p:nvPr/>
        </p:nvSpPr>
        <p:spPr>
          <a:xfrm>
            <a:off x="479998" y="1663594"/>
            <a:ext cx="11232004" cy="3"/>
          </a:xfrm>
          <a:prstGeom prst="line">
            <a:avLst/>
          </a:prstGeom>
          <a:ln w="6350">
            <a:solidFill>
              <a:srgbClr val="738592"/>
            </a:solidFill>
            <a:miter/>
          </a:ln>
        </p:spPr>
        <p:txBody>
          <a:bodyPr lIns="45718" tIns="45718" rIns="45718" bIns="45718"/>
          <a:lstStyle/>
          <a:p>
            <a:pPr/>
          </a:p>
        </p:txBody>
      </p:sp>
      <p:pic>
        <p:nvPicPr>
          <p:cNvPr id="162" name="Picture 8" descr="Picture 8"/>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63"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64"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ext Slide 1">
    <p:spTree>
      <p:nvGrpSpPr>
        <p:cNvPr id="1" name=""/>
        <p:cNvGrpSpPr/>
        <p:nvPr/>
      </p:nvGrpSpPr>
      <p:grpSpPr>
        <a:xfrm>
          <a:off x="0" y="0"/>
          <a:ext cx="0" cy="0"/>
          <a:chOff x="0" y="0"/>
          <a:chExt cx="0" cy="0"/>
        </a:xfrm>
      </p:grpSpPr>
      <p:sp>
        <p:nvSpPr>
          <p:cNvPr id="171" name="Rectangle 1"/>
          <p:cNvSpPr/>
          <p:nvPr/>
        </p:nvSpPr>
        <p:spPr>
          <a:xfrm>
            <a:off x="-4" y="6386512"/>
            <a:ext cx="12192005" cy="471491"/>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72" name="Body Level One…"/>
          <p:cNvSpPr txBox="1"/>
          <p:nvPr>
            <p:ph type="body" sz="half" idx="1"/>
          </p:nvPr>
        </p:nvSpPr>
        <p:spPr>
          <a:xfrm>
            <a:off x="480390" y="1901656"/>
            <a:ext cx="11231612" cy="1679950"/>
          </a:xfrm>
          <a:prstGeom prst="rect">
            <a:avLst/>
          </a:prstGeom>
        </p:spPr>
        <p:txBody>
          <a:bodyPr lIns="0" tIns="0" rIns="0" bIns="0"/>
          <a:lstStyle>
            <a:lvl1pPr marL="215995" indent="-215995">
              <a:lnSpc>
                <a:spcPts val="1800"/>
              </a:lnSpc>
              <a:spcBef>
                <a:spcPts val="800"/>
              </a:spcBef>
              <a:buClr>
                <a:srgbClr val="FFFFFF"/>
              </a:buClr>
              <a:defRPr sz="1600">
                <a:solidFill>
                  <a:srgbClr val="FFFFFF"/>
                </a:solidFill>
                <a:latin typeface="Arial"/>
                <a:ea typeface="Arial"/>
                <a:cs typeface="Arial"/>
                <a:sym typeface="Arial"/>
              </a:defRPr>
            </a:lvl1pPr>
            <a:lvl2pPr marL="431988" indent="-215995">
              <a:lnSpc>
                <a:spcPts val="1800"/>
              </a:lnSpc>
              <a:spcBef>
                <a:spcPts val="800"/>
              </a:spcBef>
              <a:buClr>
                <a:srgbClr val="FFFFFF"/>
              </a:buClr>
              <a:buChar char="o"/>
              <a:defRPr sz="1600">
                <a:solidFill>
                  <a:srgbClr val="FFFFFF"/>
                </a:solidFill>
                <a:latin typeface="Arial"/>
                <a:ea typeface="Arial"/>
                <a:cs typeface="Arial"/>
                <a:sym typeface="Arial"/>
              </a:defRPr>
            </a:lvl2pPr>
            <a:lvl3pPr marL="647982" indent="-215995">
              <a:lnSpc>
                <a:spcPts val="1800"/>
              </a:lnSpc>
              <a:spcBef>
                <a:spcPts val="800"/>
              </a:spcBef>
              <a:buClr>
                <a:srgbClr val="FFFFFF"/>
              </a:buClr>
              <a:buChar char="o"/>
              <a:defRPr sz="1600">
                <a:solidFill>
                  <a:srgbClr val="FFFFFF"/>
                </a:solidFill>
                <a:latin typeface="Arial"/>
                <a:ea typeface="Arial"/>
                <a:cs typeface="Arial"/>
                <a:sym typeface="Arial"/>
              </a:defRPr>
            </a:lvl3pPr>
            <a:lvl4pPr marL="863977" indent="-215995">
              <a:lnSpc>
                <a:spcPts val="1800"/>
              </a:lnSpc>
              <a:spcBef>
                <a:spcPts val="800"/>
              </a:spcBef>
              <a:buClr>
                <a:srgbClr val="FFFFFF"/>
              </a:buClr>
              <a:buChar char="o"/>
              <a:defRPr sz="1600">
                <a:solidFill>
                  <a:srgbClr val="FFFFFF"/>
                </a:solidFill>
                <a:latin typeface="Arial"/>
                <a:ea typeface="Arial"/>
                <a:cs typeface="Arial"/>
                <a:sym typeface="Arial"/>
              </a:defRPr>
            </a:lvl4pPr>
            <a:lvl5pPr marL="1079973" indent="-215993">
              <a:lnSpc>
                <a:spcPts val="1800"/>
              </a:lnSpc>
              <a:spcBef>
                <a:spcPts val="800"/>
              </a:spcBef>
              <a:buClr>
                <a:srgbClr val="FFFFFF"/>
              </a:buClr>
              <a:buChar char="–"/>
              <a:defRPr sz="16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73" name="Title Text"/>
          <p:cNvSpPr txBox="1"/>
          <p:nvPr>
            <p:ph type="title"/>
          </p:nvPr>
        </p:nvSpPr>
        <p:spPr>
          <a:xfrm>
            <a:off x="480000" y="768724"/>
            <a:ext cx="11232000" cy="668215"/>
          </a:xfrm>
          <a:prstGeom prst="rect">
            <a:avLst/>
          </a:prstGeom>
        </p:spPr>
        <p:txBody>
          <a:bodyPr lIns="0" tIns="0" rIns="0" bIns="0" anchor="t"/>
          <a:lstStyle>
            <a:lvl1pPr>
              <a:defRPr b="1" sz="2200">
                <a:solidFill>
                  <a:srgbClr val="FFFFFF"/>
                </a:solidFill>
                <a:latin typeface="Arial"/>
                <a:ea typeface="Arial"/>
                <a:cs typeface="Arial"/>
                <a:sym typeface="Arial"/>
              </a:defRPr>
            </a:lvl1pPr>
          </a:lstStyle>
          <a:p>
            <a:pPr/>
            <a:r>
              <a:t>Title Text</a:t>
            </a:r>
          </a:p>
        </p:txBody>
      </p:sp>
      <p:sp>
        <p:nvSpPr>
          <p:cNvPr id="174" name="Straight Connector 14"/>
          <p:cNvSpPr/>
          <p:nvPr/>
        </p:nvSpPr>
        <p:spPr>
          <a:xfrm>
            <a:off x="479998" y="1663594"/>
            <a:ext cx="11232004" cy="3"/>
          </a:xfrm>
          <a:prstGeom prst="line">
            <a:avLst/>
          </a:prstGeom>
          <a:ln w="6350">
            <a:solidFill>
              <a:srgbClr val="FFFFFF"/>
            </a:solidFill>
            <a:miter/>
          </a:ln>
        </p:spPr>
        <p:txBody>
          <a:bodyPr lIns="45718" tIns="45718" rIns="45718" bIns="45718"/>
          <a:lstStyle/>
          <a:p>
            <a:pPr/>
          </a:p>
        </p:txBody>
      </p:sp>
      <p:sp>
        <p:nvSpPr>
          <p:cNvPr id="175" name="Rectangle 12"/>
          <p:cNvSpPr/>
          <p:nvPr/>
        </p:nvSpPr>
        <p:spPr>
          <a:xfrm>
            <a:off x="-4" y="-1"/>
            <a:ext cx="12192005" cy="768726"/>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pic>
        <p:nvPicPr>
          <p:cNvPr id="176" name="Picture 8" descr="Picture 8"/>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77"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78"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ext Slide 1">
    <p:spTree>
      <p:nvGrpSpPr>
        <p:cNvPr id="1" name=""/>
        <p:cNvGrpSpPr/>
        <p:nvPr/>
      </p:nvGrpSpPr>
      <p:grpSpPr>
        <a:xfrm>
          <a:off x="0" y="0"/>
          <a:ext cx="0" cy="0"/>
          <a:chOff x="0" y="0"/>
          <a:chExt cx="0" cy="0"/>
        </a:xfrm>
      </p:grpSpPr>
      <p:sp>
        <p:nvSpPr>
          <p:cNvPr id="185" name="Rectangle 12"/>
          <p:cNvSpPr/>
          <p:nvPr/>
        </p:nvSpPr>
        <p:spPr>
          <a:xfrm>
            <a:off x="-4" y="-1"/>
            <a:ext cx="12192005" cy="768726"/>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186" name="Rectangle 1"/>
          <p:cNvSpPr/>
          <p:nvPr/>
        </p:nvSpPr>
        <p:spPr>
          <a:xfrm>
            <a:off x="-4" y="6386512"/>
            <a:ext cx="12192005" cy="471491"/>
          </a:xfrm>
          <a:prstGeom prst="rect">
            <a:avLst/>
          </a:prstGeom>
          <a:solidFill>
            <a:srgbClr val="FAFAFA"/>
          </a:solidFill>
          <a:ln w="12700">
            <a:miter lim="400000"/>
          </a:ln>
        </p:spPr>
        <p:txBody>
          <a:bodyPr lIns="45718" tIns="45718" rIns="45718" bIns="45718" anchor="ctr"/>
          <a:lstStyle/>
          <a:p>
            <a:pPr algn="ctr">
              <a:defRPr>
                <a:solidFill>
                  <a:srgbClr val="FFFFFF"/>
                </a:solidFill>
                <a:latin typeface="+mn-lt"/>
                <a:ea typeface="+mn-ea"/>
                <a:cs typeface="+mn-cs"/>
                <a:sym typeface="Raleway Regular"/>
              </a:defRPr>
            </a:pPr>
          </a:p>
        </p:txBody>
      </p:sp>
      <p:pic>
        <p:nvPicPr>
          <p:cNvPr id="187" name="Picture 5" descr="Picture 5"/>
          <p:cNvPicPr>
            <a:picLocks noChangeAspect="1"/>
          </p:cNvPicPr>
          <p:nvPr/>
        </p:nvPicPr>
        <p:blipFill>
          <a:blip r:embed="rId2">
            <a:extLst/>
          </a:blip>
          <a:stretch>
            <a:fillRect/>
          </a:stretch>
        </p:blipFill>
        <p:spPr>
          <a:xfrm>
            <a:off x="10441519" y="165399"/>
            <a:ext cx="1260003" cy="486092"/>
          </a:xfrm>
          <a:prstGeom prst="rect">
            <a:avLst/>
          </a:prstGeom>
          <a:ln w="12700">
            <a:miter lim="400000"/>
          </a:ln>
        </p:spPr>
      </p:pic>
      <p:pic>
        <p:nvPicPr>
          <p:cNvPr id="188" name="Picture 5" descr="Picture 5"/>
          <p:cNvPicPr>
            <a:picLocks noChangeAspect="1"/>
          </p:cNvPicPr>
          <p:nvPr/>
        </p:nvPicPr>
        <p:blipFill>
          <a:blip r:embed="rId3">
            <a:extLst/>
          </a:blip>
          <a:stretch>
            <a:fillRect/>
          </a:stretch>
        </p:blipFill>
        <p:spPr>
          <a:xfrm>
            <a:off x="250071" y="-94185"/>
            <a:ext cx="1578625" cy="855492"/>
          </a:xfrm>
          <a:prstGeom prst="rect">
            <a:avLst/>
          </a:prstGeom>
          <a:ln w="12700">
            <a:miter lim="400000"/>
          </a:ln>
        </p:spPr>
      </p:pic>
      <p:sp>
        <p:nvSpPr>
          <p:cNvPr id="189" name="Slide Number"/>
          <p:cNvSpPr txBox="1"/>
          <p:nvPr>
            <p:ph type="sldNum" sz="quarter" idx="2"/>
          </p:nvPr>
        </p:nvSpPr>
        <p:spPr>
          <a:xfrm>
            <a:off x="8474967" y="6221732"/>
            <a:ext cx="262633" cy="2692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96" name="Title Text"/>
          <p:cNvSpPr txBox="1"/>
          <p:nvPr>
            <p:ph type="title"/>
          </p:nvPr>
        </p:nvSpPr>
        <p:spPr>
          <a:xfrm>
            <a:off x="1524000" y="1122362"/>
            <a:ext cx="9144000" cy="2387601"/>
          </a:xfrm>
          <a:prstGeom prst="rect">
            <a:avLst/>
          </a:prstGeom>
        </p:spPr>
        <p:txBody>
          <a:bodyPr anchor="b"/>
          <a:lstStyle>
            <a:lvl1pPr algn="ctr">
              <a:defRPr sz="6000">
                <a:latin typeface="Arial"/>
                <a:ea typeface="Arial"/>
                <a:cs typeface="Arial"/>
                <a:sym typeface="Arial"/>
              </a:defRPr>
            </a:lvl1pPr>
          </a:lstStyle>
          <a:p>
            <a:pPr/>
            <a:r>
              <a:t>Title Text</a:t>
            </a:r>
          </a:p>
        </p:txBody>
      </p:sp>
      <p:sp>
        <p:nvSpPr>
          <p:cNvPr id="197" name="Body Level One…"/>
          <p:cNvSpPr txBox="1"/>
          <p:nvPr>
            <p:ph type="body" sz="quarter" idx="1"/>
          </p:nvPr>
        </p:nvSpPr>
        <p:spPr>
          <a:xfrm>
            <a:off x="1524000" y="3602037"/>
            <a:ext cx="9144000" cy="1655765"/>
          </a:xfrm>
          <a:prstGeom prst="rect">
            <a:avLst/>
          </a:prstGeom>
        </p:spPr>
        <p:txBody>
          <a:bodyPr/>
          <a:lstStyle>
            <a:lvl1pPr marL="0" indent="0" algn="ctr">
              <a:buSzTx/>
              <a:buFontTx/>
              <a:buNone/>
              <a:defRPr sz="2400">
                <a:latin typeface="Arial"/>
                <a:ea typeface="Arial"/>
                <a:cs typeface="Arial"/>
                <a:sym typeface="Arial"/>
              </a:defRPr>
            </a:lvl1pPr>
            <a:lvl2pPr marL="0" indent="0" algn="ctr">
              <a:buSzTx/>
              <a:buFontTx/>
              <a:buNone/>
              <a:defRPr sz="2400">
                <a:latin typeface="Arial"/>
                <a:ea typeface="Arial"/>
                <a:cs typeface="Arial"/>
                <a:sym typeface="Arial"/>
              </a:defRPr>
            </a:lvl2pPr>
            <a:lvl3pPr marL="0" indent="0" algn="ctr">
              <a:buSzTx/>
              <a:buFontTx/>
              <a:buNone/>
              <a:defRPr sz="2400">
                <a:latin typeface="Arial"/>
                <a:ea typeface="Arial"/>
                <a:cs typeface="Arial"/>
                <a:sym typeface="Arial"/>
              </a:defRPr>
            </a:lvl3pPr>
            <a:lvl4pPr marL="0" indent="0" algn="ctr">
              <a:buSzTx/>
              <a:buFontTx/>
              <a:buNone/>
              <a:defRPr sz="2400">
                <a:latin typeface="Arial"/>
                <a:ea typeface="Arial"/>
                <a:cs typeface="Arial"/>
                <a:sym typeface="Arial"/>
              </a:defRPr>
            </a:lvl4pPr>
            <a:lvl5pPr marL="0" indent="0" algn="ctr">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5" name="Title Text"/>
          <p:cNvSpPr txBox="1"/>
          <p:nvPr>
            <p:ph type="title"/>
          </p:nvPr>
        </p:nvSpPr>
        <p:spPr>
          <a:prstGeom prst="rect">
            <a:avLst/>
          </a:prstGeom>
        </p:spPr>
        <p:txBody>
          <a:bodyPr/>
          <a:lstStyle>
            <a:lvl1pPr>
              <a:defRPr>
                <a:latin typeface="Arial"/>
                <a:ea typeface="Arial"/>
                <a:cs typeface="Arial"/>
                <a:sym typeface="Arial"/>
              </a:defRPr>
            </a:lvl1pPr>
          </a:lstStyle>
          <a:p>
            <a:pPr/>
            <a:r>
              <a:t>Title Text</a:t>
            </a:r>
          </a:p>
        </p:txBody>
      </p:sp>
      <p:sp>
        <p:nvSpPr>
          <p:cNvPr id="206" name="Body Level One…"/>
          <p:cNvSpPr txBox="1"/>
          <p:nvPr>
            <p:ph type="body" idx="1"/>
          </p:nvPr>
        </p:nvSpPr>
        <p:spPr>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14" name="Title Text"/>
          <p:cNvSpPr txBox="1"/>
          <p:nvPr>
            <p:ph type="title"/>
          </p:nvPr>
        </p:nvSpPr>
        <p:spPr>
          <a:xfrm>
            <a:off x="831850" y="1709738"/>
            <a:ext cx="10515600" cy="2852737"/>
          </a:xfrm>
          <a:prstGeom prst="rect">
            <a:avLst/>
          </a:prstGeom>
        </p:spPr>
        <p:txBody>
          <a:bodyPr anchor="b"/>
          <a:lstStyle>
            <a:lvl1pPr>
              <a:defRPr sz="6000">
                <a:latin typeface="Arial"/>
                <a:ea typeface="Arial"/>
                <a:cs typeface="Arial"/>
                <a:sym typeface="Arial"/>
              </a:defRPr>
            </a:lvl1pPr>
          </a:lstStyle>
          <a:p>
            <a:pPr/>
            <a:r>
              <a:t>Title Text</a:t>
            </a:r>
          </a:p>
        </p:txBody>
      </p:sp>
      <p:sp>
        <p:nvSpPr>
          <p:cNvPr id="215" name="Body Level One…"/>
          <p:cNvSpPr txBox="1"/>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latin typeface="Arial"/>
                <a:ea typeface="Arial"/>
                <a:cs typeface="Arial"/>
                <a:sym typeface="Arial"/>
              </a:defRPr>
            </a:lvl1pPr>
            <a:lvl2pPr marL="0" indent="0">
              <a:buSzTx/>
              <a:buFontTx/>
              <a:buNone/>
              <a:defRPr sz="2400">
                <a:solidFill>
                  <a:srgbClr val="888888"/>
                </a:solidFill>
                <a:latin typeface="Arial"/>
                <a:ea typeface="Arial"/>
                <a:cs typeface="Arial"/>
                <a:sym typeface="Arial"/>
              </a:defRPr>
            </a:lvl2pPr>
            <a:lvl3pPr marL="0" indent="0">
              <a:buSzTx/>
              <a:buFontTx/>
              <a:buNone/>
              <a:defRPr sz="2400">
                <a:solidFill>
                  <a:srgbClr val="888888"/>
                </a:solidFill>
                <a:latin typeface="Arial"/>
                <a:ea typeface="Arial"/>
                <a:cs typeface="Arial"/>
                <a:sym typeface="Arial"/>
              </a:defRPr>
            </a:lvl3pPr>
            <a:lvl4pPr marL="0" indent="0">
              <a:buSzTx/>
              <a:buFontTx/>
              <a:buNone/>
              <a:defRPr sz="2400">
                <a:solidFill>
                  <a:srgbClr val="888888"/>
                </a:solidFill>
                <a:latin typeface="Arial"/>
                <a:ea typeface="Arial"/>
                <a:cs typeface="Arial"/>
                <a:sym typeface="Arial"/>
              </a:defRPr>
            </a:lvl4pPr>
            <a:lvl5pPr marL="0" indent="0">
              <a:buSzTx/>
              <a:buFontTx/>
              <a:buNone/>
              <a:defRPr sz="2400">
                <a:solidFill>
                  <a:srgbClr val="888888"/>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23" name="Title Text"/>
          <p:cNvSpPr txBox="1"/>
          <p:nvPr>
            <p:ph type="title"/>
          </p:nvPr>
        </p:nvSpPr>
        <p:spPr>
          <a:prstGeom prst="rect">
            <a:avLst/>
          </a:prstGeom>
        </p:spPr>
        <p:txBody>
          <a:bodyPr/>
          <a:lstStyle>
            <a:lvl1pPr>
              <a:defRPr>
                <a:latin typeface="Arial"/>
                <a:ea typeface="Arial"/>
                <a:cs typeface="Arial"/>
                <a:sym typeface="Arial"/>
              </a:defRPr>
            </a:lvl1pPr>
          </a:lstStyle>
          <a:p>
            <a:pPr/>
            <a:r>
              <a:t>Title Text</a:t>
            </a:r>
          </a:p>
        </p:txBody>
      </p:sp>
      <p:sp>
        <p:nvSpPr>
          <p:cNvPr id="224" name="Body Level One…"/>
          <p:cNvSpPr txBox="1"/>
          <p:nvPr>
            <p:ph type="body" sz="half" idx="1"/>
          </p:nvPr>
        </p:nvSpPr>
        <p:spPr>
          <a:xfrm>
            <a:off x="838200" y="1825625"/>
            <a:ext cx="5181600" cy="4351338"/>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32" name="Title Text"/>
          <p:cNvSpPr txBox="1"/>
          <p:nvPr>
            <p:ph type="title"/>
          </p:nvPr>
        </p:nvSpPr>
        <p:spPr>
          <a:xfrm>
            <a:off x="839787" y="365125"/>
            <a:ext cx="10515601" cy="1325563"/>
          </a:xfrm>
          <a:prstGeom prst="rect">
            <a:avLst/>
          </a:prstGeom>
        </p:spPr>
        <p:txBody>
          <a:bodyPr/>
          <a:lstStyle>
            <a:lvl1pPr>
              <a:defRPr>
                <a:latin typeface="Arial"/>
                <a:ea typeface="Arial"/>
                <a:cs typeface="Arial"/>
                <a:sym typeface="Arial"/>
              </a:defRPr>
            </a:lvl1pPr>
          </a:lstStyle>
          <a:p>
            <a:pPr/>
            <a:r>
              <a:t>Title Text</a:t>
            </a:r>
          </a:p>
        </p:txBody>
      </p:sp>
      <p:sp>
        <p:nvSpPr>
          <p:cNvPr id="233" name="Body Level One…"/>
          <p:cNvSpPr txBox="1"/>
          <p:nvPr>
            <p:ph type="body" sz="quarter" idx="1"/>
          </p:nvPr>
        </p:nvSpPr>
        <p:spPr>
          <a:xfrm>
            <a:off x="839787" y="1681163"/>
            <a:ext cx="5157790" cy="823915"/>
          </a:xfrm>
          <a:prstGeom prst="rect">
            <a:avLst/>
          </a:prstGeom>
        </p:spPr>
        <p:txBody>
          <a:bodyPr anchor="b"/>
          <a:lstStyle>
            <a:lvl1pPr marL="0" indent="0">
              <a:buSzTx/>
              <a:buFontTx/>
              <a:buNone/>
              <a:defRPr b="1" sz="2400">
                <a:latin typeface="Arial"/>
                <a:ea typeface="Arial"/>
                <a:cs typeface="Arial"/>
                <a:sym typeface="Arial"/>
              </a:defRPr>
            </a:lvl1pPr>
            <a:lvl2pPr marL="0" indent="0">
              <a:buSzTx/>
              <a:buFontTx/>
              <a:buNone/>
              <a:defRPr b="1" sz="2400">
                <a:latin typeface="Arial"/>
                <a:ea typeface="Arial"/>
                <a:cs typeface="Arial"/>
                <a:sym typeface="Arial"/>
              </a:defRPr>
            </a:lvl2pPr>
            <a:lvl3pPr marL="0" indent="0">
              <a:buSzTx/>
              <a:buFontTx/>
              <a:buNone/>
              <a:defRPr b="1" sz="2400">
                <a:latin typeface="Arial"/>
                <a:ea typeface="Arial"/>
                <a:cs typeface="Arial"/>
                <a:sym typeface="Arial"/>
              </a:defRPr>
            </a:lvl3pPr>
            <a:lvl4pPr marL="0" indent="0">
              <a:buSzTx/>
              <a:buFontTx/>
              <a:buNone/>
              <a:defRPr b="1" sz="2400">
                <a:latin typeface="Arial"/>
                <a:ea typeface="Arial"/>
                <a:cs typeface="Arial"/>
                <a:sym typeface="Arial"/>
              </a:defRPr>
            </a:lvl4pPr>
            <a:lvl5pPr marL="0" indent="0">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4" name="Text Placeholder 4"/>
          <p:cNvSpPr/>
          <p:nvPr>
            <p:ph type="body" sz="quarter" idx="13"/>
          </p:nvPr>
        </p:nvSpPr>
        <p:spPr>
          <a:xfrm>
            <a:off x="6172200" y="1681163"/>
            <a:ext cx="5183188" cy="823914"/>
          </a:xfrm>
          <a:prstGeom prst="rect">
            <a:avLst/>
          </a:prstGeom>
        </p:spPr>
        <p:txBody>
          <a:bodyPr anchor="b"/>
          <a:lstStyle/>
          <a:p>
            <a:pP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42" name="Title Text"/>
          <p:cNvSpPr txBox="1"/>
          <p:nvPr>
            <p:ph type="title"/>
          </p:nvPr>
        </p:nvSpPr>
        <p:spPr>
          <a:prstGeom prst="rect">
            <a:avLst/>
          </a:prstGeom>
        </p:spPr>
        <p:txBody>
          <a:bodyPr/>
          <a:lstStyle>
            <a:lvl1pPr>
              <a:defRPr>
                <a:latin typeface="Arial"/>
                <a:ea typeface="Arial"/>
                <a:cs typeface="Arial"/>
                <a:sym typeface="Arial"/>
              </a:defRPr>
            </a:lvl1pPr>
          </a:lstStyle>
          <a:p>
            <a:pPr/>
            <a:r>
              <a:t>Title Text</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57" name="Title Text"/>
          <p:cNvSpPr txBox="1"/>
          <p:nvPr>
            <p:ph type="title"/>
          </p:nvPr>
        </p:nvSpPr>
        <p:spPr>
          <a:xfrm>
            <a:off x="839787" y="457200"/>
            <a:ext cx="3932240" cy="1600200"/>
          </a:xfrm>
          <a:prstGeom prst="rect">
            <a:avLst/>
          </a:prstGeom>
        </p:spPr>
        <p:txBody>
          <a:bodyPr anchor="b"/>
          <a:lstStyle>
            <a:lvl1pPr>
              <a:defRPr sz="3200">
                <a:latin typeface="Arial"/>
                <a:ea typeface="Arial"/>
                <a:cs typeface="Arial"/>
                <a:sym typeface="Arial"/>
              </a:defRPr>
            </a:lvl1pPr>
          </a:lstStyle>
          <a:p>
            <a:pPr/>
            <a:r>
              <a:t>Title Text</a:t>
            </a:r>
          </a:p>
        </p:txBody>
      </p:sp>
      <p:sp>
        <p:nvSpPr>
          <p:cNvPr id="258" name="Body Level One…"/>
          <p:cNvSpPr txBox="1"/>
          <p:nvPr>
            <p:ph type="body" sz="half" idx="1"/>
          </p:nvPr>
        </p:nvSpPr>
        <p:spPr>
          <a:xfrm>
            <a:off x="5183187" y="987425"/>
            <a:ext cx="6172203" cy="4873625"/>
          </a:xfrm>
          <a:prstGeom prst="rect">
            <a:avLst/>
          </a:prstGeom>
        </p:spPr>
        <p:txBody>
          <a:bodyPr/>
          <a:lstStyle>
            <a:lvl1pPr>
              <a:defRPr sz="3200">
                <a:latin typeface="Arial"/>
                <a:ea typeface="Arial"/>
                <a:cs typeface="Arial"/>
                <a:sym typeface="Arial"/>
              </a:defRPr>
            </a:lvl1pPr>
            <a:lvl2pPr marL="718457" indent="-261257">
              <a:defRPr sz="3200">
                <a:latin typeface="Arial"/>
                <a:ea typeface="Arial"/>
                <a:cs typeface="Arial"/>
                <a:sym typeface="Arial"/>
              </a:defRPr>
            </a:lvl2pPr>
            <a:lvl3pPr marL="1219200" indent="-304800">
              <a:defRPr sz="3200">
                <a:latin typeface="Arial"/>
                <a:ea typeface="Arial"/>
                <a:cs typeface="Arial"/>
                <a:sym typeface="Arial"/>
              </a:defRPr>
            </a:lvl3pPr>
            <a:lvl4pPr marL="1737360" indent="-365760">
              <a:defRPr sz="3200">
                <a:latin typeface="Arial"/>
                <a:ea typeface="Arial"/>
                <a:cs typeface="Arial"/>
                <a:sym typeface="Arial"/>
              </a:defRPr>
            </a:lvl4pPr>
            <a:lvl5pPr marL="2194560" indent="-365760">
              <a:defRPr sz="32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59" name="Text Placeholder 3"/>
          <p:cNvSpPr/>
          <p:nvPr>
            <p:ph type="body" sz="quarter" idx="13"/>
          </p:nvPr>
        </p:nvSpPr>
        <p:spPr>
          <a:xfrm>
            <a:off x="839786" y="2057400"/>
            <a:ext cx="3932242" cy="3811588"/>
          </a:xfrm>
          <a:prstGeom prst="rect">
            <a:avLst/>
          </a:prstGeom>
        </p:spPr>
        <p:txBody>
          <a:bodyPr/>
          <a:lstStyle/>
          <a:p>
            <a:pP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67" name="Title Text"/>
          <p:cNvSpPr txBox="1"/>
          <p:nvPr>
            <p:ph type="title"/>
          </p:nvPr>
        </p:nvSpPr>
        <p:spPr>
          <a:xfrm>
            <a:off x="839787" y="457200"/>
            <a:ext cx="3932240" cy="1600200"/>
          </a:xfrm>
          <a:prstGeom prst="rect">
            <a:avLst/>
          </a:prstGeom>
        </p:spPr>
        <p:txBody>
          <a:bodyPr anchor="b"/>
          <a:lstStyle>
            <a:lvl1pPr>
              <a:defRPr sz="3200">
                <a:latin typeface="Arial"/>
                <a:ea typeface="Arial"/>
                <a:cs typeface="Arial"/>
                <a:sym typeface="Arial"/>
              </a:defRPr>
            </a:lvl1pPr>
          </a:lstStyle>
          <a:p>
            <a:pPr/>
            <a:r>
              <a:t>Title Text</a:t>
            </a:r>
          </a:p>
        </p:txBody>
      </p:sp>
      <p:sp>
        <p:nvSpPr>
          <p:cNvPr id="268" name="Picture Placeholder 2"/>
          <p:cNvSpPr/>
          <p:nvPr>
            <p:ph type="pic" sz="half" idx="13"/>
          </p:nvPr>
        </p:nvSpPr>
        <p:spPr>
          <a:xfrm>
            <a:off x="5183187" y="987425"/>
            <a:ext cx="6172203" cy="4873625"/>
          </a:xfrm>
          <a:prstGeom prst="rect">
            <a:avLst/>
          </a:prstGeom>
        </p:spPr>
        <p:txBody>
          <a:bodyPr lIns="91439" tIns="45719" rIns="91439" bIns="45719">
            <a:noAutofit/>
          </a:bodyPr>
          <a:lstStyle/>
          <a:p>
            <a:pPr/>
          </a:p>
        </p:txBody>
      </p:sp>
      <p:sp>
        <p:nvSpPr>
          <p:cNvPr id="269"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atin typeface="Arial"/>
                <a:ea typeface="Arial"/>
                <a:cs typeface="Arial"/>
                <a:sym typeface="Arial"/>
              </a:defRPr>
            </a:lvl1pPr>
            <a:lvl2pPr marL="0" indent="0">
              <a:buSzTx/>
              <a:buFontTx/>
              <a:buNone/>
              <a:defRPr sz="1600">
                <a:latin typeface="Arial"/>
                <a:ea typeface="Arial"/>
                <a:cs typeface="Arial"/>
                <a:sym typeface="Arial"/>
              </a:defRPr>
            </a:lvl2pPr>
            <a:lvl3pPr marL="0" indent="0">
              <a:buSzTx/>
              <a:buFontTx/>
              <a:buNone/>
              <a:defRPr sz="1600">
                <a:latin typeface="Arial"/>
                <a:ea typeface="Arial"/>
                <a:cs typeface="Arial"/>
                <a:sym typeface="Arial"/>
              </a:defRPr>
            </a:lvl3pPr>
            <a:lvl4pPr marL="0" indent="0">
              <a:buSzTx/>
              <a:buFontTx/>
              <a:buNone/>
              <a:defRPr sz="1600">
                <a:latin typeface="Arial"/>
                <a:ea typeface="Arial"/>
                <a:cs typeface="Arial"/>
                <a:sym typeface="Arial"/>
              </a:defRPr>
            </a:lvl4pPr>
            <a:lvl5pPr marL="0" indent="0">
              <a:buSzTx/>
              <a:buFontTx/>
              <a:buNone/>
              <a:defRPr sz="16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5"/>
          </a:xfrm>
          <a:prstGeom prst="rect">
            <a:avLst/>
          </a:prstGeom>
        </p:spPr>
        <p:txBody>
          <a:bodyPr anchor="b"/>
          <a:lstStyle>
            <a:lvl1pPr marL="0" indent="0">
              <a:buSzTx/>
              <a:buFontTx/>
              <a:buNone/>
              <a:defRPr sz="2400">
                <a:latin typeface="Raleway Bold"/>
                <a:ea typeface="Raleway Bold"/>
                <a:cs typeface="Raleway Bold"/>
                <a:sym typeface="Raleway Bold"/>
              </a:defRPr>
            </a:lvl1pPr>
            <a:lvl2pPr marL="0" indent="0">
              <a:buSzTx/>
              <a:buFontTx/>
              <a:buNone/>
              <a:defRPr sz="2400">
                <a:latin typeface="Raleway Bold"/>
                <a:ea typeface="Raleway Bold"/>
                <a:cs typeface="Raleway Bold"/>
                <a:sym typeface="Raleway Bold"/>
              </a:defRPr>
            </a:lvl2pPr>
            <a:lvl3pPr marL="0" indent="0">
              <a:buSzTx/>
              <a:buFontTx/>
              <a:buNone/>
              <a:defRPr sz="2400">
                <a:latin typeface="Raleway Bold"/>
                <a:ea typeface="Raleway Bold"/>
                <a:cs typeface="Raleway Bold"/>
                <a:sym typeface="Raleway Bold"/>
              </a:defRPr>
            </a:lvl3pPr>
            <a:lvl4pPr marL="0" indent="0">
              <a:buSzTx/>
              <a:buFontTx/>
              <a:buNone/>
              <a:defRPr sz="2400">
                <a:latin typeface="Raleway Bold"/>
                <a:ea typeface="Raleway Bold"/>
                <a:cs typeface="Raleway Bold"/>
                <a:sym typeface="Raleway Bold"/>
              </a:defRPr>
            </a:lvl4pPr>
            <a:lvl5pPr marL="0" indent="0">
              <a:buSzTx/>
              <a:buFontTx/>
              <a:buNone/>
              <a:defRPr sz="2400">
                <a:latin typeface="Raleway Bold"/>
                <a:ea typeface="Raleway Bold"/>
                <a:cs typeface="Raleway Bold"/>
                <a:sym typeface="Raleway Bold"/>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6" y="2057400"/>
            <a:ext cx="3932242"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3"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AFAFA"/>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1168" y="6404294"/>
            <a:ext cx="262633"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Raleway Regular"/>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Raleway Regular"/>
        </a:defRPr>
      </a:lvl9pPr>
    </p:bodyStyle>
    <p:otherStyle>
      <a:lvl1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1pPr>
      <a:lvl2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2pPr>
      <a:lvl3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3pPr>
      <a:lvl4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4pPr>
      <a:lvl5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5pPr>
      <a:lvl6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6pPr>
      <a:lvl7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7pPr>
      <a:lvl8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8pPr>
      <a:lvl9pPr marL="0" marR="0" indent="0" algn="r" defTabSz="45718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www.pearson.com/uk/learners/secondary-students-and-parents/career-choices.html" TargetMode="Externa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nikeinc.com/pages/about-nike-inc" TargetMode="External"/><Relationship Id="rId3" Type="http://schemas.openxmlformats.org/officeDocument/2006/relationships/hyperlink" Target="http://www.benjerry.com/activism/mission-statement" TargetMode="External"/><Relationship Id="rId4" Type="http://schemas.openxmlformats.org/officeDocument/2006/relationships/hyperlink" Target="http://www.virginatlantic.com/gb/en/footer/about-us.html"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www.entrepreneur.com/article/249174" TargetMode="External"/><Relationship Id="rId3" Type="http://schemas.openxmlformats.org/officeDocument/2006/relationships/hyperlink" Target="http://appointments.thesundaytimes.co.uk/article/best100companies/" TargetMode="External"/><Relationship Id="rId4" Type="http://schemas.openxmlformats.org/officeDocument/2006/relationships/image" Target="../media/image1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extBox 3"/>
          <p:cNvSpPr txBox="1"/>
          <p:nvPr/>
        </p:nvSpPr>
        <p:spPr>
          <a:xfrm>
            <a:off x="567598" y="4425241"/>
            <a:ext cx="2228197"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solidFill>
                  <a:srgbClr val="57BED3"/>
                </a:solidFill>
                <a:latin typeface="+mn-lt"/>
                <a:ea typeface="+mn-ea"/>
                <a:cs typeface="+mn-cs"/>
                <a:sym typeface="Raleway Regular"/>
              </a:defRPr>
            </a:lvl1pPr>
          </a:lstStyle>
          <a:p>
            <a:pPr/>
            <a:r>
              <a:t>Working with</a:t>
            </a:r>
          </a:p>
        </p:txBody>
      </p:sp>
      <p:pic>
        <p:nvPicPr>
          <p:cNvPr id="280" name="Picture 1" descr="Picture 1"/>
          <p:cNvPicPr>
            <a:picLocks noChangeAspect="1"/>
          </p:cNvPicPr>
          <p:nvPr/>
        </p:nvPicPr>
        <p:blipFill>
          <a:blip r:embed="rId2">
            <a:extLst/>
          </a:blip>
          <a:stretch>
            <a:fillRect/>
          </a:stretch>
        </p:blipFill>
        <p:spPr>
          <a:xfrm>
            <a:off x="567601" y="5477480"/>
            <a:ext cx="2520003" cy="97218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SWOT analysis of yourself</a:t>
            </a:r>
          </a:p>
        </p:txBody>
      </p:sp>
      <p:graphicFrame>
        <p:nvGraphicFramePr>
          <p:cNvPr id="318" name="Table 3"/>
          <p:cNvGraphicFramePr/>
          <p:nvPr/>
        </p:nvGraphicFramePr>
        <p:xfrm>
          <a:off x="480000" y="1794510"/>
          <a:ext cx="11232000" cy="444627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591616"/>
                <a:gridCol w="5640384"/>
              </a:tblGrid>
              <a:tr h="2223135">
                <a:tc>
                  <a:txBody>
                    <a:bodyPr/>
                    <a:lstStyle/>
                    <a:p>
                      <a:pPr algn="l" defTabSz="914400">
                        <a:defRPr b="0" sz="1800">
                          <a:sym typeface="Raleway Bold"/>
                        </a:defRPr>
                      </a:pPr>
                    </a:p>
                  </a:txBody>
                  <a:tcPr marL="45720" marR="45720" marT="45720" marB="45720" anchor="t" anchorCtr="0" horzOverflow="overflow">
                    <a:solidFill>
                      <a:srgbClr val="96C7BE"/>
                    </a:solidFill>
                  </a:tcPr>
                </a:tc>
                <a:tc>
                  <a:txBody>
                    <a:bodyPr/>
                    <a:lstStyle/>
                    <a:p>
                      <a:pPr algn="l" defTabSz="914400">
                        <a:defRPr b="0" sz="1800">
                          <a:sym typeface="Raleway Bold"/>
                        </a:defRPr>
                      </a:pPr>
                    </a:p>
                  </a:txBody>
                  <a:tcPr marL="45720" marR="45720" marT="45720" marB="45720" anchor="t" anchorCtr="0" horzOverflow="overflow">
                    <a:solidFill>
                      <a:srgbClr val="96C7BE"/>
                    </a:solidFill>
                  </a:tcPr>
                </a:tc>
              </a:tr>
              <a:tr h="2223135">
                <a:tc>
                  <a:txBody>
                    <a:bodyPr/>
                    <a:lstStyle/>
                    <a:p>
                      <a:pPr algn="l" defTabSz="914400">
                        <a:defRPr sz="1800"/>
                      </a:pPr>
                    </a:p>
                  </a:txBody>
                  <a:tcPr marL="45720" marR="45720" marT="45720" marB="45720" anchor="t" anchorCtr="0" horzOverflow="overflow">
                    <a:gradFill flip="none" rotWithShape="1">
                      <a:gsLst>
                        <a:gs pos="0">
                          <a:srgbClr val="BAE4DC"/>
                        </a:gs>
                        <a:gs pos="50000">
                          <a:srgbClr val="D3EDE8"/>
                        </a:gs>
                        <a:gs pos="100000">
                          <a:srgbClr val="E9F6F3"/>
                        </a:gs>
                      </a:gsLst>
                      <a:lin ang="5400000" scaled="0"/>
                    </a:gradFill>
                  </a:tcPr>
                </a:tc>
                <a:tc>
                  <a:txBody>
                    <a:bodyPr/>
                    <a:lstStyle/>
                    <a:p>
                      <a:pPr algn="l" defTabSz="914400">
                        <a:defRPr sz="1800"/>
                      </a:pPr>
                    </a:p>
                  </a:txBody>
                  <a:tcPr marL="45720" marR="45720" marT="45720" marB="45720" anchor="t" anchorCtr="0" horzOverflow="overflow">
                    <a:gradFill flip="none" rotWithShape="1">
                      <a:gsLst>
                        <a:gs pos="0">
                          <a:srgbClr val="BAE4DC"/>
                        </a:gs>
                        <a:gs pos="50000">
                          <a:srgbClr val="D3EDE8"/>
                        </a:gs>
                        <a:gs pos="100000">
                          <a:srgbClr val="E9F6F3"/>
                        </a:gs>
                      </a:gsLst>
                      <a:lin ang="5400000" scaled="0"/>
                    </a:gradFill>
                  </a:tcPr>
                </a:tc>
              </a:tr>
            </a:tbl>
          </a:graphicData>
        </a:graphic>
      </p:graphicFrame>
      <p:sp>
        <p:nvSpPr>
          <p:cNvPr id="319" name="TextBox 4"/>
          <p:cNvSpPr txBox="1"/>
          <p:nvPr/>
        </p:nvSpPr>
        <p:spPr>
          <a:xfrm>
            <a:off x="1348739" y="1794511"/>
            <a:ext cx="3886202"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Raleway Bold"/>
                <a:ea typeface="Raleway Bold"/>
                <a:cs typeface="Raleway Bold"/>
                <a:sym typeface="Raleway Bold"/>
              </a:defRPr>
            </a:lvl1pPr>
          </a:lstStyle>
          <a:p>
            <a:pPr/>
            <a:r>
              <a:t>Strengths - the things you are good at</a:t>
            </a:r>
          </a:p>
        </p:txBody>
      </p:sp>
      <p:sp>
        <p:nvSpPr>
          <p:cNvPr id="320" name="TextBox 5"/>
          <p:cNvSpPr txBox="1"/>
          <p:nvPr/>
        </p:nvSpPr>
        <p:spPr>
          <a:xfrm>
            <a:off x="6629427" y="4012465"/>
            <a:ext cx="3886203"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Raleway Bold"/>
                <a:ea typeface="Raleway Bold"/>
                <a:cs typeface="Raleway Bold"/>
                <a:sym typeface="Raleway Bold"/>
              </a:defRPr>
            </a:lvl1pPr>
          </a:lstStyle>
          <a:p>
            <a:pPr/>
            <a:r>
              <a:t>Threats – or challenges the things you need to overcome </a:t>
            </a:r>
          </a:p>
        </p:txBody>
      </p:sp>
      <p:sp>
        <p:nvSpPr>
          <p:cNvPr id="321" name="TextBox 6"/>
          <p:cNvSpPr txBox="1"/>
          <p:nvPr/>
        </p:nvSpPr>
        <p:spPr>
          <a:xfrm>
            <a:off x="6629427" y="1794510"/>
            <a:ext cx="3886203"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Raleway Bold"/>
                <a:ea typeface="Raleway Bold"/>
                <a:cs typeface="Raleway Bold"/>
                <a:sym typeface="Raleway Bold"/>
              </a:defRPr>
            </a:lvl1pPr>
          </a:lstStyle>
          <a:p>
            <a:pPr/>
            <a:r>
              <a:t>Weaknesses – the things you need to work on and develop</a:t>
            </a:r>
          </a:p>
        </p:txBody>
      </p:sp>
      <p:sp>
        <p:nvSpPr>
          <p:cNvPr id="322" name="TextBox 7"/>
          <p:cNvSpPr txBox="1"/>
          <p:nvPr/>
        </p:nvSpPr>
        <p:spPr>
          <a:xfrm>
            <a:off x="1348739" y="4012465"/>
            <a:ext cx="3886202"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Raleway Bold"/>
                <a:ea typeface="Raleway Bold"/>
                <a:cs typeface="Raleway Bold"/>
                <a:sym typeface="Raleway Bold"/>
              </a:defRPr>
            </a:lvl1pPr>
          </a:lstStyle>
          <a:p>
            <a:pPr/>
            <a:r>
              <a:t>Opportunities – what career opportunities are available to you?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24" name="Table 3"/>
          <p:cNvGraphicFramePr/>
          <p:nvPr/>
        </p:nvGraphicFramePr>
        <p:xfrm>
          <a:off x="480000" y="2948096"/>
          <a:ext cx="11232000" cy="299550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616000"/>
                <a:gridCol w="5616000"/>
              </a:tblGrid>
              <a:tr h="599100">
                <a:tc>
                  <a:txBody>
                    <a:bodyPr/>
                    <a:lstStyle/>
                    <a:p>
                      <a:pPr algn="l" defTabSz="914400">
                        <a:defRPr b="0" sz="1800">
                          <a:solidFill>
                            <a:srgbClr val="96C7BE"/>
                          </a:solidFill>
                          <a:sym typeface="Raleway Bold"/>
                        </a:defRPr>
                      </a:pPr>
                    </a:p>
                  </a:txBody>
                  <a:tcPr marL="45720" marR="45720" marT="45720" marB="45720" anchor="t" anchorCtr="0" horzOverflow="overflow">
                    <a:lnL w="12700">
                      <a:solidFill>
                        <a:schemeClr val="accent3"/>
                      </a:solidFill>
                    </a:lnL>
                    <a:lnR w="12700">
                      <a:miter lim="400000"/>
                    </a:lnR>
                    <a:lnT w="12700">
                      <a:solidFill>
                        <a:schemeClr val="accent3"/>
                      </a:solidFill>
                    </a:lnT>
                    <a:lnB w="12700">
                      <a:solidFill>
                        <a:schemeClr val="accent3"/>
                      </a:solidFill>
                    </a:lnB>
                    <a:solidFill>
                      <a:schemeClr val="accent3"/>
                    </a:solidFill>
                  </a:tcPr>
                </a:tc>
                <a:tc>
                  <a:txBody>
                    <a:bodyPr/>
                    <a:lstStyle/>
                    <a:p>
                      <a:pPr algn="l" defTabSz="914400">
                        <a:defRPr b="0" sz="1800">
                          <a:sym typeface="Raleway Bold"/>
                        </a:defRPr>
                      </a:pPr>
                    </a:p>
                  </a:txBody>
                  <a:tcPr marL="45720" marR="45720" marT="45720" marB="45720" anchor="t" anchorCtr="0" horzOverflow="overflow">
                    <a:lnL w="12700">
                      <a:miter lim="400000"/>
                    </a:lnL>
                    <a:lnR w="12700">
                      <a:solidFill>
                        <a:schemeClr val="accent3"/>
                      </a:solidFill>
                    </a:lnR>
                    <a:lnT w="12700">
                      <a:solidFill>
                        <a:schemeClr val="accent3"/>
                      </a:solidFill>
                    </a:lnT>
                    <a:lnB w="12700">
                      <a:solidFill>
                        <a:schemeClr val="accent3"/>
                      </a:solidFill>
                    </a:lnB>
                    <a:solidFill>
                      <a:schemeClr val="accent3"/>
                    </a:solidFill>
                  </a:tcPr>
                </a:tc>
              </a:tr>
              <a:tr h="599100">
                <a:tc>
                  <a:txBody>
                    <a:bodyPr/>
                    <a:lstStyle/>
                    <a:p>
                      <a:pPr algn="l" defTabSz="914400">
                        <a:defRPr sz="1800"/>
                      </a:pPr>
                    </a:p>
                  </a:txBody>
                  <a:tcPr marL="45720" marR="45720" marT="45720" marB="45720" anchor="t" anchorCtr="0" horzOverflow="overflow">
                    <a:lnL w="12700">
                      <a:solidFill>
                        <a:schemeClr val="accent3"/>
                      </a:solidFill>
                    </a:lnL>
                    <a:lnR w="12700">
                      <a:miter lim="400000"/>
                    </a:lnR>
                    <a:lnT w="12700">
                      <a:solidFill>
                        <a:schemeClr val="accent3"/>
                      </a:solidFill>
                    </a:lnT>
                    <a:lnB w="12700">
                      <a:solidFill>
                        <a:schemeClr val="accent3"/>
                      </a:solidFill>
                    </a:lnB>
                    <a:solidFill>
                      <a:srgbClr val="F0F0F0"/>
                    </a:solidFill>
                  </a:tcPr>
                </a:tc>
                <a:tc>
                  <a:txBody>
                    <a:bodyPr/>
                    <a:lstStyle/>
                    <a:p>
                      <a:pPr algn="l" defTabSz="914400">
                        <a:defRPr sz="1800"/>
                      </a:pPr>
                    </a:p>
                  </a:txBody>
                  <a:tcPr marL="45720" marR="45720" marT="45720" marB="45720" anchor="t" anchorCtr="0" horzOverflow="overflow">
                    <a:lnL w="12700">
                      <a:miter lim="400000"/>
                    </a:lnL>
                    <a:lnR w="12700">
                      <a:solidFill>
                        <a:schemeClr val="accent3"/>
                      </a:solidFill>
                    </a:lnR>
                    <a:lnT w="12700">
                      <a:solidFill>
                        <a:schemeClr val="accent3"/>
                      </a:solidFill>
                    </a:lnT>
                    <a:lnB w="12700">
                      <a:solidFill>
                        <a:schemeClr val="accent3"/>
                      </a:solidFill>
                    </a:lnB>
                    <a:solidFill>
                      <a:srgbClr val="F0F0F0"/>
                    </a:solidFill>
                  </a:tcPr>
                </a:tc>
              </a:tr>
              <a:tr h="599100">
                <a:tc>
                  <a:txBody>
                    <a:bodyPr/>
                    <a:lstStyle/>
                    <a:p>
                      <a:pPr algn="l" defTabSz="914400">
                        <a:defRPr sz="1800"/>
                      </a:pPr>
                    </a:p>
                  </a:txBody>
                  <a:tcPr marL="45720" marR="45720" marT="45720" marB="45720" anchor="t" anchorCtr="0" horzOverflow="overflow">
                    <a:lnL w="12700">
                      <a:solidFill>
                        <a:schemeClr val="accent3"/>
                      </a:solidFill>
                    </a:lnL>
                    <a:lnR w="12700">
                      <a:miter lim="400000"/>
                    </a:lnR>
                    <a:lnT w="12700">
                      <a:solidFill>
                        <a:schemeClr val="accent3"/>
                      </a:solidFill>
                    </a:lnT>
                    <a:lnB w="12700">
                      <a:solidFill>
                        <a:schemeClr val="accent3"/>
                      </a:solidFill>
                    </a:lnB>
                    <a:solidFill>
                      <a:srgbClr val="FFFFFF"/>
                    </a:solidFill>
                  </a:tcPr>
                </a:tc>
                <a:tc>
                  <a:txBody>
                    <a:bodyPr/>
                    <a:lstStyle/>
                    <a:p>
                      <a:pPr algn="l" defTabSz="914400">
                        <a:defRPr sz="1800"/>
                      </a:pPr>
                    </a:p>
                  </a:txBody>
                  <a:tcPr marL="45720" marR="45720" marT="45720" marB="45720" anchor="t" anchorCtr="0" horzOverflow="overflow">
                    <a:lnL w="12700">
                      <a:miter lim="400000"/>
                    </a:lnL>
                    <a:lnR w="12700">
                      <a:solidFill>
                        <a:schemeClr val="accent3"/>
                      </a:solidFill>
                    </a:lnR>
                    <a:lnT w="12700">
                      <a:solidFill>
                        <a:schemeClr val="accent3"/>
                      </a:solidFill>
                    </a:lnT>
                    <a:lnB w="12700">
                      <a:solidFill>
                        <a:schemeClr val="accent3"/>
                      </a:solidFill>
                    </a:lnB>
                    <a:solidFill>
                      <a:srgbClr val="FFFFFF"/>
                    </a:solidFill>
                  </a:tcPr>
                </a:tc>
              </a:tr>
              <a:tr h="599100">
                <a:tc>
                  <a:txBody>
                    <a:bodyPr/>
                    <a:lstStyle/>
                    <a:p>
                      <a:pPr algn="l" defTabSz="914400">
                        <a:defRPr sz="1800"/>
                      </a:pPr>
                    </a:p>
                  </a:txBody>
                  <a:tcPr marL="45720" marR="45720" marT="45720" marB="45720" anchor="t" anchorCtr="0" horzOverflow="overflow">
                    <a:lnL w="12700">
                      <a:solidFill>
                        <a:schemeClr val="accent3"/>
                      </a:solidFill>
                    </a:lnL>
                    <a:lnR w="12700">
                      <a:miter lim="400000"/>
                    </a:lnR>
                    <a:lnT w="12700">
                      <a:solidFill>
                        <a:schemeClr val="accent3"/>
                      </a:solidFill>
                    </a:lnT>
                    <a:lnB w="12700">
                      <a:solidFill>
                        <a:schemeClr val="accent3"/>
                      </a:solidFill>
                    </a:lnB>
                    <a:solidFill>
                      <a:srgbClr val="F0F0F0"/>
                    </a:solidFill>
                  </a:tcPr>
                </a:tc>
                <a:tc>
                  <a:txBody>
                    <a:bodyPr/>
                    <a:lstStyle/>
                    <a:p>
                      <a:pPr algn="l" defTabSz="914400">
                        <a:defRPr sz="1800"/>
                      </a:pPr>
                    </a:p>
                  </a:txBody>
                  <a:tcPr marL="45720" marR="45720" marT="45720" marB="45720" anchor="t" anchorCtr="0" horzOverflow="overflow">
                    <a:lnL w="12700">
                      <a:miter lim="400000"/>
                    </a:lnL>
                    <a:lnR w="12700">
                      <a:solidFill>
                        <a:schemeClr val="accent3"/>
                      </a:solidFill>
                    </a:lnR>
                    <a:lnT w="12700">
                      <a:solidFill>
                        <a:schemeClr val="accent3"/>
                      </a:solidFill>
                    </a:lnT>
                    <a:lnB w="12700">
                      <a:solidFill>
                        <a:schemeClr val="accent3"/>
                      </a:solidFill>
                    </a:lnB>
                    <a:solidFill>
                      <a:srgbClr val="F0F0F0"/>
                    </a:solidFill>
                  </a:tcPr>
                </a:tc>
              </a:tr>
              <a:tr h="599100">
                <a:tc>
                  <a:txBody>
                    <a:bodyPr/>
                    <a:lstStyle/>
                    <a:p>
                      <a:pPr algn="l" defTabSz="914400">
                        <a:defRPr sz="1800"/>
                      </a:pPr>
                    </a:p>
                  </a:txBody>
                  <a:tcPr marL="45720" marR="45720" marT="45720" marB="45720" anchor="t" anchorCtr="0" horzOverflow="overflow">
                    <a:lnL w="12700">
                      <a:solidFill>
                        <a:schemeClr val="accent3"/>
                      </a:solidFill>
                    </a:lnL>
                    <a:lnR w="12700">
                      <a:miter lim="400000"/>
                    </a:lnR>
                    <a:lnT w="12700">
                      <a:solidFill>
                        <a:schemeClr val="accent3"/>
                      </a:solidFill>
                    </a:lnT>
                    <a:lnB w="12700">
                      <a:solidFill>
                        <a:schemeClr val="accent3"/>
                      </a:solidFill>
                    </a:lnB>
                    <a:solidFill>
                      <a:srgbClr val="FFFFFF"/>
                    </a:solidFill>
                  </a:tcPr>
                </a:tc>
                <a:tc>
                  <a:txBody>
                    <a:bodyPr/>
                    <a:lstStyle/>
                    <a:p>
                      <a:pPr algn="l" defTabSz="914400">
                        <a:defRPr sz="1800"/>
                      </a:pPr>
                    </a:p>
                  </a:txBody>
                  <a:tcPr marL="45720" marR="45720" marT="45720" marB="45720" anchor="t" anchorCtr="0" horzOverflow="overflow">
                    <a:lnL w="12700">
                      <a:miter lim="400000"/>
                    </a:lnL>
                    <a:lnR w="12700">
                      <a:solidFill>
                        <a:schemeClr val="accent3"/>
                      </a:solidFill>
                    </a:lnR>
                    <a:lnT w="12700">
                      <a:solidFill>
                        <a:schemeClr val="accent3"/>
                      </a:solidFill>
                    </a:lnT>
                    <a:lnB w="12700">
                      <a:solidFill>
                        <a:schemeClr val="accent3"/>
                      </a:solidFill>
                    </a:lnB>
                    <a:solidFill>
                      <a:srgbClr val="FFFFFF"/>
                    </a:solidFill>
                  </a:tcPr>
                </a:tc>
              </a:tr>
            </a:tbl>
          </a:graphicData>
        </a:graphic>
      </p:graphicFrame>
      <p:sp>
        <p:nvSpPr>
          <p:cNvPr id="325" name="TextBox 4"/>
          <p:cNvSpPr txBox="1"/>
          <p:nvPr/>
        </p:nvSpPr>
        <p:spPr>
          <a:xfrm>
            <a:off x="1920192" y="3098799"/>
            <a:ext cx="3227882"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latin typeface="+mn-lt"/>
                <a:ea typeface="+mn-ea"/>
                <a:cs typeface="+mn-cs"/>
                <a:sym typeface="Raleway Regular"/>
              </a:defRPr>
            </a:lvl1pPr>
          </a:lstStyle>
          <a:p>
            <a:pPr/>
            <a:r>
              <a:t>Possible weakness or threat</a:t>
            </a:r>
          </a:p>
        </p:txBody>
      </p:sp>
      <p:sp>
        <p:nvSpPr>
          <p:cNvPr id="326" name="TextBox 6"/>
          <p:cNvSpPr txBox="1"/>
          <p:nvPr/>
        </p:nvSpPr>
        <p:spPr>
          <a:xfrm>
            <a:off x="7627573" y="3098799"/>
            <a:ext cx="3227880"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latin typeface="+mn-lt"/>
                <a:ea typeface="+mn-ea"/>
                <a:cs typeface="+mn-cs"/>
                <a:sym typeface="Raleway Regular"/>
              </a:defRPr>
            </a:lvl1pPr>
          </a:lstStyle>
          <a:p>
            <a:pPr/>
            <a:r>
              <a:t>Possible weakness or threat</a:t>
            </a:r>
          </a:p>
        </p:txBody>
      </p:sp>
      <p:sp>
        <p:nvSpPr>
          <p:cNvPr id="327" name="Text Placeholder 1"/>
          <p:cNvSpPr txBox="1"/>
          <p:nvPr>
            <p:ph type="body" sz="quarter" idx="1"/>
          </p:nvPr>
        </p:nvSpPr>
        <p:spPr>
          <a:xfrm>
            <a:off x="480391" y="1901656"/>
            <a:ext cx="11231610" cy="1046444"/>
          </a:xfrm>
          <a:prstGeom prst="rect">
            <a:avLst/>
          </a:prstGeom>
        </p:spPr>
        <p:txBody>
          <a:bodyPr/>
          <a:lstStyle/>
          <a:p>
            <a:pPr marL="0" indent="0">
              <a:lnSpc>
                <a:spcPct val="100000"/>
              </a:lnSpc>
              <a:buSzTx/>
              <a:buNone/>
              <a:defRPr sz="2000">
                <a:solidFill>
                  <a:srgbClr val="57BED3"/>
                </a:solidFill>
                <a:latin typeface="Raleway Bold"/>
                <a:ea typeface="Raleway Bold"/>
                <a:cs typeface="Raleway Bold"/>
                <a:sym typeface="Raleway Bold"/>
              </a:defRPr>
            </a:pPr>
            <a:r>
              <a:t>Activity</a:t>
            </a:r>
          </a:p>
          <a:p>
            <a:pPr marL="0" indent="0">
              <a:lnSpc>
                <a:spcPct val="100000"/>
              </a:lnSpc>
              <a:buSzTx/>
              <a:buNone/>
              <a:defRPr sz="1800">
                <a:solidFill>
                  <a:srgbClr val="57BED3"/>
                </a:solidFill>
                <a:latin typeface="Raleway Bold"/>
                <a:ea typeface="Raleway Bold"/>
                <a:cs typeface="Raleway Bold"/>
                <a:sym typeface="Raleway Bold"/>
              </a:defRPr>
            </a:pPr>
            <a:r>
              <a:t>For each weakness and threat (challenge) you have listed on your SWOT analysis list a possible solution</a:t>
            </a:r>
          </a:p>
        </p:txBody>
      </p:sp>
      <p:sp>
        <p:nvSpPr>
          <p:cNvPr id="328"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SWOT analysis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Text Placeholder 1"/>
          <p:cNvSpPr txBox="1"/>
          <p:nvPr>
            <p:ph type="body" sz="quarter" idx="1"/>
          </p:nvPr>
        </p:nvSpPr>
        <p:spPr>
          <a:xfrm>
            <a:off x="1514849" y="1958806"/>
            <a:ext cx="9162302" cy="461668"/>
          </a:xfrm>
          <a:prstGeom prst="rect">
            <a:avLst/>
          </a:prstGeom>
        </p:spPr>
        <p:txBody>
          <a:bodyPr/>
          <a:lstStyle>
            <a:lvl1pPr marL="0" indent="0" algn="ctr" defTabSz="905255">
              <a:lnSpc>
                <a:spcPts val="1700"/>
              </a:lnSpc>
              <a:spcBef>
                <a:spcPts val="700"/>
              </a:spcBef>
              <a:buSzTx/>
              <a:buNone/>
              <a:defRPr sz="1700">
                <a:solidFill>
                  <a:srgbClr val="000000"/>
                </a:solidFill>
                <a:latin typeface="Raleway Bold"/>
                <a:ea typeface="Raleway Bold"/>
                <a:cs typeface="Raleway Bold"/>
                <a:sym typeface="Raleway Bold"/>
              </a:defRPr>
            </a:lvl1pPr>
          </a:lstStyle>
          <a:p>
            <a:pPr/>
            <a:r>
              <a:t>Where is this?  What do you think about when you see pictures of these landscapes?</a:t>
            </a:r>
          </a:p>
        </p:txBody>
      </p:sp>
      <p:sp>
        <p:nvSpPr>
          <p:cNvPr id="331"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Starter</a:t>
            </a:r>
          </a:p>
        </p:txBody>
      </p:sp>
      <p:pic>
        <p:nvPicPr>
          <p:cNvPr id="332" name="Content Placeholder 3" descr="Content Placeholder 3"/>
          <p:cNvPicPr>
            <a:picLocks noChangeAspect="1"/>
          </p:cNvPicPr>
          <p:nvPr/>
        </p:nvPicPr>
        <p:blipFill>
          <a:blip r:embed="rId2">
            <a:extLst/>
          </a:blip>
          <a:stretch>
            <a:fillRect/>
          </a:stretch>
        </p:blipFill>
        <p:spPr>
          <a:xfrm>
            <a:off x="480000" y="2383950"/>
            <a:ext cx="5417881" cy="3885566"/>
          </a:xfrm>
          <a:prstGeom prst="rect">
            <a:avLst/>
          </a:prstGeom>
          <a:ln w="12700">
            <a:miter lim="400000"/>
          </a:ln>
        </p:spPr>
      </p:pic>
      <p:pic>
        <p:nvPicPr>
          <p:cNvPr id="333" name="Picture 4" descr="Picture 4"/>
          <p:cNvPicPr>
            <a:picLocks noChangeAspect="1"/>
          </p:cNvPicPr>
          <p:nvPr/>
        </p:nvPicPr>
        <p:blipFill>
          <a:blip r:embed="rId3">
            <a:extLst/>
          </a:blip>
          <a:stretch>
            <a:fillRect/>
          </a:stretch>
        </p:blipFill>
        <p:spPr>
          <a:xfrm>
            <a:off x="6297929" y="2383950"/>
            <a:ext cx="5414073" cy="3885566"/>
          </a:xfrm>
          <a:prstGeom prst="rect">
            <a:avLst/>
          </a:prstGeom>
          <a:ln w="12700">
            <a:miter lim="400000"/>
          </a:ln>
        </p:spPr>
      </p:pic>
      <p:sp>
        <p:nvSpPr>
          <p:cNvPr id="334" name="TextBox 5"/>
          <p:cNvSpPr txBox="1"/>
          <p:nvPr/>
        </p:nvSpPr>
        <p:spPr>
          <a:xfrm>
            <a:off x="9921237" y="6458272"/>
            <a:ext cx="1863094" cy="44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Source Sans Pro"/>
                <a:ea typeface="Source Sans Pro"/>
                <a:cs typeface="Source Sans Pro"/>
                <a:sym typeface="Source Sans Pro"/>
              </a:defRPr>
            </a:lvl1pPr>
          </a:lstStyle>
          <a:p>
            <a:pPr/>
            <a:r>
              <a:t>Photographs by Paul Harris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Key questions</a:t>
            </a:r>
          </a:p>
        </p:txBody>
      </p:sp>
      <p:pic>
        <p:nvPicPr>
          <p:cNvPr id="337" name="Picture 4" descr="Picture 4"/>
          <p:cNvPicPr>
            <a:picLocks noChangeAspect="1"/>
          </p:cNvPicPr>
          <p:nvPr/>
        </p:nvPicPr>
        <p:blipFill>
          <a:blip r:embed="rId2">
            <a:extLst/>
          </a:blip>
          <a:srcRect l="0" t="0" r="1" b="0"/>
          <a:stretch>
            <a:fillRect/>
          </a:stretch>
        </p:blipFill>
        <p:spPr>
          <a:xfrm>
            <a:off x="6203691" y="2151126"/>
            <a:ext cx="5507832" cy="1609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2" y="0"/>
                </a:moveTo>
                <a:cubicBezTo>
                  <a:pt x="471" y="0"/>
                  <a:pt x="0" y="1613"/>
                  <a:pt x="0" y="3601"/>
                </a:cubicBezTo>
                <a:lnTo>
                  <a:pt x="0" y="21600"/>
                </a:lnTo>
                <a:lnTo>
                  <a:pt x="20548" y="21600"/>
                </a:lnTo>
                <a:cubicBezTo>
                  <a:pt x="21129" y="21600"/>
                  <a:pt x="21600" y="19987"/>
                  <a:pt x="21600" y="17999"/>
                </a:cubicBezTo>
                <a:lnTo>
                  <a:pt x="21600" y="0"/>
                </a:lnTo>
                <a:lnTo>
                  <a:pt x="1052" y="0"/>
                </a:lnTo>
                <a:close/>
              </a:path>
            </a:pathLst>
          </a:custGeom>
          <a:ln w="88900" cap="sq">
            <a:solidFill>
              <a:srgbClr val="FFFFFF"/>
            </a:solidFill>
            <a:miter/>
          </a:ln>
          <a:effectLst>
            <a:outerShdw sx="100000" sy="100000" kx="0" ky="0" algn="b" rotWithShape="0" blurRad="254000" dist="0" dir="0">
              <a:srgbClr val="000000">
                <a:alpha val="43000"/>
              </a:srgbClr>
            </a:outerShdw>
          </a:effectLst>
        </p:spPr>
      </p:pic>
      <p:sp>
        <p:nvSpPr>
          <p:cNvPr id="338" name="Text Placeholder 1"/>
          <p:cNvSpPr txBox="1"/>
          <p:nvPr>
            <p:ph type="body" idx="1"/>
          </p:nvPr>
        </p:nvSpPr>
        <p:spPr>
          <a:xfrm>
            <a:off x="479998" y="2491213"/>
            <a:ext cx="11231610" cy="3000824"/>
          </a:xfrm>
          <a:prstGeom prst="rect">
            <a:avLst/>
          </a:prstGeom>
        </p:spPr>
        <p:txBody>
          <a:bodyPr/>
          <a:lstStyle/>
          <a:p>
            <a:pPr marL="0" indent="0">
              <a:buSzTx/>
              <a:buNone/>
              <a:defRPr sz="2000">
                <a:solidFill>
                  <a:srgbClr val="000000"/>
                </a:solidFill>
                <a:latin typeface="Raleway Bold"/>
                <a:ea typeface="Raleway Bold"/>
                <a:cs typeface="Raleway Bold"/>
                <a:sym typeface="Raleway Bold"/>
              </a:defRPr>
            </a:pPr>
            <a:r>
              <a:t>With a partner discuss the following:</a:t>
            </a:r>
            <a:br/>
            <a:br/>
            <a:endParaRPr sz="1800"/>
          </a:p>
          <a:p>
            <a:pPr marL="0" indent="0">
              <a:buSzTx/>
              <a:buNone/>
              <a:defRPr sz="1800">
                <a:solidFill>
                  <a:srgbClr val="000000"/>
                </a:solidFill>
                <a:latin typeface="+mn-lt"/>
                <a:ea typeface="+mn-ea"/>
                <a:cs typeface="+mn-cs"/>
                <a:sym typeface="Raleway Regular"/>
              </a:defRPr>
            </a:pPr>
            <a:r>
              <a:t>What is a national park?</a:t>
            </a:r>
            <a:br/>
            <a:r>
              <a:t>Why do you think they were set up? By whom?</a:t>
            </a:r>
            <a:br/>
            <a:r>
              <a:t>Do you know how many there are in the UK?</a:t>
            </a:r>
            <a:br/>
            <a:r>
              <a:t>Can you name any?</a:t>
            </a:r>
            <a:br/>
            <a:r>
              <a:t>Have you ever visited any? If so which? What did you do there?</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What sorts of careers might there be in a national park? </a:t>
            </a:r>
            <a:r>
              <a:rPr>
                <a:latin typeface="Raleway Bold"/>
                <a:ea typeface="Raleway Bold"/>
                <a:cs typeface="Raleway Bold"/>
                <a:sym typeface="Raleway Bold"/>
              </a:rPr>
              <a:t>List them.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ext Placeholder 4"/>
          <p:cNvSpPr txBox="1"/>
          <p:nvPr>
            <p:ph type="body" sz="quarter" idx="1"/>
          </p:nvPr>
        </p:nvSpPr>
        <p:spPr>
          <a:xfrm>
            <a:off x="479998" y="1922851"/>
            <a:ext cx="11232003" cy="1208027"/>
          </a:xfrm>
          <a:prstGeom prst="rect">
            <a:avLst/>
          </a:prstGeom>
        </p:spPr>
        <p:txBody>
          <a:bodyPr/>
          <a:lstStyle>
            <a:lvl1pPr marL="0" indent="0" algn="ctr">
              <a:lnSpc>
                <a:spcPct val="100000"/>
              </a:lnSpc>
              <a:buSzTx/>
              <a:buNone/>
              <a:defRPr sz="2800">
                <a:solidFill>
                  <a:srgbClr val="000000"/>
                </a:solidFill>
                <a:latin typeface="Raleway Bold"/>
                <a:ea typeface="Raleway Bold"/>
                <a:cs typeface="Raleway Bold"/>
                <a:sym typeface="Raleway Bold"/>
              </a:defRPr>
            </a:lvl1pPr>
          </a:lstStyle>
          <a:p>
            <a:pPr/>
            <a:r>
              <a:t>Over next few lessons you are going to investigate careers and job roles at the Yorkshire Dales National Park Authority (YDNPA)</a:t>
            </a:r>
          </a:p>
        </p:txBody>
      </p:sp>
      <p:sp>
        <p:nvSpPr>
          <p:cNvPr id="341" name="Title 3"/>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What will we be doing?</a:t>
            </a:r>
          </a:p>
        </p:txBody>
      </p:sp>
      <p:pic>
        <p:nvPicPr>
          <p:cNvPr id="342" name="Picture 2" descr="Picture 2"/>
          <p:cNvPicPr>
            <a:picLocks noChangeAspect="1"/>
          </p:cNvPicPr>
          <p:nvPr/>
        </p:nvPicPr>
        <p:blipFill>
          <a:blip r:embed="rId2">
            <a:extLst/>
          </a:blip>
          <a:stretch>
            <a:fillRect/>
          </a:stretch>
        </p:blipFill>
        <p:spPr>
          <a:xfrm>
            <a:off x="3897526" y="3429000"/>
            <a:ext cx="4396948" cy="2933588"/>
          </a:xfrm>
          <a:prstGeom prst="rect">
            <a:avLst/>
          </a:prstGeom>
          <a:ln w="12700">
            <a:miter lim="400000"/>
          </a:ln>
        </p:spPr>
      </p:pic>
      <p:sp>
        <p:nvSpPr>
          <p:cNvPr id="343" name="Rectangle 5"/>
          <p:cNvSpPr txBox="1"/>
          <p:nvPr/>
        </p:nvSpPr>
        <p:spPr>
          <a:xfrm>
            <a:off x="6218080" y="6362586"/>
            <a:ext cx="203067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atin typeface="Source Sans Pro"/>
                <a:ea typeface="Source Sans Pro"/>
                <a:cs typeface="Source Sans Pro"/>
                <a:sym typeface="Source Sans Pro"/>
              </a:defRPr>
            </a:lvl1pPr>
          </a:lstStyle>
          <a:p>
            <a:pPr/>
            <a:r>
              <a:t>Photograph by Paul Harris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ext Placeholder 1"/>
          <p:cNvSpPr txBox="1"/>
          <p:nvPr>
            <p:ph type="body" sz="quarter" idx="1"/>
          </p:nvPr>
        </p:nvSpPr>
        <p:spPr>
          <a:xfrm>
            <a:off x="479997" y="2185417"/>
            <a:ext cx="5337483" cy="2900934"/>
          </a:xfrm>
          <a:prstGeom prst="rect">
            <a:avLst/>
          </a:prstGeom>
        </p:spPr>
        <p:txBody>
          <a:bodyPr/>
          <a:lstStyle/>
          <a:p>
            <a:pPr marL="0" indent="0">
              <a:buSzTx/>
              <a:buNone/>
              <a:defRPr sz="1800">
                <a:solidFill>
                  <a:srgbClr val="000000"/>
                </a:solidFill>
                <a:latin typeface="+mn-lt"/>
                <a:ea typeface="+mn-ea"/>
                <a:cs typeface="+mn-cs"/>
                <a:sym typeface="Raleway Regular"/>
              </a:defRPr>
            </a:pPr>
            <a:r>
              <a:t>In the UK there are 15 National Parks , they are all designated as protected areas because of their beautiful countryside, wildlife and cultural heritage. People live and work in the national parks and the farms, villages and towns are protected along with the landscape and wildlife. </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National parks welcome visitors and provide opportunities for everyone to experience, enjoy and learn about their special qualities.</a:t>
            </a:r>
          </a:p>
        </p:txBody>
      </p:sp>
      <p:sp>
        <p:nvSpPr>
          <p:cNvPr id="346"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What are National Parks?</a:t>
            </a:r>
          </a:p>
        </p:txBody>
      </p:sp>
      <p:pic>
        <p:nvPicPr>
          <p:cNvPr id="347" name="Picture 4" descr="Picture 4"/>
          <p:cNvPicPr>
            <a:picLocks noChangeAspect="1"/>
          </p:cNvPicPr>
          <p:nvPr/>
        </p:nvPicPr>
        <p:blipFill>
          <a:blip r:embed="rId2">
            <a:extLst/>
          </a:blip>
          <a:stretch>
            <a:fillRect/>
          </a:stretch>
        </p:blipFill>
        <p:spPr>
          <a:xfrm>
            <a:off x="7284718" y="1013741"/>
            <a:ext cx="3637113" cy="514267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Content Placeholder 4" descr="Content Placeholder 4"/>
          <p:cNvPicPr>
            <a:picLocks noChangeAspect="1"/>
          </p:cNvPicPr>
          <p:nvPr/>
        </p:nvPicPr>
        <p:blipFill>
          <a:blip r:embed="rId2">
            <a:extLst/>
          </a:blip>
          <a:srcRect l="0" t="0" r="12189" b="0"/>
          <a:stretch>
            <a:fillRect/>
          </a:stretch>
        </p:blipFill>
        <p:spPr>
          <a:xfrm>
            <a:off x="6307012" y="768723"/>
            <a:ext cx="5884864" cy="6115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34" y="0"/>
                </a:moveTo>
                <a:lnTo>
                  <a:pt x="3799" y="293"/>
                </a:lnTo>
                <a:cubicBezTo>
                  <a:pt x="1452" y="2552"/>
                  <a:pt x="0" y="5672"/>
                  <a:pt x="0" y="9119"/>
                </a:cubicBezTo>
                <a:cubicBezTo>
                  <a:pt x="0" y="16012"/>
                  <a:pt x="5807" y="21600"/>
                  <a:pt x="12970" y="21600"/>
                </a:cubicBezTo>
                <a:cubicBezTo>
                  <a:pt x="15993" y="21600"/>
                  <a:pt x="18773" y="20606"/>
                  <a:pt x="20978" y="18938"/>
                </a:cubicBezTo>
                <a:lnTo>
                  <a:pt x="21600" y="18412"/>
                </a:lnTo>
                <a:lnTo>
                  <a:pt x="21600" y="0"/>
                </a:lnTo>
                <a:lnTo>
                  <a:pt x="4134" y="0"/>
                </a:lnTo>
                <a:close/>
              </a:path>
            </a:pathLst>
          </a:custGeom>
          <a:ln w="12700">
            <a:miter lim="400000"/>
          </a:ln>
        </p:spPr>
      </p:pic>
      <p:sp>
        <p:nvSpPr>
          <p:cNvPr id="350" name="Right Arrow 4"/>
          <p:cNvSpPr/>
          <p:nvPr/>
        </p:nvSpPr>
        <p:spPr>
          <a:xfrm rot="904471">
            <a:off x="3637362" y="3135976"/>
            <a:ext cx="4067105" cy="762191"/>
          </a:xfrm>
          <a:prstGeom prst="rightArrow">
            <a:avLst>
              <a:gd name="adj1" fmla="val 37298"/>
              <a:gd name="adj2" fmla="val 50000"/>
            </a:avLst>
          </a:prstGeom>
          <a:solidFill>
            <a:srgbClr val="F48121"/>
          </a:solidFill>
          <a:ln w="12700">
            <a:solidFill>
              <a:srgbClr val="F48121"/>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51" name="Title 2"/>
          <p:cNvSpPr txBox="1"/>
          <p:nvPr>
            <p:ph type="title"/>
          </p:nvPr>
        </p:nvSpPr>
        <p:spPr>
          <a:xfrm>
            <a:off x="306262" y="2076316"/>
            <a:ext cx="11232003" cy="668217"/>
          </a:xfrm>
          <a:prstGeom prst="rect">
            <a:avLst/>
          </a:prstGeom>
        </p:spPr>
        <p:txBody>
          <a:bodyPr/>
          <a:lstStyle>
            <a:lvl1pPr>
              <a:defRPr b="0">
                <a:latin typeface="Raleway Bold"/>
                <a:ea typeface="Raleway Bold"/>
                <a:cs typeface="Raleway Bold"/>
                <a:sym typeface="Raleway Bold"/>
              </a:defRPr>
            </a:lvl1pPr>
          </a:lstStyle>
          <a:p>
            <a:pPr/>
            <a:r>
              <a:t>Where is the Yorkshire Dales National Park?</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Title 2"/>
          <p:cNvSpPr txBox="1"/>
          <p:nvPr>
            <p:ph type="title"/>
          </p:nvPr>
        </p:nvSpPr>
        <p:spPr>
          <a:xfrm>
            <a:off x="479998" y="768724"/>
            <a:ext cx="11232003" cy="1000613"/>
          </a:xfrm>
          <a:prstGeom prst="rect">
            <a:avLst/>
          </a:prstGeom>
        </p:spPr>
        <p:txBody>
          <a:bodyPr/>
          <a:lstStyle/>
          <a:p>
            <a:pPr>
              <a:defRPr b="0" sz="2400">
                <a:latin typeface="Raleway Bold"/>
                <a:ea typeface="Raleway Bold"/>
                <a:cs typeface="Raleway Bold"/>
                <a:sym typeface="Raleway Bold"/>
              </a:defRPr>
            </a:pPr>
            <a:r>
              <a:t>What are the different elements that make up the National Park?</a:t>
            </a:r>
            <a:br/>
          </a:p>
        </p:txBody>
      </p:sp>
      <p:sp>
        <p:nvSpPr>
          <p:cNvPr id="354" name="TextBox 4"/>
          <p:cNvSpPr txBox="1"/>
          <p:nvPr/>
        </p:nvSpPr>
        <p:spPr>
          <a:xfrm>
            <a:off x="431933" y="1863120"/>
            <a:ext cx="10014502"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mn-lt"/>
                <a:ea typeface="+mn-ea"/>
                <a:cs typeface="+mn-cs"/>
                <a:sym typeface="Raleway Regular"/>
              </a:defRPr>
            </a:lvl1pPr>
          </a:lstStyle>
          <a:p>
            <a:pPr/>
            <a:r>
              <a:t>Each National Park is looked after by an organisation called a National Park Authority, which includes members, staff and volunteers.</a:t>
            </a:r>
          </a:p>
        </p:txBody>
      </p:sp>
      <p:sp>
        <p:nvSpPr>
          <p:cNvPr id="355" name="Rectangle 5"/>
          <p:cNvSpPr/>
          <p:nvPr/>
        </p:nvSpPr>
        <p:spPr>
          <a:xfrm>
            <a:off x="479998" y="2786446"/>
            <a:ext cx="2080843" cy="3476219"/>
          </a:xfrm>
          <a:prstGeom prst="rect">
            <a:avLst/>
          </a:prstGeom>
          <a:ln w="12700">
            <a:solidFill>
              <a:srgbClr val="F48121"/>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56" name="TextBox 6"/>
          <p:cNvSpPr txBox="1"/>
          <p:nvPr/>
        </p:nvSpPr>
        <p:spPr>
          <a:xfrm>
            <a:off x="594095" y="2898736"/>
            <a:ext cx="1921026" cy="313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700">
                <a:latin typeface="+mn-lt"/>
                <a:ea typeface="+mn-ea"/>
                <a:cs typeface="+mn-cs"/>
                <a:sym typeface="Raleway Regular"/>
              </a:defRPr>
            </a:pPr>
            <a:r>
              <a:t>National Parks are large areas of land, including towns and villages, which means that lots of people and organisations help to look after them. The </a:t>
            </a:r>
            <a:r>
              <a:rPr>
                <a:latin typeface="Raleway Bold"/>
                <a:ea typeface="Raleway Bold"/>
                <a:cs typeface="Raleway Bold"/>
                <a:sym typeface="Raleway Bold"/>
              </a:rPr>
              <a:t>national park authority </a:t>
            </a:r>
            <a:r>
              <a:t>manages this.</a:t>
            </a:r>
          </a:p>
        </p:txBody>
      </p:sp>
      <p:sp>
        <p:nvSpPr>
          <p:cNvPr id="357" name="Rectangle 12"/>
          <p:cNvSpPr/>
          <p:nvPr/>
        </p:nvSpPr>
        <p:spPr>
          <a:xfrm>
            <a:off x="2795314" y="2786442"/>
            <a:ext cx="2080842" cy="3476229"/>
          </a:xfrm>
          <a:prstGeom prst="rect">
            <a:avLst/>
          </a:prstGeom>
          <a:ln w="12700">
            <a:solidFill>
              <a:srgbClr val="000000"/>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58" name="Rectangle 14"/>
          <p:cNvSpPr/>
          <p:nvPr/>
        </p:nvSpPr>
        <p:spPr>
          <a:xfrm>
            <a:off x="5052247" y="2786442"/>
            <a:ext cx="2080842" cy="3476229"/>
          </a:xfrm>
          <a:prstGeom prst="rect">
            <a:avLst/>
          </a:prstGeom>
          <a:ln w="12700">
            <a:solidFill>
              <a:srgbClr val="000000"/>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59" name="Rectangle 15"/>
          <p:cNvSpPr/>
          <p:nvPr/>
        </p:nvSpPr>
        <p:spPr>
          <a:xfrm>
            <a:off x="7370894" y="2786446"/>
            <a:ext cx="2080842" cy="3476222"/>
          </a:xfrm>
          <a:prstGeom prst="rect">
            <a:avLst/>
          </a:prstGeom>
          <a:ln w="12700">
            <a:solidFill>
              <a:srgbClr val="000000"/>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60" name="Rectangle 16"/>
          <p:cNvSpPr/>
          <p:nvPr/>
        </p:nvSpPr>
        <p:spPr>
          <a:xfrm>
            <a:off x="9631160" y="2786445"/>
            <a:ext cx="2080842" cy="3476220"/>
          </a:xfrm>
          <a:prstGeom prst="rect">
            <a:avLst/>
          </a:prstGeom>
          <a:ln w="12700">
            <a:solidFill>
              <a:srgbClr val="000000"/>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61" name="TextBox 17"/>
          <p:cNvSpPr txBox="1"/>
          <p:nvPr/>
        </p:nvSpPr>
        <p:spPr>
          <a:xfrm>
            <a:off x="3210581" y="4267198"/>
            <a:ext cx="1139852"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Raleway Bold"/>
                <a:ea typeface="Raleway Bold"/>
                <a:cs typeface="Raleway Bold"/>
                <a:sym typeface="Raleway Bold"/>
              </a:defRPr>
            </a:lvl1pPr>
          </a:lstStyle>
          <a:p>
            <a:pPr/>
            <a:r>
              <a:t>Members</a:t>
            </a:r>
          </a:p>
        </p:txBody>
      </p:sp>
      <p:sp>
        <p:nvSpPr>
          <p:cNvPr id="362" name="TextBox 18"/>
          <p:cNvSpPr txBox="1"/>
          <p:nvPr/>
        </p:nvSpPr>
        <p:spPr>
          <a:xfrm>
            <a:off x="7808685" y="4267198"/>
            <a:ext cx="1396105"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Raleway Bold"/>
                <a:ea typeface="Raleway Bold"/>
                <a:cs typeface="Raleway Bold"/>
                <a:sym typeface="Raleway Bold"/>
              </a:defRPr>
            </a:lvl1pPr>
          </a:lstStyle>
          <a:p>
            <a:pPr/>
            <a:r>
              <a:t>Volunteers</a:t>
            </a:r>
          </a:p>
        </p:txBody>
      </p:sp>
      <p:sp>
        <p:nvSpPr>
          <p:cNvPr id="363" name="TextBox 19"/>
          <p:cNvSpPr txBox="1"/>
          <p:nvPr/>
        </p:nvSpPr>
        <p:spPr>
          <a:xfrm>
            <a:off x="5791291" y="4267198"/>
            <a:ext cx="766145"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Raleway Bold"/>
                <a:ea typeface="Raleway Bold"/>
                <a:cs typeface="Raleway Bold"/>
                <a:sym typeface="Raleway Bold"/>
              </a:defRPr>
            </a:lvl1pPr>
          </a:lstStyle>
          <a:p>
            <a:pPr/>
            <a:r>
              <a:t>Staff</a:t>
            </a:r>
          </a:p>
        </p:txBody>
      </p:sp>
      <p:sp>
        <p:nvSpPr>
          <p:cNvPr id="364" name="TextBox 20"/>
          <p:cNvSpPr txBox="1"/>
          <p:nvPr/>
        </p:nvSpPr>
        <p:spPr>
          <a:xfrm>
            <a:off x="9781537" y="2851843"/>
            <a:ext cx="1780089" cy="334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Raleway Bold"/>
                <a:ea typeface="Raleway Bold"/>
                <a:cs typeface="Raleway Bold"/>
                <a:sym typeface="Raleway Bold"/>
              </a:defRPr>
            </a:pPr>
            <a:r>
              <a:t>Organisations </a:t>
            </a:r>
          </a:p>
          <a:p>
            <a:pPr>
              <a:defRPr sz="1400">
                <a:latin typeface="+mn-lt"/>
                <a:ea typeface="+mn-ea"/>
                <a:cs typeface="+mn-cs"/>
                <a:sym typeface="Raleway Regular"/>
              </a:defRPr>
            </a:pPr>
            <a:r>
              <a:t>that work to protect natural and cultural heritage, many of them own land within National Parks.  They include:</a:t>
            </a:r>
          </a:p>
          <a:p>
            <a:pPr marL="171450" indent="-171450">
              <a:buSzPct val="100000"/>
              <a:buFont typeface="Arial"/>
              <a:buChar char="•"/>
              <a:defRPr sz="1400">
                <a:latin typeface="+mn-lt"/>
                <a:ea typeface="+mn-ea"/>
                <a:cs typeface="+mn-cs"/>
                <a:sym typeface="Raleway Regular"/>
              </a:defRPr>
            </a:pPr>
            <a:r>
              <a:t>The National Trust</a:t>
            </a:r>
          </a:p>
          <a:p>
            <a:pPr marL="171450" indent="-171450">
              <a:buSzPct val="100000"/>
              <a:buFont typeface="Arial"/>
              <a:buChar char="•"/>
              <a:defRPr sz="1400">
                <a:latin typeface="+mn-lt"/>
                <a:ea typeface="+mn-ea"/>
                <a:cs typeface="+mn-cs"/>
                <a:sym typeface="Raleway Regular"/>
              </a:defRPr>
            </a:pPr>
            <a:r>
              <a:t>The Forestry Commission </a:t>
            </a:r>
          </a:p>
          <a:p>
            <a:pPr marL="171450" indent="-171450">
              <a:buSzPct val="100000"/>
              <a:buFont typeface="Arial"/>
              <a:buChar char="•"/>
              <a:defRPr sz="1400">
                <a:latin typeface="+mn-lt"/>
                <a:ea typeface="+mn-ea"/>
                <a:cs typeface="+mn-cs"/>
                <a:sym typeface="Raleway Regular"/>
              </a:defRPr>
            </a:pPr>
            <a:r>
              <a:t>RSPB</a:t>
            </a:r>
          </a:p>
          <a:p>
            <a:pPr marL="171450" indent="-171450">
              <a:buSzPct val="100000"/>
              <a:buFont typeface="Arial"/>
              <a:buChar char="•"/>
              <a:defRPr sz="1400">
                <a:latin typeface="+mn-lt"/>
                <a:ea typeface="+mn-ea"/>
                <a:cs typeface="+mn-cs"/>
                <a:sym typeface="Raleway Regular"/>
              </a:defRPr>
            </a:pPr>
            <a:r>
              <a:t>Wildlife Trusts</a:t>
            </a:r>
          </a:p>
          <a:p>
            <a:pPr marL="171450" indent="-171450">
              <a:buSzPct val="100000"/>
              <a:buFont typeface="Arial"/>
              <a:buChar char="•"/>
              <a:defRPr sz="1400">
                <a:latin typeface="+mn-lt"/>
                <a:ea typeface="+mn-ea"/>
                <a:cs typeface="+mn-cs"/>
                <a:sym typeface="Raleway Regular"/>
              </a:defRPr>
            </a:pPr>
            <a:r>
              <a:t>the Woodland Trust</a:t>
            </a:r>
          </a:p>
          <a:p>
            <a:pPr marL="171450" indent="-171450">
              <a:buSzPct val="100000"/>
              <a:buFont typeface="Arial"/>
              <a:buChar char="•"/>
              <a:defRPr sz="1400">
                <a:latin typeface="+mn-lt"/>
                <a:ea typeface="+mn-ea"/>
                <a:cs typeface="+mn-cs"/>
                <a:sym typeface="Raleway Regular"/>
              </a:defRPr>
            </a:pPr>
            <a:r>
              <a:t>English Heritage</a:t>
            </a:r>
          </a:p>
          <a:p>
            <a:pPr marL="171450" indent="-171450">
              <a:buSzPct val="100000"/>
              <a:buFont typeface="Arial"/>
              <a:buChar char="•"/>
              <a:defRPr sz="1400">
                <a:latin typeface="+mn-lt"/>
                <a:ea typeface="+mn-ea"/>
                <a:cs typeface="+mn-cs"/>
                <a:sym typeface="Raleway Regular"/>
              </a:defRPr>
            </a:pPr>
            <a:r>
              <a:t>Historic Scotland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Key facts about the YDNPA</a:t>
            </a:r>
          </a:p>
        </p:txBody>
      </p:sp>
      <p:sp>
        <p:nvSpPr>
          <p:cNvPr id="367" name="Text Placeholder 1"/>
          <p:cNvSpPr txBox="1"/>
          <p:nvPr>
            <p:ph type="body" idx="1"/>
          </p:nvPr>
        </p:nvSpPr>
        <p:spPr>
          <a:xfrm>
            <a:off x="479999" y="2402293"/>
            <a:ext cx="11231610" cy="3000824"/>
          </a:xfrm>
          <a:prstGeom prst="rect">
            <a:avLst/>
          </a:prstGeom>
        </p:spPr>
        <p:txBody>
          <a:bodyPr/>
          <a:lstStyle/>
          <a:p>
            <a:pPr marL="0" indent="0">
              <a:buSzTx/>
              <a:buNone/>
              <a:defRPr sz="1800">
                <a:solidFill>
                  <a:srgbClr val="000000"/>
                </a:solidFill>
                <a:latin typeface="+mn-lt"/>
                <a:ea typeface="+mn-ea"/>
                <a:cs typeface="+mn-cs"/>
                <a:sym typeface="Raleway Regular"/>
              </a:defRPr>
            </a:pPr>
            <a:r>
              <a:t>The YDNPA employs 130 people</a:t>
            </a:r>
          </a:p>
          <a:p>
            <a:pPr marL="0" indent="0">
              <a:buSzTx/>
              <a:buNone/>
              <a:defRPr sz="1800">
                <a:solidFill>
                  <a:srgbClr val="000000"/>
                </a:solidFill>
                <a:latin typeface="+mn-lt"/>
                <a:ea typeface="+mn-ea"/>
                <a:cs typeface="+mn-cs"/>
                <a:sym typeface="Raleway Regular"/>
              </a:defRPr>
            </a:pPr>
            <a:r>
              <a:t>Staff operate from two main offices:</a:t>
            </a:r>
          </a:p>
          <a:p>
            <a:pPr lvl="1" marL="0" indent="215994">
              <a:buSzTx/>
              <a:buNone/>
              <a:defRPr sz="1800">
                <a:solidFill>
                  <a:srgbClr val="000000"/>
                </a:solidFill>
                <a:latin typeface="+mn-lt"/>
                <a:ea typeface="+mn-ea"/>
                <a:cs typeface="+mn-cs"/>
                <a:sym typeface="Raleway Regular"/>
              </a:defRPr>
            </a:pPr>
            <a:r>
              <a:t>1. From Bainbridge in Wensleydale – ‘Yoredale’</a:t>
            </a:r>
          </a:p>
          <a:p>
            <a:pPr lvl="1" marL="0" indent="215994">
              <a:buSzTx/>
              <a:buNone/>
              <a:defRPr sz="1800">
                <a:solidFill>
                  <a:srgbClr val="000000"/>
                </a:solidFill>
                <a:latin typeface="+mn-lt"/>
                <a:ea typeface="+mn-ea"/>
                <a:cs typeface="+mn-cs"/>
                <a:sym typeface="Raleway Regular"/>
              </a:defRPr>
            </a:pPr>
            <a:r>
              <a:t>2. From Grassington in Wharfedale – ‘Colvend’</a:t>
            </a:r>
          </a:p>
          <a:p>
            <a:pPr lvl="1" marL="0" indent="215994">
              <a:buSzTx/>
              <a:buNone/>
              <a:defRPr>
                <a:solidFill>
                  <a:srgbClr val="96C7BE"/>
                </a:solidFill>
                <a:latin typeface="Raleway Bold"/>
                <a:ea typeface="Raleway Bold"/>
                <a:cs typeface="Raleway Bold"/>
                <a:sym typeface="Raleway Bold"/>
              </a:defRPr>
            </a:pPr>
          </a:p>
          <a:p>
            <a:pPr lvl="1" marL="0" indent="215994">
              <a:buSzTx/>
              <a:buNone/>
              <a:defRPr>
                <a:solidFill>
                  <a:srgbClr val="96C7BE"/>
                </a:solidFill>
                <a:latin typeface="Raleway Bold"/>
                <a:ea typeface="Raleway Bold"/>
                <a:cs typeface="Raleway Bold"/>
                <a:sym typeface="Raleway Bold"/>
              </a:defRPr>
            </a:pPr>
          </a:p>
          <a:p>
            <a:pPr lvl="1" marL="0" indent="215994">
              <a:buSzTx/>
              <a:buNone/>
              <a:defRPr>
                <a:solidFill>
                  <a:srgbClr val="57BED3"/>
                </a:solidFill>
                <a:latin typeface="Raleway Bold"/>
                <a:ea typeface="Raleway Bold"/>
                <a:cs typeface="Raleway Bold"/>
                <a:sym typeface="Raleway Bold"/>
              </a:defRPr>
            </a:pPr>
            <a:r>
              <a:t>ACTIVITY</a:t>
            </a:r>
          </a:p>
          <a:p>
            <a:pPr lvl="1" marL="0" indent="215994">
              <a:buSzTx/>
              <a:buNone/>
              <a:defRPr>
                <a:solidFill>
                  <a:srgbClr val="57BED3"/>
                </a:solidFill>
                <a:latin typeface="+mn-lt"/>
                <a:ea typeface="+mn-ea"/>
                <a:cs typeface="+mn-cs"/>
                <a:sym typeface="Raleway Regular"/>
              </a:defRPr>
            </a:pPr>
            <a:r>
              <a:t>What careers and job roles do you think there are at the YDNPA?  </a:t>
            </a:r>
            <a:r>
              <a:rPr>
                <a:latin typeface="Raleway Bold"/>
                <a:ea typeface="Raleway Bold"/>
                <a:cs typeface="Raleway Bold"/>
                <a:sym typeface="Raleway Bold"/>
              </a:rPr>
              <a:t>List them</a:t>
            </a: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Text Placeholder 1"/>
          <p:cNvSpPr txBox="1"/>
          <p:nvPr>
            <p:ph type="body" idx="1"/>
          </p:nvPr>
        </p:nvSpPr>
        <p:spPr>
          <a:xfrm>
            <a:off x="262890" y="1764499"/>
            <a:ext cx="11929110" cy="5132177"/>
          </a:xfrm>
          <a:prstGeom prst="rect">
            <a:avLst/>
          </a:prstGeom>
        </p:spPr>
        <p:txBody>
          <a:bodyPr/>
          <a:lstStyle/>
          <a:p>
            <a:pPr marL="0" indent="0">
              <a:lnSpc>
                <a:spcPct val="100000"/>
              </a:lnSpc>
              <a:buSzTx/>
              <a:buNone/>
              <a:defRPr>
                <a:solidFill>
                  <a:srgbClr val="000000"/>
                </a:solidFill>
                <a:latin typeface="+mn-lt"/>
                <a:ea typeface="+mn-ea"/>
                <a:cs typeface="+mn-cs"/>
                <a:sym typeface="Raleway Regular"/>
              </a:defRPr>
            </a:pPr>
            <a:r>
              <a:t>The Yorkshire Dales National Park (YDNP) was established in 1954.  This is the physical landscape.</a:t>
            </a:r>
          </a:p>
          <a:p>
            <a:pPr marL="0" indent="0">
              <a:lnSpc>
                <a:spcPct val="100000"/>
              </a:lnSpc>
              <a:buSzTx/>
              <a:buNone/>
              <a:defRPr>
                <a:solidFill>
                  <a:srgbClr val="000000"/>
                </a:solidFill>
                <a:latin typeface="+mn-lt"/>
                <a:ea typeface="+mn-ea"/>
                <a:cs typeface="+mn-cs"/>
                <a:sym typeface="Raleway Regular"/>
              </a:defRPr>
            </a:pPr>
            <a:r>
              <a:t>The Yorkshire Dales National Park Authority (YDNPA) became an independent body, within the framework of local government, in 1997. </a:t>
            </a:r>
          </a:p>
          <a:p>
            <a:pPr marL="0" indent="0">
              <a:lnSpc>
                <a:spcPct val="100000"/>
              </a:lnSpc>
              <a:buSzTx/>
              <a:buNone/>
              <a:defRPr>
                <a:solidFill>
                  <a:srgbClr val="000000"/>
                </a:solidFill>
                <a:latin typeface="+mn-lt"/>
                <a:ea typeface="+mn-ea"/>
                <a:cs typeface="+mn-cs"/>
                <a:sym typeface="Raleway Regular"/>
              </a:defRPr>
            </a:pPr>
            <a:r>
              <a:t>The YDNPA provides some services similar to those provided elsewhere by district and county councils. It is for example the local planning authority. </a:t>
            </a:r>
          </a:p>
          <a:p>
            <a:pPr marL="0" indent="0">
              <a:lnSpc>
                <a:spcPct val="100000"/>
              </a:lnSpc>
              <a:buSzTx/>
              <a:buNone/>
              <a:defRPr>
                <a:solidFill>
                  <a:srgbClr val="000000"/>
                </a:solidFill>
                <a:latin typeface="Raleway Bold"/>
                <a:ea typeface="Raleway Bold"/>
                <a:cs typeface="Raleway Bold"/>
                <a:sym typeface="Raleway Bold"/>
              </a:defRPr>
            </a:pPr>
            <a:r>
              <a:t>YDNPA purposes</a:t>
            </a:r>
          </a:p>
          <a:p>
            <a:pPr marL="0" indent="0">
              <a:lnSpc>
                <a:spcPct val="100000"/>
              </a:lnSpc>
              <a:buSzTx/>
              <a:buNone/>
              <a:defRPr>
                <a:solidFill>
                  <a:srgbClr val="000000"/>
                </a:solidFill>
                <a:latin typeface="+mn-lt"/>
                <a:ea typeface="+mn-ea"/>
                <a:cs typeface="+mn-cs"/>
                <a:sym typeface="Raleway Regular"/>
              </a:defRPr>
            </a:pPr>
            <a:r>
              <a:t>The National Park Authorities role is clearly defined in Parliament by two statutory purposes. These are:</a:t>
            </a:r>
          </a:p>
          <a:p>
            <a:pPr>
              <a:lnSpc>
                <a:spcPct val="100000"/>
              </a:lnSpc>
              <a:buClr>
                <a:srgbClr val="000000"/>
              </a:buClr>
              <a:buFontTx/>
              <a:buChar char="▪"/>
              <a:defRPr>
                <a:solidFill>
                  <a:srgbClr val="000000"/>
                </a:solidFill>
                <a:latin typeface="+mn-lt"/>
                <a:ea typeface="+mn-ea"/>
                <a:cs typeface="+mn-cs"/>
                <a:sym typeface="Raleway Regular"/>
              </a:defRPr>
            </a:pPr>
            <a:r>
              <a:t>To conserve and enhance the natural beauty, wildlife and cultural heritage of the National Park</a:t>
            </a:r>
          </a:p>
          <a:p>
            <a:pPr>
              <a:lnSpc>
                <a:spcPct val="100000"/>
              </a:lnSpc>
              <a:buClr>
                <a:srgbClr val="000000"/>
              </a:buClr>
              <a:buFontTx/>
              <a:buChar char="▪"/>
              <a:defRPr>
                <a:solidFill>
                  <a:srgbClr val="000000"/>
                </a:solidFill>
                <a:latin typeface="+mn-lt"/>
                <a:ea typeface="+mn-ea"/>
                <a:cs typeface="+mn-cs"/>
                <a:sym typeface="Raleway Regular"/>
              </a:defRPr>
            </a:pPr>
            <a:r>
              <a:t>To promote opportunities for the understanding and enjoyment of the special qualities of the area by the public.</a:t>
            </a:r>
          </a:p>
          <a:p>
            <a:pPr marL="0" indent="0">
              <a:lnSpc>
                <a:spcPct val="100000"/>
              </a:lnSpc>
              <a:buSzTx/>
              <a:buNone/>
              <a:defRPr>
                <a:solidFill>
                  <a:srgbClr val="000000"/>
                </a:solidFill>
                <a:latin typeface="+mn-lt"/>
                <a:ea typeface="+mn-ea"/>
                <a:cs typeface="+mn-cs"/>
                <a:sym typeface="Raleway Regular"/>
              </a:defRPr>
            </a:pPr>
            <a:r>
              <a:t>In pursuing these purposes, the YDNPA must also:</a:t>
            </a:r>
          </a:p>
          <a:p>
            <a:pPr>
              <a:lnSpc>
                <a:spcPct val="100000"/>
              </a:lnSpc>
              <a:buClr>
                <a:srgbClr val="000000"/>
              </a:buClr>
              <a:buFontTx/>
              <a:buChar char="▪"/>
              <a:defRPr>
                <a:solidFill>
                  <a:srgbClr val="000000"/>
                </a:solidFill>
                <a:latin typeface="+mn-lt"/>
                <a:ea typeface="+mn-ea"/>
                <a:cs typeface="+mn-cs"/>
                <a:sym typeface="Raleway Regular"/>
              </a:defRPr>
            </a:pPr>
            <a:r>
              <a:t>Seek to foster the economic and social well-being of local communities within the National Park.</a:t>
            </a:r>
          </a:p>
          <a:p>
            <a:pPr>
              <a:lnSpc>
                <a:spcPct val="100000"/>
              </a:lnSpc>
              <a:buClr>
                <a:srgbClr val="000000"/>
              </a:buClr>
              <a:buFontTx/>
              <a:buChar char="▪"/>
              <a:defRPr>
                <a:solidFill>
                  <a:srgbClr val="000000"/>
                </a:solidFill>
                <a:latin typeface="+mn-lt"/>
                <a:ea typeface="+mn-ea"/>
                <a:cs typeface="+mn-cs"/>
                <a:sym typeface="Raleway Regular"/>
              </a:defRPr>
            </a:pPr>
            <a:r>
              <a:t>Sum up, the YDNPA aim is to conserve and enhance the National Park and to help others to share in and enjoy it.’</a:t>
            </a:r>
          </a:p>
          <a:p>
            <a:pPr marL="0" indent="0">
              <a:buSzTx/>
              <a:buNone/>
              <a:defRPr>
                <a:solidFill>
                  <a:srgbClr val="57BED3"/>
                </a:solidFill>
                <a:latin typeface="Raleway Bold"/>
                <a:ea typeface="Raleway Bold"/>
                <a:cs typeface="Raleway Bold"/>
                <a:sym typeface="Raleway Bold"/>
              </a:defRPr>
            </a:pPr>
            <a:r>
              <a:t>ACTIVITY</a:t>
            </a:r>
          </a:p>
          <a:p>
            <a:pPr marL="0" indent="0">
              <a:buSzTx/>
              <a:buNone/>
              <a:defRPr>
                <a:solidFill>
                  <a:srgbClr val="57BED3"/>
                </a:solidFill>
                <a:latin typeface="+mn-lt"/>
                <a:ea typeface="+mn-ea"/>
                <a:cs typeface="+mn-cs"/>
                <a:sym typeface="Raleway Regular"/>
              </a:defRPr>
            </a:pPr>
            <a:r>
              <a:t>Collect and complete the YDNP and YDNPA sort exercise from your teacher. </a:t>
            </a:r>
          </a:p>
          <a:p>
            <a:pPr marL="0" indent="0">
              <a:buSzTx/>
              <a:buNone/>
              <a:defRPr>
                <a:solidFill>
                  <a:srgbClr val="57BED3"/>
                </a:solidFill>
                <a:latin typeface="+mn-lt"/>
                <a:ea typeface="+mn-ea"/>
                <a:cs typeface="+mn-cs"/>
                <a:sym typeface="Raleway Regular"/>
              </a:defRPr>
            </a:pPr>
            <a:r>
              <a:t>Match up the key words and definitions with a partner</a:t>
            </a:r>
          </a:p>
        </p:txBody>
      </p:sp>
      <p:sp>
        <p:nvSpPr>
          <p:cNvPr id="370" name="Title 2"/>
          <p:cNvSpPr txBox="1"/>
          <p:nvPr>
            <p:ph type="title"/>
          </p:nvPr>
        </p:nvSpPr>
        <p:spPr>
          <a:xfrm>
            <a:off x="479998" y="768724"/>
            <a:ext cx="11232003" cy="972914"/>
          </a:xfrm>
          <a:prstGeom prst="rect">
            <a:avLst/>
          </a:prstGeom>
        </p:spPr>
        <p:txBody>
          <a:bodyPr/>
          <a:lstStyle/>
          <a:p>
            <a:pPr>
              <a:defRPr b="0">
                <a:latin typeface="Raleway Bold"/>
                <a:ea typeface="Raleway Bold"/>
                <a:cs typeface="Raleway Bold"/>
                <a:sym typeface="Raleway Bold"/>
              </a:defRPr>
            </a:pPr>
            <a:r>
              <a:t>Background information</a:t>
            </a:r>
            <a:b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Background to the project</a:t>
            </a:r>
          </a:p>
        </p:txBody>
      </p:sp>
      <p:sp>
        <p:nvSpPr>
          <p:cNvPr id="283" name="TextBox 3"/>
          <p:cNvSpPr txBox="1"/>
          <p:nvPr/>
        </p:nvSpPr>
        <p:spPr>
          <a:xfrm>
            <a:off x="480000" y="2062477"/>
            <a:ext cx="7800400" cy="373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a:latin typeface="+mn-lt"/>
                <a:ea typeface="+mn-ea"/>
                <a:cs typeface="+mn-cs"/>
                <a:sym typeface="Raleway Regular"/>
              </a:defRPr>
            </a:pPr>
            <a:r>
              <a:t>The aim of the project is to give you some space and thinking time to consider and explore possible future careers.</a:t>
            </a:r>
          </a:p>
          <a:p>
            <a:pPr>
              <a:defRPr>
                <a:latin typeface="+mn-lt"/>
                <a:ea typeface="+mn-ea"/>
                <a:cs typeface="+mn-cs"/>
                <a:sym typeface="Raleway Regular"/>
              </a:defRPr>
            </a:pPr>
          </a:p>
          <a:p>
            <a:pPr>
              <a:defRPr>
                <a:latin typeface="+mn-lt"/>
                <a:ea typeface="+mn-ea"/>
                <a:cs typeface="+mn-cs"/>
                <a:sym typeface="Raleway Regular"/>
              </a:defRPr>
            </a:pPr>
            <a:r>
              <a:t>You will then investigate the Yorkshire Dales National Park Authority (YDNPA).</a:t>
            </a:r>
          </a:p>
          <a:p>
            <a:pPr lvl="1" marL="742939" indent="-285750">
              <a:buSzPct val="100000"/>
              <a:buFont typeface="Arial"/>
              <a:buChar char="•"/>
              <a:defRPr>
                <a:latin typeface="+mn-lt"/>
                <a:ea typeface="+mn-ea"/>
                <a:cs typeface="+mn-cs"/>
                <a:sym typeface="Raleway Regular"/>
              </a:defRPr>
            </a:pPr>
            <a:r>
              <a:t>What it is?</a:t>
            </a:r>
          </a:p>
          <a:p>
            <a:pPr lvl="1" marL="742939" indent="-285750">
              <a:buSzPct val="100000"/>
              <a:buFont typeface="Arial"/>
              <a:buChar char="•"/>
              <a:defRPr>
                <a:latin typeface="+mn-lt"/>
                <a:ea typeface="+mn-ea"/>
                <a:cs typeface="+mn-cs"/>
                <a:sym typeface="Raleway Regular"/>
              </a:defRPr>
            </a:pPr>
            <a:r>
              <a:t>What it does?</a:t>
            </a:r>
          </a:p>
          <a:p>
            <a:pPr lvl="1" marL="742939" indent="-285750">
              <a:buSzPct val="100000"/>
              <a:buFont typeface="Arial"/>
              <a:buChar char="•"/>
              <a:defRPr>
                <a:latin typeface="+mn-lt"/>
                <a:ea typeface="+mn-ea"/>
                <a:cs typeface="+mn-cs"/>
                <a:sym typeface="Raleway Regular"/>
              </a:defRPr>
            </a:pPr>
            <a:r>
              <a:t>The types of careers and opportunities available.</a:t>
            </a:r>
          </a:p>
          <a:p>
            <a:pPr>
              <a:defRPr>
                <a:latin typeface="+mn-lt"/>
                <a:ea typeface="+mn-ea"/>
                <a:cs typeface="+mn-cs"/>
                <a:sym typeface="Raleway Regular"/>
              </a:defRPr>
            </a:pPr>
          </a:p>
          <a:p>
            <a:pPr>
              <a:defRPr>
                <a:latin typeface="+mn-lt"/>
                <a:ea typeface="+mn-ea"/>
                <a:cs typeface="+mn-cs"/>
                <a:sym typeface="Raleway Regular"/>
              </a:defRPr>
            </a:pPr>
            <a:r>
              <a:t>The aim of the project is to help you understand that there are many different careers available in an organisation. </a:t>
            </a:r>
          </a:p>
          <a:p>
            <a:pPr>
              <a:defRPr>
                <a:latin typeface="+mn-lt"/>
                <a:ea typeface="+mn-ea"/>
                <a:cs typeface="+mn-cs"/>
                <a:sym typeface="Raleway Regular"/>
              </a:defRPr>
            </a:pPr>
          </a:p>
          <a:p>
            <a:pPr>
              <a:defRPr>
                <a:latin typeface="+mn-lt"/>
                <a:ea typeface="+mn-ea"/>
                <a:cs typeface="+mn-cs"/>
                <a:sym typeface="Raleway Regular"/>
              </a:defRPr>
            </a:pPr>
            <a:r>
              <a:t>You will investigate the ‘obvious’ and ‘hidden’ careers available to help you understand the opportunities available.</a:t>
            </a:r>
          </a:p>
        </p:txBody>
      </p:sp>
      <p:pic>
        <p:nvPicPr>
          <p:cNvPr id="284" name="Picture 4" descr="Picture 4"/>
          <p:cNvPicPr>
            <a:picLocks noChangeAspect="1"/>
          </p:cNvPicPr>
          <p:nvPr/>
        </p:nvPicPr>
        <p:blipFill>
          <a:blip r:embed="rId2">
            <a:extLst/>
          </a:blip>
          <a:stretch>
            <a:fillRect/>
          </a:stretch>
        </p:blipFill>
        <p:spPr>
          <a:xfrm>
            <a:off x="8280400" y="-137157"/>
            <a:ext cx="4024268" cy="489893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What careers and opportunities do you think exist in the YDNPA?</a:t>
            </a:r>
          </a:p>
        </p:txBody>
      </p:sp>
      <p:pic>
        <p:nvPicPr>
          <p:cNvPr id="373" name="Picture 3" descr="Picture 3"/>
          <p:cNvPicPr>
            <a:picLocks noChangeAspect="1"/>
          </p:cNvPicPr>
          <p:nvPr/>
        </p:nvPicPr>
        <p:blipFill>
          <a:blip r:embed="rId2">
            <a:extLst/>
          </a:blip>
          <a:stretch>
            <a:fillRect/>
          </a:stretch>
        </p:blipFill>
        <p:spPr>
          <a:xfrm>
            <a:off x="4122294" y="1654387"/>
            <a:ext cx="3801170" cy="4623645"/>
          </a:xfrm>
          <a:prstGeom prst="rect">
            <a:avLst/>
          </a:prstGeom>
          <a:ln w="12700">
            <a:miter lim="400000"/>
          </a:ln>
        </p:spPr>
      </p:pic>
      <p:pic>
        <p:nvPicPr>
          <p:cNvPr id="374" name="Picture 4" descr="Picture 4"/>
          <p:cNvPicPr>
            <a:picLocks noChangeAspect="1"/>
          </p:cNvPicPr>
          <p:nvPr/>
        </p:nvPicPr>
        <p:blipFill>
          <a:blip r:embed="rId3">
            <a:extLst/>
          </a:blip>
          <a:stretch>
            <a:fillRect/>
          </a:stretch>
        </p:blipFill>
        <p:spPr>
          <a:xfrm>
            <a:off x="3510005" y="2126837"/>
            <a:ext cx="1186572" cy="1443314"/>
          </a:xfrm>
          <a:prstGeom prst="rect">
            <a:avLst/>
          </a:prstGeom>
          <a:ln w="12700">
            <a:miter lim="400000"/>
          </a:ln>
        </p:spPr>
      </p:pic>
      <p:pic>
        <p:nvPicPr>
          <p:cNvPr id="375" name="Picture 5" descr="Picture 5"/>
          <p:cNvPicPr>
            <a:picLocks noChangeAspect="1"/>
          </p:cNvPicPr>
          <p:nvPr/>
        </p:nvPicPr>
        <p:blipFill>
          <a:blip r:embed="rId4">
            <a:extLst/>
          </a:blip>
          <a:stretch>
            <a:fillRect/>
          </a:stretch>
        </p:blipFill>
        <p:spPr>
          <a:xfrm>
            <a:off x="6682571" y="3767544"/>
            <a:ext cx="2129961" cy="2590828"/>
          </a:xfrm>
          <a:prstGeom prst="rect">
            <a:avLst/>
          </a:prstGeom>
          <a:ln w="12700">
            <a:miter lim="400000"/>
          </a:ln>
        </p:spPr>
      </p:pic>
      <p:sp>
        <p:nvSpPr>
          <p:cNvPr id="376" name="Rectangle 6"/>
          <p:cNvSpPr txBox="1"/>
          <p:nvPr/>
        </p:nvSpPr>
        <p:spPr>
          <a:xfrm>
            <a:off x="4442335" y="3227546"/>
            <a:ext cx="2358516" cy="1424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57BED3"/>
                </a:solidFill>
                <a:latin typeface="Raleway Bold"/>
                <a:ea typeface="Raleway Bold"/>
                <a:cs typeface="Raleway Bold"/>
                <a:sym typeface="Raleway Bold"/>
              </a:defRPr>
            </a:pPr>
            <a:r>
              <a:t>Working with a partner list all the possible job roles you can think of  at the YDNPA.</a:t>
            </a:r>
            <a:r>
              <a:rPr>
                <a:solidFill>
                  <a:srgbClr val="96C7BE"/>
                </a:solidFill>
              </a:rPr>
              <a:t> </a:t>
            </a:r>
          </a:p>
        </p:txBody>
      </p:sp>
      <p:sp>
        <p:nvSpPr>
          <p:cNvPr id="377" name="Rectangle 7"/>
          <p:cNvSpPr txBox="1"/>
          <p:nvPr/>
        </p:nvSpPr>
        <p:spPr>
          <a:xfrm>
            <a:off x="3532654" y="2691321"/>
            <a:ext cx="1013863" cy="332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600">
                <a:solidFill>
                  <a:srgbClr val="FFFFFF"/>
                </a:solidFill>
                <a:latin typeface="Raleway Bold"/>
                <a:ea typeface="Raleway Bold"/>
                <a:cs typeface="Raleway Bold"/>
                <a:sym typeface="Raleway Bold"/>
              </a:defRPr>
            </a:lvl1pPr>
          </a:lstStyle>
          <a:p>
            <a:pPr/>
            <a:r>
              <a:t>ACTIVITY</a:t>
            </a:r>
          </a:p>
        </p:txBody>
      </p:sp>
      <p:sp>
        <p:nvSpPr>
          <p:cNvPr id="378" name="Rectangle 8"/>
          <p:cNvSpPr txBox="1"/>
          <p:nvPr/>
        </p:nvSpPr>
        <p:spPr>
          <a:xfrm>
            <a:off x="6804304" y="4165253"/>
            <a:ext cx="1044111"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FFFFFF"/>
                </a:solidFill>
                <a:latin typeface="Raleway Bold"/>
                <a:ea typeface="Raleway Bold"/>
                <a:cs typeface="Raleway Bold"/>
                <a:sym typeface="Raleway Bold"/>
              </a:defRPr>
            </a:lvl1pPr>
          </a:lstStyle>
          <a:p>
            <a:pPr/>
            <a:r>
              <a:t>Don’t forget what the purpose of the YDNPA is, as this will help you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0" name="Picture 3" descr="Picture 3"/>
          <p:cNvPicPr>
            <a:picLocks noChangeAspect="1"/>
          </p:cNvPicPr>
          <p:nvPr/>
        </p:nvPicPr>
        <p:blipFill>
          <a:blip r:embed="rId2">
            <a:extLst/>
          </a:blip>
          <a:stretch>
            <a:fillRect/>
          </a:stretch>
        </p:blipFill>
        <p:spPr>
          <a:xfrm>
            <a:off x="7753408" y="3181219"/>
            <a:ext cx="3958593" cy="2639062"/>
          </a:xfrm>
          <a:prstGeom prst="rect">
            <a:avLst/>
          </a:prstGeom>
          <a:ln w="12700">
            <a:miter lim="400000"/>
          </a:ln>
        </p:spPr>
      </p:pic>
      <p:sp>
        <p:nvSpPr>
          <p:cNvPr id="381"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Careers in National Parks</a:t>
            </a:r>
          </a:p>
        </p:txBody>
      </p:sp>
      <p:sp>
        <p:nvSpPr>
          <p:cNvPr id="382" name="Text Placeholder 1"/>
          <p:cNvSpPr txBox="1"/>
          <p:nvPr>
            <p:ph type="body" sz="quarter" idx="1"/>
          </p:nvPr>
        </p:nvSpPr>
        <p:spPr>
          <a:xfrm>
            <a:off x="479997" y="2014003"/>
            <a:ext cx="11361485" cy="807917"/>
          </a:xfrm>
          <a:prstGeom prst="rect">
            <a:avLst/>
          </a:prstGeom>
        </p:spPr>
        <p:txBody>
          <a:bodyPr/>
          <a:lstStyle>
            <a:lvl1pPr marL="0" indent="0">
              <a:buSzTx/>
              <a:buNone/>
              <a:defRPr sz="1800">
                <a:solidFill>
                  <a:srgbClr val="000000"/>
                </a:solidFill>
                <a:latin typeface="+mn-lt"/>
                <a:ea typeface="+mn-ea"/>
                <a:cs typeface="+mn-cs"/>
                <a:sym typeface="Raleway Regular"/>
              </a:defRPr>
            </a:lvl1pPr>
          </a:lstStyle>
          <a:p>
            <a:pPr/>
            <a:r>
              <a:t>For many people the most obvious career in National Parks is the National Park Ranger,  but there are many other areas of work and people are employed to carry out a wide range of roles.</a:t>
            </a:r>
          </a:p>
        </p:txBody>
      </p:sp>
      <p:sp>
        <p:nvSpPr>
          <p:cNvPr id="383" name="Rectangle 6"/>
          <p:cNvSpPr txBox="1"/>
          <p:nvPr/>
        </p:nvSpPr>
        <p:spPr>
          <a:xfrm>
            <a:off x="525717" y="3234957"/>
            <a:ext cx="5524565" cy="249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mn-lt"/>
                <a:ea typeface="+mn-ea"/>
                <a:cs typeface="+mn-cs"/>
                <a:sym typeface="Raleway Regular"/>
              </a:defRPr>
            </a:pPr>
            <a:r>
              <a:t>The YDNPA is split into  3 directorates </a:t>
            </a:r>
          </a:p>
          <a:p>
            <a:pPr marL="285750" indent="-285750">
              <a:buSzPct val="100000"/>
              <a:buFont typeface="Arial"/>
              <a:buChar char="•"/>
              <a:defRPr>
                <a:latin typeface="+mn-lt"/>
                <a:ea typeface="+mn-ea"/>
                <a:cs typeface="+mn-cs"/>
                <a:sym typeface="Raleway Regular"/>
              </a:defRPr>
            </a:pPr>
            <a:r>
              <a:t>Park Services</a:t>
            </a:r>
          </a:p>
          <a:p>
            <a:pPr marL="285750" indent="-285750">
              <a:buSzPct val="100000"/>
              <a:buFont typeface="Arial"/>
              <a:buChar char="•"/>
              <a:defRPr>
                <a:latin typeface="+mn-lt"/>
                <a:ea typeface="+mn-ea"/>
                <a:cs typeface="+mn-cs"/>
                <a:sym typeface="Raleway Regular"/>
              </a:defRPr>
            </a:pPr>
            <a:r>
              <a:t>Corporate Services: Finance &amp; Resources</a:t>
            </a:r>
          </a:p>
          <a:p>
            <a:pPr marL="285750" indent="-285750">
              <a:buSzPct val="100000"/>
              <a:buFont typeface="Arial"/>
              <a:buChar char="•"/>
              <a:defRPr>
                <a:latin typeface="+mn-lt"/>
                <a:ea typeface="+mn-ea"/>
                <a:cs typeface="+mn-cs"/>
                <a:sym typeface="Raleway Regular"/>
              </a:defRPr>
            </a:pPr>
            <a:r>
              <a:t>Conservation and Community</a:t>
            </a:r>
          </a:p>
          <a:p>
            <a:pPr marL="285750" indent="-285750">
              <a:buSzPct val="100000"/>
              <a:buChar char="-"/>
              <a:defRPr>
                <a:latin typeface="+mn-lt"/>
                <a:ea typeface="+mn-ea"/>
                <a:cs typeface="+mn-cs"/>
                <a:sym typeface="Raleway Regular"/>
              </a:defRPr>
            </a:pPr>
          </a:p>
          <a:p>
            <a:pPr>
              <a:defRPr>
                <a:latin typeface="+mn-lt"/>
                <a:ea typeface="+mn-ea"/>
                <a:cs typeface="+mn-cs"/>
                <a:sym typeface="Raleway Regular"/>
              </a:defRPr>
            </a:pPr>
            <a:r>
              <a:t>There is also a senior leadership team headed up by the Chief Executive Officer CEO who has overall responsibility  for the overall day to day running of the YDNPA.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itle 2"/>
          <p:cNvSpPr txBox="1"/>
          <p:nvPr>
            <p:ph type="title"/>
          </p:nvPr>
        </p:nvSpPr>
        <p:spPr>
          <a:xfrm>
            <a:off x="479998" y="768724"/>
            <a:ext cx="11232003" cy="972914"/>
          </a:xfrm>
          <a:prstGeom prst="rect">
            <a:avLst/>
          </a:prstGeom>
        </p:spPr>
        <p:txBody>
          <a:bodyPr/>
          <a:lstStyle/>
          <a:p>
            <a:pPr>
              <a:defRPr b="0">
                <a:latin typeface="Raleway Bold"/>
                <a:ea typeface="Raleway Bold"/>
                <a:cs typeface="Raleway Bold"/>
                <a:sym typeface="Raleway Bold"/>
              </a:defRPr>
            </a:pPr>
            <a:r>
              <a:t>List of job roles in the Conservation and Community directorate</a:t>
            </a:r>
            <a:br/>
          </a:p>
        </p:txBody>
      </p:sp>
      <p:sp>
        <p:nvSpPr>
          <p:cNvPr id="386" name="Rectangle 4"/>
          <p:cNvSpPr txBox="1"/>
          <p:nvPr/>
        </p:nvSpPr>
        <p:spPr>
          <a:xfrm>
            <a:off x="217108" y="1677334"/>
            <a:ext cx="5524565" cy="491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Director of Conservation and Community</a:t>
            </a:r>
          </a:p>
          <a:p>
            <a:pPr>
              <a:defRPr sz="1600">
                <a:latin typeface="+mn-lt"/>
                <a:ea typeface="+mn-ea"/>
                <a:cs typeface="+mn-cs"/>
                <a:sym typeface="Raleway Regular"/>
              </a:defRPr>
            </a:pPr>
            <a:r>
              <a:t>Head of Development Management</a:t>
            </a:r>
          </a:p>
          <a:p>
            <a:pPr>
              <a:defRPr sz="1600">
                <a:latin typeface="+mn-lt"/>
                <a:ea typeface="+mn-ea"/>
                <a:cs typeface="+mn-cs"/>
                <a:sym typeface="Raleway Regular"/>
              </a:defRPr>
            </a:pPr>
            <a:r>
              <a:t>Head of Sustainable Development</a:t>
            </a:r>
          </a:p>
          <a:p>
            <a:pPr>
              <a:defRPr sz="1600">
                <a:latin typeface="+mn-lt"/>
                <a:ea typeface="+mn-ea"/>
                <a:cs typeface="+mn-cs"/>
                <a:sym typeface="Raleway Regular"/>
              </a:defRPr>
            </a:pPr>
            <a:r>
              <a:t>Head of Land Management</a:t>
            </a:r>
          </a:p>
          <a:p>
            <a:pPr>
              <a:defRPr sz="1600">
                <a:latin typeface="+mn-lt"/>
                <a:ea typeface="+mn-ea"/>
                <a:cs typeface="+mn-cs"/>
                <a:sym typeface="Raleway Regular"/>
              </a:defRPr>
            </a:pPr>
            <a:r>
              <a:t>Senior Policy and Performance Officer</a:t>
            </a:r>
          </a:p>
          <a:p>
            <a:pPr>
              <a:defRPr sz="1600">
                <a:latin typeface="+mn-lt"/>
                <a:ea typeface="+mn-ea"/>
                <a:cs typeface="+mn-cs"/>
                <a:sym typeface="Raleway Regular"/>
              </a:defRPr>
            </a:pPr>
            <a:r>
              <a:t>PA to Director</a:t>
            </a:r>
          </a:p>
          <a:p>
            <a:pPr>
              <a:defRPr sz="1600">
                <a:latin typeface="+mn-lt"/>
                <a:ea typeface="+mn-ea"/>
                <a:cs typeface="+mn-cs"/>
                <a:sym typeface="Raleway Regular"/>
              </a:defRPr>
            </a:pPr>
            <a:r>
              <a:t>Head of Land Management</a:t>
            </a:r>
          </a:p>
          <a:p>
            <a:pPr>
              <a:defRPr sz="1600">
                <a:latin typeface="+mn-lt"/>
                <a:ea typeface="+mn-ea"/>
                <a:cs typeface="+mn-cs"/>
                <a:sym typeface="Raleway Regular"/>
              </a:defRPr>
            </a:pPr>
            <a:r>
              <a:t>Senior Farm Conservation Officer</a:t>
            </a:r>
          </a:p>
          <a:p>
            <a:pPr>
              <a:defRPr sz="1600">
                <a:latin typeface="+mn-lt"/>
                <a:ea typeface="+mn-ea"/>
                <a:cs typeface="+mn-cs"/>
                <a:sym typeface="Raleway Regular"/>
              </a:defRPr>
            </a:pPr>
            <a:r>
              <a:t>Farm Conservation Adviser</a:t>
            </a:r>
          </a:p>
          <a:p>
            <a:pPr>
              <a:defRPr sz="1600">
                <a:latin typeface="+mn-lt"/>
                <a:ea typeface="+mn-ea"/>
                <a:cs typeface="+mn-cs"/>
                <a:sym typeface="Raleway Regular"/>
              </a:defRPr>
            </a:pPr>
            <a:r>
              <a:t>Conservation Support Officer (Farming)</a:t>
            </a:r>
          </a:p>
          <a:p>
            <a:pPr>
              <a:defRPr sz="1600">
                <a:latin typeface="+mn-lt"/>
                <a:ea typeface="+mn-ea"/>
                <a:cs typeface="+mn-cs"/>
                <a:sym typeface="Raleway Regular"/>
              </a:defRPr>
            </a:pPr>
            <a:r>
              <a:t>Senior Trees &amp; Woodland Officer</a:t>
            </a:r>
          </a:p>
          <a:p>
            <a:pPr>
              <a:defRPr sz="1600">
                <a:latin typeface="+mn-lt"/>
                <a:ea typeface="+mn-ea"/>
                <a:cs typeface="+mn-cs"/>
                <a:sym typeface="Raleway Regular"/>
              </a:defRPr>
            </a:pPr>
            <a:r>
              <a:t>Trees &amp; Woodland Officer</a:t>
            </a:r>
          </a:p>
          <a:p>
            <a:pPr>
              <a:defRPr sz="1600">
                <a:latin typeface="+mn-lt"/>
                <a:ea typeface="+mn-ea"/>
                <a:cs typeface="+mn-cs"/>
                <a:sym typeface="Raleway Regular"/>
              </a:defRPr>
            </a:pPr>
            <a:r>
              <a:t>Woodland Project Officer</a:t>
            </a:r>
          </a:p>
          <a:p>
            <a:pPr>
              <a:defRPr sz="1600">
                <a:latin typeface="+mn-lt"/>
                <a:ea typeface="+mn-ea"/>
                <a:cs typeface="+mn-cs"/>
                <a:sym typeface="Raleway Regular"/>
              </a:defRPr>
            </a:pPr>
            <a:r>
              <a:t>Senior Wildlife Conservation Officer</a:t>
            </a:r>
          </a:p>
          <a:p>
            <a:pPr>
              <a:defRPr sz="1600">
                <a:latin typeface="+mn-lt"/>
                <a:ea typeface="+mn-ea"/>
                <a:cs typeface="+mn-cs"/>
                <a:sym typeface="Raleway Regular"/>
              </a:defRPr>
            </a:pPr>
            <a:r>
              <a:t>Wildlife Conservation Officer</a:t>
            </a:r>
          </a:p>
          <a:p>
            <a:pPr>
              <a:defRPr sz="1600">
                <a:latin typeface="+mn-lt"/>
                <a:ea typeface="+mn-ea"/>
                <a:cs typeface="+mn-cs"/>
                <a:sym typeface="Raleway Regular"/>
              </a:defRPr>
            </a:pPr>
            <a:r>
              <a:t>Parish Wildlife Project Officer</a:t>
            </a:r>
          </a:p>
          <a:p>
            <a:pPr>
              <a:defRPr sz="1600">
                <a:latin typeface="+mn-lt"/>
                <a:ea typeface="+mn-ea"/>
                <a:cs typeface="+mn-cs"/>
                <a:sym typeface="Raleway Regular"/>
              </a:defRPr>
            </a:pPr>
            <a:r>
              <a:t>Apprentice Land Management and Conservation</a:t>
            </a:r>
          </a:p>
          <a:p>
            <a:pPr>
              <a:defRPr sz="1600">
                <a:latin typeface="+mn-lt"/>
                <a:ea typeface="+mn-ea"/>
                <a:cs typeface="+mn-cs"/>
                <a:sym typeface="Raleway Regular"/>
              </a:defRPr>
            </a:pPr>
            <a:r>
              <a:t>Conservation Support Officer (Wildlife, Trees and Woodlands)</a:t>
            </a:r>
          </a:p>
          <a:p>
            <a:pPr>
              <a:defRPr sz="1600">
                <a:latin typeface="+mn-lt"/>
                <a:ea typeface="+mn-ea"/>
                <a:cs typeface="+mn-cs"/>
                <a:sym typeface="Raleway Regular"/>
              </a:defRPr>
            </a:pPr>
            <a:r>
              <a:t>Planning Policy Officer</a:t>
            </a:r>
          </a:p>
        </p:txBody>
      </p:sp>
      <p:sp>
        <p:nvSpPr>
          <p:cNvPr id="387" name="Rectangle 5"/>
          <p:cNvSpPr txBox="1"/>
          <p:nvPr/>
        </p:nvSpPr>
        <p:spPr>
          <a:xfrm>
            <a:off x="5433059" y="1665903"/>
            <a:ext cx="3208022" cy="564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Sustainable Development Officer</a:t>
            </a:r>
          </a:p>
          <a:p>
            <a:pPr>
              <a:defRPr sz="1600">
                <a:latin typeface="+mn-lt"/>
                <a:ea typeface="+mn-ea"/>
                <a:cs typeface="+mn-cs"/>
                <a:sym typeface="Raleway Regular"/>
              </a:defRPr>
            </a:pPr>
            <a:r>
              <a:t>Enforcement Officers</a:t>
            </a:r>
          </a:p>
          <a:p>
            <a:pPr>
              <a:defRPr sz="1600">
                <a:latin typeface="+mn-lt"/>
                <a:ea typeface="+mn-ea"/>
                <a:cs typeface="+mn-cs"/>
                <a:sym typeface="Raleway Regular"/>
              </a:defRPr>
            </a:pPr>
            <a:r>
              <a:t>Principal Planning Officer (South)</a:t>
            </a:r>
          </a:p>
          <a:p>
            <a:pPr>
              <a:defRPr sz="1600">
                <a:latin typeface="+mn-lt"/>
                <a:ea typeface="+mn-ea"/>
                <a:cs typeface="+mn-cs"/>
                <a:sym typeface="Raleway Regular"/>
              </a:defRPr>
            </a:pPr>
            <a:r>
              <a:t>Senior Planning Officers</a:t>
            </a:r>
          </a:p>
          <a:p>
            <a:pPr>
              <a:defRPr sz="1600">
                <a:latin typeface="+mn-lt"/>
                <a:ea typeface="+mn-ea"/>
                <a:cs typeface="+mn-cs"/>
                <a:sym typeface="Raleway Regular"/>
              </a:defRPr>
            </a:pPr>
            <a:r>
              <a:t>Planning technicians</a:t>
            </a:r>
          </a:p>
          <a:p>
            <a:pPr>
              <a:defRPr sz="1600">
                <a:latin typeface="+mn-lt"/>
                <a:ea typeface="+mn-ea"/>
                <a:cs typeface="+mn-cs"/>
                <a:sym typeface="Raleway Regular"/>
              </a:defRPr>
            </a:pPr>
            <a:r>
              <a:t>Administrative Assistant</a:t>
            </a:r>
          </a:p>
          <a:p>
            <a:pPr>
              <a:defRPr sz="1600">
                <a:latin typeface="+mn-lt"/>
                <a:ea typeface="+mn-ea"/>
                <a:cs typeface="+mn-cs"/>
                <a:sym typeface="Raleway Regular"/>
              </a:defRPr>
            </a:pPr>
            <a:r>
              <a:t>Planning Support Officer</a:t>
            </a:r>
          </a:p>
          <a:p>
            <a:pPr>
              <a:defRPr sz="1600">
                <a:latin typeface="+mn-lt"/>
                <a:ea typeface="+mn-ea"/>
                <a:cs typeface="+mn-cs"/>
                <a:sym typeface="Raleway Regular"/>
              </a:defRPr>
            </a:pPr>
            <a:r>
              <a:t>Senior Planning Technician</a:t>
            </a:r>
          </a:p>
          <a:p>
            <a:pPr>
              <a:defRPr sz="1600">
                <a:latin typeface="+mn-lt"/>
                <a:ea typeface="+mn-ea"/>
                <a:cs typeface="+mn-cs"/>
                <a:sym typeface="Raleway Regular"/>
              </a:defRPr>
            </a:pPr>
            <a:r>
              <a:t>Senior Listed Building Officer</a:t>
            </a:r>
          </a:p>
          <a:p>
            <a:pPr>
              <a:defRPr sz="1600">
                <a:latin typeface="+mn-lt"/>
                <a:ea typeface="+mn-ea"/>
                <a:cs typeface="+mn-cs"/>
                <a:sym typeface="Raleway Regular"/>
              </a:defRPr>
            </a:pPr>
            <a:r>
              <a:t>Building Conservation Officer</a:t>
            </a:r>
          </a:p>
          <a:p>
            <a:pPr>
              <a:defRPr sz="1600">
                <a:latin typeface="+mn-lt"/>
                <a:ea typeface="+mn-ea"/>
                <a:cs typeface="+mn-cs"/>
                <a:sym typeface="Raleway Regular"/>
              </a:defRPr>
            </a:pPr>
            <a:r>
              <a:t>Senior Historic Environment Officer</a:t>
            </a:r>
          </a:p>
          <a:p>
            <a:pPr>
              <a:defRPr sz="1600">
                <a:latin typeface="+mn-lt"/>
                <a:ea typeface="+mn-ea"/>
                <a:cs typeface="+mn-cs"/>
                <a:sym typeface="Raleway Regular"/>
              </a:defRPr>
            </a:pPr>
            <a:r>
              <a:t>Countryside Archaeology Adviser</a:t>
            </a:r>
          </a:p>
          <a:p>
            <a:pPr>
              <a:defRPr sz="1600">
                <a:latin typeface="+mn-lt"/>
                <a:ea typeface="+mn-ea"/>
                <a:cs typeface="+mn-cs"/>
                <a:sym typeface="Raleway Regular"/>
              </a:defRPr>
            </a:pPr>
            <a:r>
              <a:t>Historic Environment Project Officer</a:t>
            </a:r>
          </a:p>
          <a:p>
            <a:pPr>
              <a:defRPr sz="1600">
                <a:latin typeface="+mn-lt"/>
                <a:ea typeface="+mn-ea"/>
                <a:cs typeface="+mn-cs"/>
                <a:sym typeface="Raleway Regular"/>
              </a:defRPr>
            </a:pPr>
            <a:r>
              <a:t>Community Heritage Officer</a:t>
            </a:r>
          </a:p>
          <a:p>
            <a:pPr>
              <a:defRPr sz="1600">
                <a:latin typeface="+mn-lt"/>
                <a:ea typeface="+mn-ea"/>
                <a:cs typeface="+mn-cs"/>
                <a:sym typeface="Raleway Regular"/>
              </a:defRPr>
            </a:pPr>
            <a:r>
              <a:t>Apprentice </a:t>
            </a:r>
          </a:p>
          <a:p>
            <a:pPr>
              <a:defRPr sz="1600">
                <a:latin typeface="+mn-lt"/>
                <a:ea typeface="+mn-ea"/>
                <a:cs typeface="+mn-cs"/>
                <a:sym typeface="Raleway Regular"/>
              </a:defRPr>
            </a:pPr>
            <a:r>
              <a:t>Minerals and Waste Planning Officer</a:t>
            </a:r>
          </a:p>
          <a:p>
            <a:pPr>
              <a:defRPr sz="1600">
                <a:latin typeface="+mn-lt"/>
                <a:ea typeface="+mn-ea"/>
                <a:cs typeface="+mn-cs"/>
                <a:sym typeface="Raleway Regular"/>
              </a:defRPr>
            </a:pPr>
            <a:r>
              <a:t>Principle Planning Officer (North)</a:t>
            </a:r>
          </a:p>
          <a:p>
            <a:pPr>
              <a:defRPr sz="1600">
                <a:latin typeface="+mn-lt"/>
                <a:ea typeface="+mn-ea"/>
                <a:cs typeface="+mn-cs"/>
                <a:sym typeface="Raleway Regular"/>
              </a:defRPr>
            </a:pPr>
            <a:r>
              <a:t>Planning Officer (Career Grade)</a:t>
            </a:r>
          </a:p>
          <a:p>
            <a:pPr>
              <a:defRPr sz="1600">
                <a:latin typeface="+mn-lt"/>
                <a:ea typeface="+mn-ea"/>
                <a:cs typeface="+mn-cs"/>
                <a:sym typeface="Raleway Regular"/>
              </a:defRPr>
            </a:pPr>
            <a:r>
              <a:t>Planning Assistant</a:t>
            </a:r>
          </a:p>
        </p:txBody>
      </p:sp>
      <p:sp>
        <p:nvSpPr>
          <p:cNvPr id="388" name="Rectangle 7"/>
          <p:cNvSpPr txBox="1"/>
          <p:nvPr/>
        </p:nvSpPr>
        <p:spPr>
          <a:xfrm>
            <a:off x="8606848" y="1677335"/>
            <a:ext cx="6004564" cy="57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Senior Planning Officers</a:t>
            </a:r>
          </a:p>
          <a:p>
            <a:pPr>
              <a:defRPr sz="1600">
                <a:latin typeface="+mn-lt"/>
                <a:ea typeface="+mn-ea"/>
                <a:cs typeface="+mn-cs"/>
                <a:sym typeface="Raleway Regular"/>
              </a:defRPr>
            </a:pPr>
            <a:r>
              <a:t>Principle Planning Officer (Enforcement)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List of job roles in the Corporate Services directorate</a:t>
            </a:r>
          </a:p>
        </p:txBody>
      </p:sp>
      <p:sp>
        <p:nvSpPr>
          <p:cNvPr id="391" name="Rectangle 4"/>
          <p:cNvSpPr txBox="1"/>
          <p:nvPr/>
        </p:nvSpPr>
        <p:spPr>
          <a:xfrm>
            <a:off x="525718" y="1970962"/>
            <a:ext cx="3234753" cy="3228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Head of Finance</a:t>
            </a:r>
          </a:p>
          <a:p>
            <a:pPr>
              <a:defRPr sz="1600">
                <a:latin typeface="+mn-lt"/>
                <a:ea typeface="+mn-ea"/>
                <a:cs typeface="+mn-cs"/>
                <a:sym typeface="Raleway Regular"/>
              </a:defRPr>
            </a:pPr>
            <a:r>
              <a:t>IT Manager</a:t>
            </a:r>
          </a:p>
          <a:p>
            <a:pPr>
              <a:defRPr sz="1600">
                <a:latin typeface="+mn-lt"/>
                <a:ea typeface="+mn-ea"/>
                <a:cs typeface="+mn-cs"/>
                <a:sym typeface="Raleway Regular"/>
              </a:defRPr>
            </a:pPr>
            <a:r>
              <a:t>Estates Manager</a:t>
            </a:r>
          </a:p>
          <a:p>
            <a:pPr>
              <a:defRPr sz="1600">
                <a:latin typeface="+mn-lt"/>
                <a:ea typeface="+mn-ea"/>
                <a:cs typeface="+mn-cs"/>
                <a:sym typeface="Raleway Regular"/>
              </a:defRPr>
            </a:pPr>
            <a:r>
              <a:t>Maintenance Officer</a:t>
            </a:r>
          </a:p>
          <a:p>
            <a:pPr>
              <a:defRPr sz="1600">
                <a:latin typeface="+mn-lt"/>
                <a:ea typeface="+mn-ea"/>
                <a:cs typeface="+mn-cs"/>
                <a:sym typeface="Raleway Regular"/>
              </a:defRPr>
            </a:pPr>
            <a:r>
              <a:t>IT Officer GIS</a:t>
            </a:r>
          </a:p>
          <a:p>
            <a:pPr>
              <a:defRPr sz="1600">
                <a:latin typeface="+mn-lt"/>
                <a:ea typeface="+mn-ea"/>
                <a:cs typeface="+mn-cs"/>
                <a:sym typeface="Raleway Regular"/>
              </a:defRPr>
            </a:pPr>
            <a:r>
              <a:t>IT Officer South</a:t>
            </a:r>
          </a:p>
          <a:p>
            <a:pPr>
              <a:defRPr sz="1600">
                <a:latin typeface="+mn-lt"/>
                <a:ea typeface="+mn-ea"/>
                <a:cs typeface="+mn-cs"/>
                <a:sym typeface="Raleway Regular"/>
              </a:defRPr>
            </a:pPr>
            <a:r>
              <a:t>IT Officer</a:t>
            </a:r>
          </a:p>
          <a:p>
            <a:pPr>
              <a:defRPr sz="1600">
                <a:latin typeface="+mn-lt"/>
                <a:ea typeface="+mn-ea"/>
                <a:cs typeface="+mn-cs"/>
                <a:sym typeface="Raleway Regular"/>
              </a:defRPr>
            </a:pPr>
            <a:r>
              <a:t>Senior Administrator</a:t>
            </a:r>
          </a:p>
          <a:p>
            <a:pPr>
              <a:defRPr sz="1600">
                <a:latin typeface="+mn-lt"/>
                <a:ea typeface="+mn-ea"/>
                <a:cs typeface="+mn-cs"/>
                <a:sym typeface="Raleway Regular"/>
              </a:defRPr>
            </a:pPr>
            <a:r>
              <a:t>Finance Officer</a:t>
            </a:r>
          </a:p>
          <a:p>
            <a:pPr>
              <a:defRPr sz="1600">
                <a:latin typeface="+mn-lt"/>
                <a:ea typeface="+mn-ea"/>
                <a:cs typeface="+mn-cs"/>
                <a:sym typeface="Raleway Regular"/>
              </a:defRPr>
            </a:pPr>
            <a:r>
              <a:t>Finance Clerk</a:t>
            </a:r>
          </a:p>
          <a:p>
            <a:pPr>
              <a:defRPr sz="1600">
                <a:latin typeface="+mn-lt"/>
                <a:ea typeface="+mn-ea"/>
                <a:cs typeface="+mn-cs"/>
                <a:sym typeface="Raleway Regular"/>
              </a:defRPr>
            </a:pPr>
            <a:r>
              <a:t>Head of HR and Communications</a:t>
            </a:r>
          </a:p>
          <a:p>
            <a:pPr>
              <a:defRPr sz="1600">
                <a:latin typeface="+mn-lt"/>
                <a:ea typeface="+mn-ea"/>
                <a:cs typeface="+mn-cs"/>
                <a:sym typeface="Raleway Regular"/>
              </a:defRPr>
            </a:pPr>
            <a:r>
              <a:t>Communications Manager</a:t>
            </a:r>
          </a:p>
          <a:p>
            <a:pPr>
              <a:defRPr sz="1600">
                <a:latin typeface="+mn-lt"/>
                <a:ea typeface="+mn-ea"/>
                <a:cs typeface="+mn-cs"/>
                <a:sym typeface="Raleway Regular"/>
              </a:defRPr>
            </a:pPr>
            <a:r>
              <a:t>Web and Social Media Officer</a:t>
            </a:r>
          </a:p>
        </p:txBody>
      </p:sp>
      <p:sp>
        <p:nvSpPr>
          <p:cNvPr id="392" name="Rectangle 5"/>
          <p:cNvSpPr txBox="1"/>
          <p:nvPr/>
        </p:nvSpPr>
        <p:spPr>
          <a:xfrm>
            <a:off x="4110990" y="1970962"/>
            <a:ext cx="2956563" cy="2263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Media Officer</a:t>
            </a:r>
          </a:p>
          <a:p>
            <a:pPr>
              <a:defRPr sz="1600">
                <a:latin typeface="+mn-lt"/>
                <a:ea typeface="+mn-ea"/>
                <a:cs typeface="+mn-cs"/>
                <a:sym typeface="Raleway Regular"/>
              </a:defRPr>
            </a:pPr>
            <a:r>
              <a:t>Communications Officer</a:t>
            </a:r>
          </a:p>
          <a:p>
            <a:pPr>
              <a:defRPr sz="1600">
                <a:latin typeface="+mn-lt"/>
                <a:ea typeface="+mn-ea"/>
                <a:cs typeface="+mn-cs"/>
                <a:sym typeface="Raleway Regular"/>
              </a:defRPr>
            </a:pPr>
            <a:r>
              <a:t>Committees Officer</a:t>
            </a:r>
          </a:p>
          <a:p>
            <a:pPr>
              <a:defRPr sz="1600">
                <a:latin typeface="+mn-lt"/>
                <a:ea typeface="+mn-ea"/>
                <a:cs typeface="+mn-cs"/>
                <a:sym typeface="Raleway Regular"/>
              </a:defRPr>
            </a:pPr>
            <a:r>
              <a:t>Receptionist North</a:t>
            </a:r>
          </a:p>
          <a:p>
            <a:pPr>
              <a:defRPr sz="1600">
                <a:latin typeface="+mn-lt"/>
                <a:ea typeface="+mn-ea"/>
                <a:cs typeface="+mn-cs"/>
                <a:sym typeface="Raleway Regular"/>
              </a:defRPr>
            </a:pPr>
            <a:r>
              <a:t>Receptionist South</a:t>
            </a:r>
          </a:p>
          <a:p>
            <a:pPr>
              <a:defRPr sz="1600">
                <a:latin typeface="+mn-lt"/>
                <a:ea typeface="+mn-ea"/>
                <a:cs typeface="+mn-cs"/>
                <a:sym typeface="Raleway Regular"/>
              </a:defRPr>
            </a:pPr>
            <a:r>
              <a:t>HR Admin Officer</a:t>
            </a:r>
          </a:p>
          <a:p>
            <a:pPr>
              <a:defRPr sz="1600">
                <a:latin typeface="+mn-lt"/>
                <a:ea typeface="+mn-ea"/>
                <a:cs typeface="+mn-cs"/>
                <a:sym typeface="Raleway Regular"/>
              </a:defRPr>
            </a:pPr>
            <a:r>
              <a:t>Apprentice Comms YDNPA</a:t>
            </a:r>
          </a:p>
          <a:p>
            <a:pPr>
              <a:defRPr sz="1600">
                <a:latin typeface="+mn-lt"/>
                <a:ea typeface="+mn-ea"/>
                <a:cs typeface="+mn-cs"/>
                <a:sym typeface="Raleway Regular"/>
              </a:defRPr>
            </a:pPr>
            <a:r>
              <a:t>Director of Corporate Services</a:t>
            </a:r>
          </a:p>
          <a:p>
            <a:pPr>
              <a:defRPr sz="1600">
                <a:latin typeface="+mn-lt"/>
                <a:ea typeface="+mn-ea"/>
                <a:cs typeface="+mn-cs"/>
                <a:sym typeface="Raleway Regular"/>
              </a:defRPr>
            </a:pPr>
            <a:r>
              <a:t>Corporate Services Officer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List of job roles in the Park Services directorate</a:t>
            </a:r>
          </a:p>
        </p:txBody>
      </p:sp>
      <p:sp>
        <p:nvSpPr>
          <p:cNvPr id="395" name="Rectangle 3"/>
          <p:cNvSpPr txBox="1"/>
          <p:nvPr/>
        </p:nvSpPr>
        <p:spPr>
          <a:xfrm>
            <a:off x="384808" y="1674584"/>
            <a:ext cx="4046344" cy="515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Museum Manager</a:t>
            </a:r>
          </a:p>
          <a:p>
            <a:pPr>
              <a:defRPr sz="1600">
                <a:latin typeface="+mn-lt"/>
                <a:ea typeface="+mn-ea"/>
                <a:cs typeface="+mn-cs"/>
                <a:sym typeface="Raleway Regular"/>
              </a:defRPr>
            </a:pPr>
            <a:r>
              <a:t>Museum Officer</a:t>
            </a:r>
          </a:p>
          <a:p>
            <a:pPr>
              <a:defRPr sz="1600">
                <a:latin typeface="+mn-lt"/>
                <a:ea typeface="+mn-ea"/>
                <a:cs typeface="+mn-cs"/>
                <a:sym typeface="Raleway Regular"/>
              </a:defRPr>
            </a:pPr>
            <a:r>
              <a:t>Information Advisors</a:t>
            </a:r>
          </a:p>
          <a:p>
            <a:pPr>
              <a:defRPr sz="1600">
                <a:latin typeface="+mn-lt"/>
                <a:ea typeface="+mn-ea"/>
                <a:cs typeface="+mn-cs"/>
                <a:sym typeface="Raleway Regular"/>
              </a:defRPr>
            </a:pPr>
            <a:r>
              <a:t>Destination Co-ordinator</a:t>
            </a:r>
          </a:p>
          <a:p>
            <a:pPr>
              <a:defRPr sz="1600">
                <a:latin typeface="+mn-lt"/>
                <a:ea typeface="+mn-ea"/>
                <a:cs typeface="+mn-cs"/>
                <a:sym typeface="Raleway Regular"/>
              </a:defRPr>
            </a:pPr>
            <a:r>
              <a:t>Museum Admin officer</a:t>
            </a:r>
          </a:p>
          <a:p>
            <a:pPr>
              <a:defRPr sz="1600">
                <a:latin typeface="+mn-lt"/>
                <a:ea typeface="+mn-ea"/>
                <a:cs typeface="+mn-cs"/>
                <a:sym typeface="Raleway Regular"/>
              </a:defRPr>
            </a:pPr>
            <a:r>
              <a:t>Head of Visitor Services</a:t>
            </a:r>
          </a:p>
          <a:p>
            <a:pPr>
              <a:defRPr sz="1600">
                <a:latin typeface="+mn-lt"/>
                <a:ea typeface="+mn-ea"/>
                <a:cs typeface="+mn-cs"/>
                <a:sym typeface="Raleway Regular"/>
              </a:defRPr>
            </a:pPr>
            <a:r>
              <a:t>Centre Manager</a:t>
            </a:r>
          </a:p>
          <a:p>
            <a:pPr>
              <a:defRPr sz="1600">
                <a:latin typeface="+mn-lt"/>
                <a:ea typeface="+mn-ea"/>
                <a:cs typeface="+mn-cs"/>
                <a:sym typeface="Raleway Regular"/>
              </a:defRPr>
            </a:pPr>
            <a:r>
              <a:t>Tourism Officer</a:t>
            </a:r>
          </a:p>
          <a:p>
            <a:pPr>
              <a:defRPr sz="1600">
                <a:latin typeface="+mn-lt"/>
                <a:ea typeface="+mn-ea"/>
                <a:cs typeface="+mn-cs"/>
                <a:sym typeface="Raleway Regular"/>
              </a:defRPr>
            </a:pPr>
            <a:r>
              <a:t>Visitor Support Officer</a:t>
            </a:r>
          </a:p>
          <a:p>
            <a:pPr>
              <a:defRPr sz="1600">
                <a:latin typeface="+mn-lt"/>
                <a:ea typeface="+mn-ea"/>
                <a:cs typeface="+mn-cs"/>
                <a:sym typeface="Raleway Regular"/>
              </a:defRPr>
            </a:pPr>
            <a:r>
              <a:t>Head of Access and Engagement</a:t>
            </a:r>
          </a:p>
          <a:p>
            <a:pPr>
              <a:defRPr sz="1600">
                <a:latin typeface="+mn-lt"/>
                <a:ea typeface="+mn-ea"/>
                <a:cs typeface="+mn-cs"/>
                <a:sym typeface="Raleway Regular"/>
              </a:defRPr>
            </a:pPr>
            <a:r>
              <a:t>Education and Events Manager</a:t>
            </a:r>
          </a:p>
          <a:p>
            <a:pPr>
              <a:defRPr sz="1600">
                <a:latin typeface="+mn-lt"/>
                <a:ea typeface="+mn-ea"/>
                <a:cs typeface="+mn-cs"/>
                <a:sym typeface="Raleway Regular"/>
              </a:defRPr>
            </a:pPr>
            <a:r>
              <a:t>Learning and Engagement Officer</a:t>
            </a:r>
          </a:p>
          <a:p>
            <a:pPr>
              <a:defRPr sz="1600">
                <a:latin typeface="+mn-lt"/>
                <a:ea typeface="+mn-ea"/>
                <a:cs typeface="+mn-cs"/>
                <a:sym typeface="Raleway Regular"/>
              </a:defRPr>
            </a:pPr>
            <a:r>
              <a:t>Young Rangers Officer</a:t>
            </a:r>
          </a:p>
          <a:p>
            <a:pPr>
              <a:defRPr sz="1600">
                <a:latin typeface="+mn-lt"/>
                <a:ea typeface="+mn-ea"/>
                <a:cs typeface="+mn-cs"/>
                <a:sym typeface="Raleway Regular"/>
              </a:defRPr>
            </a:pPr>
            <a:r>
              <a:t>Interpretation Officer</a:t>
            </a:r>
          </a:p>
          <a:p>
            <a:pPr>
              <a:defRPr sz="1600">
                <a:latin typeface="+mn-lt"/>
                <a:ea typeface="+mn-ea"/>
                <a:cs typeface="+mn-cs"/>
                <a:sym typeface="Raleway Regular"/>
              </a:defRPr>
            </a:pPr>
            <a:r>
              <a:t>Volunteers Development Officer</a:t>
            </a:r>
          </a:p>
          <a:p>
            <a:pPr>
              <a:defRPr sz="1600">
                <a:latin typeface="+mn-lt"/>
                <a:ea typeface="+mn-ea"/>
                <a:cs typeface="+mn-cs"/>
                <a:sym typeface="Raleway Regular"/>
              </a:defRPr>
            </a:pPr>
            <a:r>
              <a:t>Access and Recreation Officer</a:t>
            </a:r>
          </a:p>
          <a:p>
            <a:pPr>
              <a:defRPr sz="1600">
                <a:latin typeface="+mn-lt"/>
                <a:ea typeface="+mn-ea"/>
                <a:cs typeface="+mn-cs"/>
                <a:sym typeface="Raleway Regular"/>
              </a:defRPr>
            </a:pPr>
            <a:r>
              <a:t>Access Support Officer</a:t>
            </a:r>
          </a:p>
          <a:p>
            <a:pPr>
              <a:defRPr sz="1600">
                <a:latin typeface="+mn-lt"/>
                <a:ea typeface="+mn-ea"/>
                <a:cs typeface="+mn-cs"/>
                <a:sym typeface="Raleway Regular"/>
              </a:defRPr>
            </a:pPr>
            <a:r>
              <a:t>Volunteers and Engagement Support Officer</a:t>
            </a:r>
          </a:p>
          <a:p>
            <a:pPr>
              <a:defRPr sz="1600">
                <a:latin typeface="+mn-lt"/>
                <a:ea typeface="+mn-ea"/>
                <a:cs typeface="+mn-cs"/>
                <a:sym typeface="Raleway Regular"/>
              </a:defRPr>
            </a:pPr>
            <a:r>
              <a:t>Director of Park Services</a:t>
            </a:r>
          </a:p>
          <a:p>
            <a:pPr>
              <a:defRPr sz="1600">
                <a:latin typeface="+mn-lt"/>
                <a:ea typeface="+mn-ea"/>
                <a:cs typeface="+mn-cs"/>
                <a:sym typeface="Raleway Regular"/>
              </a:defRPr>
            </a:pPr>
            <a:r>
              <a:t>Head of Park Management</a:t>
            </a:r>
          </a:p>
        </p:txBody>
      </p:sp>
      <p:sp>
        <p:nvSpPr>
          <p:cNvPr id="396" name="Rectangle 4"/>
          <p:cNvSpPr txBox="1"/>
          <p:nvPr/>
        </p:nvSpPr>
        <p:spPr>
          <a:xfrm>
            <a:off x="4650194" y="1663156"/>
            <a:ext cx="3996631" cy="515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Personal Assistant to Director</a:t>
            </a:r>
          </a:p>
          <a:p>
            <a:pPr>
              <a:defRPr sz="1600">
                <a:latin typeface="+mn-lt"/>
                <a:ea typeface="+mn-ea"/>
                <a:cs typeface="+mn-cs"/>
                <a:sym typeface="Raleway Regular"/>
              </a:defRPr>
            </a:pPr>
            <a:r>
              <a:t>Area Manager (West)</a:t>
            </a:r>
          </a:p>
          <a:p>
            <a:pPr>
              <a:defRPr sz="1600">
                <a:latin typeface="+mn-lt"/>
                <a:ea typeface="+mn-ea"/>
                <a:cs typeface="+mn-cs"/>
                <a:sym typeface="Raleway Regular"/>
              </a:defRPr>
            </a:pPr>
            <a:r>
              <a:t>Area Manager (North)</a:t>
            </a:r>
          </a:p>
          <a:p>
            <a:pPr>
              <a:defRPr sz="1600">
                <a:latin typeface="+mn-lt"/>
                <a:ea typeface="+mn-ea"/>
                <a:cs typeface="+mn-cs"/>
                <a:sym typeface="Raleway Regular"/>
              </a:defRPr>
            </a:pPr>
            <a:r>
              <a:t>Area Manager (South)</a:t>
            </a:r>
          </a:p>
          <a:p>
            <a:pPr>
              <a:defRPr sz="1600">
                <a:latin typeface="+mn-lt"/>
                <a:ea typeface="+mn-ea"/>
                <a:cs typeface="+mn-cs"/>
                <a:sym typeface="Raleway Regular"/>
              </a:defRPr>
            </a:pPr>
            <a:r>
              <a:t>Interpretation Officer</a:t>
            </a:r>
          </a:p>
          <a:p>
            <a:pPr>
              <a:defRPr sz="1600">
                <a:latin typeface="+mn-lt"/>
                <a:ea typeface="+mn-ea"/>
                <a:cs typeface="+mn-cs"/>
                <a:sym typeface="Raleway Regular"/>
              </a:defRPr>
            </a:pPr>
            <a:r>
              <a:t>Volunteers Development Officer</a:t>
            </a:r>
          </a:p>
          <a:p>
            <a:pPr>
              <a:defRPr sz="1600">
                <a:latin typeface="+mn-lt"/>
                <a:ea typeface="+mn-ea"/>
                <a:cs typeface="+mn-cs"/>
                <a:sym typeface="Raleway Regular"/>
              </a:defRPr>
            </a:pPr>
            <a:r>
              <a:t>Access and Recreation Officer</a:t>
            </a:r>
          </a:p>
          <a:p>
            <a:pPr>
              <a:defRPr sz="1600">
                <a:latin typeface="+mn-lt"/>
                <a:ea typeface="+mn-ea"/>
                <a:cs typeface="+mn-cs"/>
                <a:sym typeface="Raleway Regular"/>
              </a:defRPr>
            </a:pPr>
            <a:r>
              <a:t>Access Support Officer</a:t>
            </a:r>
          </a:p>
          <a:p>
            <a:pPr>
              <a:defRPr sz="1600">
                <a:latin typeface="+mn-lt"/>
                <a:ea typeface="+mn-ea"/>
                <a:cs typeface="+mn-cs"/>
                <a:sym typeface="Raleway Regular"/>
              </a:defRPr>
            </a:pPr>
            <a:r>
              <a:t>Volunteers and Engagement Support Officer</a:t>
            </a:r>
          </a:p>
          <a:p>
            <a:pPr>
              <a:defRPr sz="1600">
                <a:latin typeface="+mn-lt"/>
                <a:ea typeface="+mn-ea"/>
                <a:cs typeface="+mn-cs"/>
                <a:sym typeface="Raleway Regular"/>
              </a:defRPr>
            </a:pPr>
            <a:r>
              <a:t>Director of Park Services</a:t>
            </a:r>
          </a:p>
          <a:p>
            <a:pPr>
              <a:defRPr sz="1600">
                <a:latin typeface="+mn-lt"/>
                <a:ea typeface="+mn-ea"/>
                <a:cs typeface="+mn-cs"/>
                <a:sym typeface="Raleway Regular"/>
              </a:defRPr>
            </a:pPr>
            <a:r>
              <a:t>Head of Park Management</a:t>
            </a:r>
          </a:p>
          <a:p>
            <a:pPr>
              <a:defRPr sz="1600">
                <a:latin typeface="+mn-lt"/>
                <a:ea typeface="+mn-ea"/>
                <a:cs typeface="+mn-cs"/>
                <a:sym typeface="Raleway Regular"/>
              </a:defRPr>
            </a:pPr>
            <a:r>
              <a:t>Personal Assistant to Director</a:t>
            </a:r>
          </a:p>
          <a:p>
            <a:pPr>
              <a:defRPr sz="1600">
                <a:latin typeface="+mn-lt"/>
                <a:ea typeface="+mn-ea"/>
                <a:cs typeface="+mn-cs"/>
                <a:sym typeface="Raleway Regular"/>
              </a:defRPr>
            </a:pPr>
            <a:r>
              <a:t>Area Manager (West)</a:t>
            </a:r>
          </a:p>
          <a:p>
            <a:pPr>
              <a:defRPr sz="1600">
                <a:latin typeface="+mn-lt"/>
                <a:ea typeface="+mn-ea"/>
                <a:cs typeface="+mn-cs"/>
                <a:sym typeface="Raleway Regular"/>
              </a:defRPr>
            </a:pPr>
            <a:r>
              <a:t>Area Manager (North)</a:t>
            </a:r>
          </a:p>
          <a:p>
            <a:pPr>
              <a:defRPr sz="1600">
                <a:latin typeface="+mn-lt"/>
                <a:ea typeface="+mn-ea"/>
                <a:cs typeface="+mn-cs"/>
                <a:sym typeface="Raleway Regular"/>
              </a:defRPr>
            </a:pPr>
            <a:r>
              <a:t>Area Manager (South)</a:t>
            </a:r>
          </a:p>
          <a:p>
            <a:pPr>
              <a:defRPr sz="1600">
                <a:latin typeface="+mn-lt"/>
                <a:ea typeface="+mn-ea"/>
                <a:cs typeface="+mn-cs"/>
                <a:sym typeface="Raleway Regular"/>
              </a:defRPr>
            </a:pPr>
            <a:r>
              <a:t>National Trails Partnership Manager</a:t>
            </a:r>
          </a:p>
          <a:p>
            <a:pPr>
              <a:defRPr sz="1600">
                <a:latin typeface="+mn-lt"/>
                <a:ea typeface="+mn-ea"/>
                <a:cs typeface="+mn-cs"/>
                <a:sym typeface="Raleway Regular"/>
              </a:defRPr>
            </a:pPr>
            <a:r>
              <a:t>Rights of Way Officer</a:t>
            </a:r>
          </a:p>
          <a:p>
            <a:pPr>
              <a:defRPr sz="1600">
                <a:latin typeface="+mn-lt"/>
                <a:ea typeface="+mn-ea"/>
                <a:cs typeface="+mn-cs"/>
                <a:sym typeface="Raleway Regular"/>
              </a:defRPr>
            </a:pPr>
            <a:r>
              <a:t>Pennine Bridleway Officer</a:t>
            </a:r>
          </a:p>
          <a:p>
            <a:pPr>
              <a:defRPr sz="1600">
                <a:latin typeface="+mn-lt"/>
                <a:ea typeface="+mn-ea"/>
                <a:cs typeface="+mn-cs"/>
                <a:sym typeface="Raleway Regular"/>
              </a:defRPr>
            </a:pPr>
            <a:r>
              <a:t>Park Management Admin Officer</a:t>
            </a:r>
          </a:p>
          <a:p>
            <a:pPr>
              <a:defRPr sz="1600">
                <a:latin typeface="+mn-lt"/>
                <a:ea typeface="+mn-ea"/>
                <a:cs typeface="+mn-cs"/>
                <a:sym typeface="Raleway Regular"/>
              </a:defRPr>
            </a:pPr>
            <a:r>
              <a:t>Access Ranger Colvend</a:t>
            </a:r>
          </a:p>
        </p:txBody>
      </p:sp>
      <p:sp>
        <p:nvSpPr>
          <p:cNvPr id="397" name="Rectangle 5"/>
          <p:cNvSpPr txBox="1"/>
          <p:nvPr/>
        </p:nvSpPr>
        <p:spPr>
          <a:xfrm>
            <a:off x="8884918" y="1651723"/>
            <a:ext cx="3204214" cy="250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Access Rangers 3 Peaks</a:t>
            </a:r>
          </a:p>
          <a:p>
            <a:pPr>
              <a:defRPr sz="1600">
                <a:latin typeface="+mn-lt"/>
                <a:ea typeface="+mn-ea"/>
                <a:cs typeface="+mn-cs"/>
                <a:sym typeface="Raleway Regular"/>
              </a:defRPr>
            </a:pPr>
            <a:r>
              <a:t>Access Ranger Hawes</a:t>
            </a:r>
          </a:p>
          <a:p>
            <a:pPr>
              <a:defRPr sz="1600">
                <a:latin typeface="+mn-lt"/>
                <a:ea typeface="+mn-ea"/>
                <a:cs typeface="+mn-cs"/>
                <a:sym typeface="Raleway Regular"/>
              </a:defRPr>
            </a:pPr>
            <a:r>
              <a:t>Access Ranger Orton</a:t>
            </a:r>
          </a:p>
          <a:p>
            <a:pPr>
              <a:defRPr sz="1600">
                <a:latin typeface="+mn-lt"/>
                <a:ea typeface="+mn-ea"/>
                <a:cs typeface="+mn-cs"/>
                <a:sym typeface="Raleway Regular"/>
              </a:defRPr>
            </a:pPr>
            <a:r>
              <a:t>Apprentice Stonedykes and Colvend</a:t>
            </a:r>
          </a:p>
          <a:p>
            <a:pPr>
              <a:defRPr sz="1600">
                <a:latin typeface="+mn-lt"/>
                <a:ea typeface="+mn-ea"/>
                <a:cs typeface="+mn-cs"/>
                <a:sym typeface="Raleway Regular"/>
              </a:defRPr>
            </a:pPr>
            <a:r>
              <a:t>Apprentice Hawes</a:t>
            </a:r>
          </a:p>
          <a:p>
            <a:pPr>
              <a:defRPr sz="1600">
                <a:latin typeface="+mn-lt"/>
                <a:ea typeface="+mn-ea"/>
                <a:cs typeface="+mn-cs"/>
                <a:sym typeface="Raleway Regular"/>
              </a:defRPr>
            </a:pPr>
            <a:r>
              <a:t>Area Ranger Orton</a:t>
            </a:r>
          </a:p>
          <a:p>
            <a:pPr>
              <a:defRPr sz="1600">
                <a:latin typeface="+mn-lt"/>
                <a:ea typeface="+mn-ea"/>
                <a:cs typeface="+mn-cs"/>
                <a:sym typeface="Raleway Regular"/>
              </a:defRPr>
            </a:pPr>
            <a:r>
              <a:t>Area Ranger Aysgarth</a:t>
            </a:r>
          </a:p>
          <a:p>
            <a:pPr>
              <a:defRPr sz="1600">
                <a:latin typeface="+mn-lt"/>
                <a:ea typeface="+mn-ea"/>
                <a:cs typeface="+mn-cs"/>
                <a:sym typeface="Raleway Regular"/>
              </a:defRPr>
            </a:pPr>
            <a:r>
              <a:t>Area Ranger Reeth</a:t>
            </a:r>
          </a:p>
          <a:p>
            <a:pPr>
              <a:defRPr sz="1600">
                <a:latin typeface="+mn-lt"/>
                <a:ea typeface="+mn-ea"/>
                <a:cs typeface="+mn-cs"/>
                <a:sym typeface="Raleway Regular"/>
              </a:defRPr>
            </a:pPr>
            <a:r>
              <a:t>Area Ranger Malham</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In addition the YDNPA has a Senior Leadership Team made up of:</a:t>
            </a:r>
          </a:p>
        </p:txBody>
      </p:sp>
      <p:sp>
        <p:nvSpPr>
          <p:cNvPr id="400" name="Rectangle 5"/>
          <p:cNvSpPr txBox="1"/>
          <p:nvPr/>
        </p:nvSpPr>
        <p:spPr>
          <a:xfrm>
            <a:off x="525718" y="2502099"/>
            <a:ext cx="6004564" cy="2263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mn-lt"/>
                <a:ea typeface="+mn-ea"/>
                <a:cs typeface="+mn-cs"/>
                <a:sym typeface="Raleway Regular"/>
              </a:defRPr>
            </a:pPr>
            <a:r>
              <a:t>Chief Executive</a:t>
            </a:r>
          </a:p>
          <a:p>
            <a:pPr>
              <a:defRPr sz="1600">
                <a:latin typeface="+mn-lt"/>
                <a:ea typeface="+mn-ea"/>
                <a:cs typeface="+mn-cs"/>
                <a:sym typeface="Raleway Regular"/>
              </a:defRPr>
            </a:pPr>
            <a:r>
              <a:t>Deputy Chief Executive Directorate of Conservation and Community</a:t>
            </a:r>
          </a:p>
          <a:p>
            <a:pPr>
              <a:defRPr sz="1600">
                <a:latin typeface="+mn-lt"/>
                <a:ea typeface="+mn-ea"/>
                <a:cs typeface="+mn-cs"/>
                <a:sym typeface="Raleway Regular"/>
              </a:defRPr>
            </a:pPr>
            <a:r>
              <a:t>Treasurer, Director of Corporate Services</a:t>
            </a:r>
          </a:p>
          <a:p>
            <a:pPr>
              <a:defRPr sz="1600">
                <a:latin typeface="+mn-lt"/>
                <a:ea typeface="+mn-ea"/>
                <a:cs typeface="+mn-cs"/>
                <a:sym typeface="Raleway Regular"/>
              </a:defRPr>
            </a:pPr>
            <a:r>
              <a:t>Director of Park Services</a:t>
            </a:r>
          </a:p>
          <a:p>
            <a:pPr>
              <a:defRPr sz="1600">
                <a:latin typeface="+mn-lt"/>
                <a:ea typeface="+mn-ea"/>
                <a:cs typeface="+mn-cs"/>
                <a:sym typeface="Raleway Regular"/>
              </a:defRPr>
            </a:pPr>
            <a:r>
              <a:t>Solicitor / Monitoring Officer</a:t>
            </a:r>
          </a:p>
          <a:p>
            <a:pPr>
              <a:defRPr sz="1600">
                <a:latin typeface="+mn-lt"/>
                <a:ea typeface="+mn-ea"/>
                <a:cs typeface="+mn-cs"/>
                <a:sym typeface="Raleway Regular"/>
              </a:defRPr>
            </a:pPr>
            <a:r>
              <a:t>Senior Legal Officer</a:t>
            </a:r>
          </a:p>
          <a:p>
            <a:pPr>
              <a:defRPr sz="1600">
                <a:latin typeface="+mn-lt"/>
                <a:ea typeface="+mn-ea"/>
                <a:cs typeface="+mn-cs"/>
                <a:sym typeface="Raleway Regular"/>
              </a:defRPr>
            </a:pPr>
            <a:r>
              <a:t>Legal Assistant &amp; Administrative Officer</a:t>
            </a:r>
          </a:p>
          <a:p>
            <a:pPr>
              <a:defRPr sz="1600">
                <a:latin typeface="+mn-lt"/>
                <a:ea typeface="+mn-ea"/>
                <a:cs typeface="+mn-cs"/>
                <a:sym typeface="Raleway Regular"/>
              </a:defRPr>
            </a:pPr>
            <a:r>
              <a:t>PA to Chief Executive &amp; Chairman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Investigating YDNPA career roles in more detail </a:t>
            </a:r>
          </a:p>
        </p:txBody>
      </p:sp>
      <p:sp>
        <p:nvSpPr>
          <p:cNvPr id="403" name="Text Placeholder 1"/>
          <p:cNvSpPr txBox="1"/>
          <p:nvPr>
            <p:ph type="body" idx="1"/>
          </p:nvPr>
        </p:nvSpPr>
        <p:spPr>
          <a:xfrm>
            <a:off x="480391" y="1753066"/>
            <a:ext cx="11231610" cy="3347075"/>
          </a:xfrm>
          <a:prstGeom prst="rect">
            <a:avLst/>
          </a:prstGeom>
        </p:spPr>
        <p:txBody>
          <a:bodyPr/>
          <a:lstStyle/>
          <a:p>
            <a:pPr marL="0" indent="0">
              <a:buSzTx/>
              <a:buNone/>
              <a:defRPr cap="all" sz="1800">
                <a:solidFill>
                  <a:srgbClr val="57BED3"/>
                </a:solidFill>
                <a:latin typeface="+mn-lt"/>
                <a:ea typeface="+mn-ea"/>
                <a:cs typeface="+mn-cs"/>
                <a:sym typeface="Raleway Regular"/>
              </a:defRPr>
            </a:pPr>
            <a:r>
              <a:t>ACTIVITY</a:t>
            </a:r>
          </a:p>
          <a:p>
            <a:pPr marL="0" indent="0">
              <a:buSzTx/>
              <a:buNone/>
              <a:defRPr sz="1800">
                <a:solidFill>
                  <a:srgbClr val="000000"/>
                </a:solidFill>
                <a:latin typeface="+mn-lt"/>
                <a:ea typeface="+mn-ea"/>
                <a:cs typeface="+mn-cs"/>
                <a:sym typeface="Raleway Regular"/>
              </a:defRPr>
            </a:pPr>
            <a:r>
              <a:t>You are going to work in a group over the next few lessons to undertake an investigation into </a:t>
            </a:r>
            <a:r>
              <a:rPr u="sng"/>
              <a:t>one</a:t>
            </a:r>
            <a:r>
              <a:t> of the YDNPA’s directorates :</a:t>
            </a:r>
          </a:p>
          <a:p>
            <a:pPr lvl="2">
              <a:buClr>
                <a:srgbClr val="000000"/>
              </a:buClr>
              <a:buFontTx/>
              <a:buChar char="▪"/>
              <a:defRPr sz="1800">
                <a:solidFill>
                  <a:srgbClr val="000000"/>
                </a:solidFill>
                <a:latin typeface="+mn-lt"/>
                <a:ea typeface="+mn-ea"/>
                <a:cs typeface="+mn-cs"/>
                <a:sym typeface="Raleway Regular"/>
              </a:defRPr>
            </a:pPr>
            <a:r>
              <a:t>Conservation and Community directorate</a:t>
            </a:r>
          </a:p>
          <a:p>
            <a:pPr lvl="2">
              <a:buClr>
                <a:srgbClr val="000000"/>
              </a:buClr>
              <a:buFontTx/>
              <a:buChar char="▪"/>
              <a:defRPr sz="1800">
                <a:solidFill>
                  <a:srgbClr val="000000"/>
                </a:solidFill>
                <a:latin typeface="+mn-lt"/>
                <a:ea typeface="+mn-ea"/>
                <a:cs typeface="+mn-cs"/>
                <a:sym typeface="Raleway Regular"/>
              </a:defRPr>
            </a:pPr>
            <a:r>
              <a:t>Corporate Services directorate</a:t>
            </a:r>
          </a:p>
          <a:p>
            <a:pPr lvl="2">
              <a:buClr>
                <a:srgbClr val="000000"/>
              </a:buClr>
              <a:buFontTx/>
              <a:buChar char="▪"/>
              <a:defRPr sz="1800">
                <a:solidFill>
                  <a:srgbClr val="000000"/>
                </a:solidFill>
                <a:latin typeface="+mn-lt"/>
                <a:ea typeface="+mn-ea"/>
                <a:cs typeface="+mn-cs"/>
                <a:sym typeface="Raleway Regular"/>
              </a:defRPr>
            </a:pPr>
            <a:r>
              <a:t>Park Services directorate</a:t>
            </a:r>
          </a:p>
          <a:p>
            <a:pPr lvl="2">
              <a:buClr>
                <a:srgbClr val="000000"/>
              </a:buClr>
              <a:buFontTx/>
              <a:buChar char="▪"/>
              <a:defRPr sz="1800">
                <a:solidFill>
                  <a:srgbClr val="000000"/>
                </a:solidFill>
                <a:latin typeface="+mn-lt"/>
                <a:ea typeface="+mn-ea"/>
                <a:cs typeface="+mn-cs"/>
                <a:sym typeface="Raleway Regular"/>
              </a:defRPr>
            </a:pPr>
          </a:p>
          <a:p>
            <a:pPr lvl="2" marL="0" indent="431988">
              <a:buSzTx/>
              <a:buNone/>
              <a:defRPr sz="1800">
                <a:solidFill>
                  <a:srgbClr val="000000"/>
                </a:solidFill>
                <a:latin typeface="+mn-lt"/>
                <a:ea typeface="+mn-ea"/>
                <a:cs typeface="+mn-cs"/>
                <a:sym typeface="Raleway Regular"/>
              </a:defRPr>
            </a:pPr>
            <a:r>
              <a:t>Your teacher may allocate you a group or you may work in a group based on your previous work on a possible career route, For example you may wish to work outdoors, or indoors and this may influence the choice of directorate  you investigate.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itle 2"/>
          <p:cNvSpPr txBox="1"/>
          <p:nvPr>
            <p:ph type="title"/>
          </p:nvPr>
        </p:nvSpPr>
        <p:spPr>
          <a:xfrm>
            <a:off x="480390" y="707256"/>
            <a:ext cx="11232003" cy="972914"/>
          </a:xfrm>
          <a:prstGeom prst="rect">
            <a:avLst/>
          </a:prstGeom>
        </p:spPr>
        <p:txBody>
          <a:bodyPr/>
          <a:lstStyle/>
          <a:p>
            <a:pPr>
              <a:defRPr b="0">
                <a:latin typeface="Raleway Bold"/>
                <a:ea typeface="Raleway Bold"/>
                <a:cs typeface="Raleway Bold"/>
                <a:sym typeface="Raleway Bold"/>
              </a:defRPr>
            </a:pPr>
            <a:r>
              <a:t>Once you have been allocated the directorate you are investigating </a:t>
            </a:r>
            <a:br/>
            <a:r>
              <a:t>key questions to address through your investigation</a:t>
            </a:r>
          </a:p>
        </p:txBody>
      </p:sp>
      <p:sp>
        <p:nvSpPr>
          <p:cNvPr id="406" name="Text Placeholder 1"/>
          <p:cNvSpPr txBox="1"/>
          <p:nvPr>
            <p:ph type="body" idx="1"/>
          </p:nvPr>
        </p:nvSpPr>
        <p:spPr>
          <a:xfrm>
            <a:off x="480391" y="1753067"/>
            <a:ext cx="11231610" cy="3693324"/>
          </a:xfrm>
          <a:prstGeom prst="rect">
            <a:avLst/>
          </a:prstGeom>
        </p:spPr>
        <p:txBody>
          <a:bodyPr/>
          <a:lstStyle/>
          <a:p>
            <a:pPr marL="0" indent="0">
              <a:buSzTx/>
              <a:buNone/>
              <a:defRPr sz="1800">
                <a:solidFill>
                  <a:srgbClr val="000000"/>
                </a:solidFill>
                <a:latin typeface="Raleway Bold"/>
                <a:ea typeface="Raleway Bold"/>
                <a:cs typeface="Raleway Bold"/>
                <a:sym typeface="Raleway Bold"/>
              </a:defRPr>
            </a:pPr>
          </a:p>
          <a:p>
            <a:pPr marL="0" indent="0">
              <a:buSzTx/>
              <a:buNone/>
              <a:defRPr sz="1800">
                <a:solidFill>
                  <a:srgbClr val="000000"/>
                </a:solidFill>
                <a:latin typeface="Raleway Bold"/>
                <a:ea typeface="Raleway Bold"/>
                <a:cs typeface="Raleway Bold"/>
                <a:sym typeface="Raleway Bold"/>
              </a:defRPr>
            </a:pPr>
            <a:r>
              <a:t>The investigation will form the basis for your presentation, which you will present to your peers.</a:t>
            </a:r>
          </a:p>
          <a:p>
            <a:pPr marL="0" indent="0">
              <a:buSzTx/>
              <a:buNone/>
              <a:defRPr sz="1800">
                <a:solidFill>
                  <a:srgbClr val="000000"/>
                </a:solidFill>
                <a:latin typeface="+mn-lt"/>
                <a:ea typeface="+mn-ea"/>
                <a:cs typeface="+mn-cs"/>
                <a:sym typeface="Raleway Regular"/>
              </a:defRPr>
            </a:pPr>
          </a:p>
          <a:p>
            <a:pPr>
              <a:buClr>
                <a:srgbClr val="000000"/>
              </a:buClr>
              <a:defRPr sz="1800">
                <a:solidFill>
                  <a:srgbClr val="000000"/>
                </a:solidFill>
                <a:latin typeface="Raleway Bold"/>
                <a:ea typeface="Raleway Bold"/>
                <a:cs typeface="Raleway Bold"/>
                <a:sym typeface="Raleway Bold"/>
              </a:defRPr>
            </a:pPr>
            <a:r>
              <a:t>Where is the Yorkshire Dales National Park ?</a:t>
            </a:r>
          </a:p>
          <a:p>
            <a:pPr>
              <a:buClr>
                <a:srgbClr val="000000"/>
              </a:buClr>
              <a:defRPr sz="1800">
                <a:solidFill>
                  <a:srgbClr val="000000"/>
                </a:solidFill>
                <a:latin typeface="Raleway Bold"/>
                <a:ea typeface="Raleway Bold"/>
                <a:cs typeface="Raleway Bold"/>
                <a:sym typeface="Raleway Bold"/>
              </a:defRPr>
            </a:pPr>
            <a:r>
              <a:t>What does the YDNPA do? What is the organisations’ purpose?</a:t>
            </a:r>
          </a:p>
          <a:p>
            <a:pPr>
              <a:buClr>
                <a:srgbClr val="000000"/>
              </a:buClr>
              <a:defRPr sz="1800">
                <a:solidFill>
                  <a:srgbClr val="000000"/>
                </a:solidFill>
                <a:latin typeface="Raleway Bold"/>
                <a:ea typeface="Raleway Bold"/>
                <a:cs typeface="Raleway Bold"/>
                <a:sym typeface="Raleway Bold"/>
              </a:defRPr>
            </a:pPr>
            <a:r>
              <a:t>Outline the careers people do in the YDNPA: include the less obvious jobs. Give a detailed overview  of the careers and job roles in the directorate you have investigated. What do they do? Why are they important?</a:t>
            </a:r>
          </a:p>
          <a:p>
            <a:pPr>
              <a:buClr>
                <a:srgbClr val="000000"/>
              </a:buClr>
              <a:defRPr sz="1800">
                <a:solidFill>
                  <a:srgbClr val="000000"/>
                </a:solidFill>
                <a:latin typeface="Raleway Bold"/>
                <a:ea typeface="Raleway Bold"/>
                <a:cs typeface="Raleway Bold"/>
                <a:sym typeface="Raleway Bold"/>
              </a:defRPr>
            </a:pPr>
            <a:r>
              <a:t>Give a detailed example of </a:t>
            </a:r>
            <a:r>
              <a:rPr u="sng"/>
              <a:t>at least one job role</a:t>
            </a:r>
            <a:r>
              <a:t> in the directorate you are investigating. To get you started: What skills and attributes do you need to be successful in the job role? </a:t>
            </a:r>
          </a:p>
          <a:p>
            <a:pPr>
              <a:buClr>
                <a:srgbClr val="000000"/>
              </a:buClr>
              <a:defRPr sz="1800">
                <a:solidFill>
                  <a:srgbClr val="000000"/>
                </a:solidFill>
                <a:latin typeface="Raleway Bold"/>
                <a:ea typeface="Raleway Bold"/>
                <a:cs typeface="Raleway Bold"/>
                <a:sym typeface="Raleway Bold"/>
              </a:defRPr>
            </a:pPr>
            <a:r>
              <a:t>Include in your presentation the 5 most interesting things you have found out about the YDNPA and the directorate you are investigating.</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Text Placeholder 1"/>
          <p:cNvSpPr txBox="1"/>
          <p:nvPr>
            <p:ph type="body" sz="quarter" idx="1"/>
          </p:nvPr>
        </p:nvSpPr>
        <p:spPr>
          <a:xfrm>
            <a:off x="480391" y="1901656"/>
            <a:ext cx="11231610" cy="923333"/>
          </a:xfrm>
          <a:prstGeom prst="rect">
            <a:avLst/>
          </a:prstGeom>
        </p:spPr>
        <p:txBody>
          <a:bodyPr/>
          <a:lstStyle/>
          <a:p>
            <a:pPr marL="0" indent="0">
              <a:buSzTx/>
              <a:buNone/>
              <a:defRPr sz="1800">
                <a:solidFill>
                  <a:srgbClr val="000000"/>
                </a:solidFill>
                <a:latin typeface="+mn-lt"/>
                <a:ea typeface="+mn-ea"/>
                <a:cs typeface="+mn-cs"/>
                <a:sym typeface="Raleway Regular"/>
              </a:defRPr>
            </a:pPr>
            <a:r>
              <a:t>During your investigation you will find out about both the obvious and the ’hidden’ jobs at the YDNPA. </a:t>
            </a:r>
            <a:endParaRPr u="sng"/>
          </a:p>
          <a:p>
            <a:pPr marL="0" indent="0">
              <a:buSzTx/>
              <a:buNone/>
              <a:defRPr sz="1800">
                <a:solidFill>
                  <a:srgbClr val="000000"/>
                </a:solidFill>
                <a:latin typeface="+mn-lt"/>
                <a:ea typeface="+mn-ea"/>
                <a:cs typeface="+mn-cs"/>
                <a:sym typeface="Raleway Regular"/>
              </a:defRPr>
            </a:pPr>
            <a:r>
              <a:t>To find out more about what ‘hidden’ jobs are  click on the link below and watch the video. List all the jobs and then compare your list with a partner</a:t>
            </a:r>
            <a:r>
              <a:rPr sz="1600"/>
              <a:t>.</a:t>
            </a:r>
          </a:p>
        </p:txBody>
      </p:sp>
      <p:sp>
        <p:nvSpPr>
          <p:cNvPr id="409"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Obvious Vs ‘Hidden’ jobs</a:t>
            </a:r>
          </a:p>
        </p:txBody>
      </p:sp>
      <p:pic>
        <p:nvPicPr>
          <p:cNvPr id="410" name="pqjJz_BjC3A" descr="pqjJz_BjC3A"/>
          <p:cNvPicPr>
            <a:picLocks noChangeAspect="1"/>
          </p:cNvPicPr>
          <p:nvPr/>
        </p:nvPicPr>
        <p:blipFill>
          <a:blip r:embed="rId2">
            <a:extLst/>
          </a:blip>
          <a:stretch>
            <a:fillRect/>
          </a:stretch>
        </p:blipFill>
        <p:spPr>
          <a:xfrm>
            <a:off x="2958432" y="2788920"/>
            <a:ext cx="6275136" cy="352976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Planning the YDNPA investigation</a:t>
            </a:r>
          </a:p>
        </p:txBody>
      </p:sp>
      <p:sp>
        <p:nvSpPr>
          <p:cNvPr id="413" name="Text Placeholder 1"/>
          <p:cNvSpPr txBox="1"/>
          <p:nvPr>
            <p:ph type="body" idx="1"/>
          </p:nvPr>
        </p:nvSpPr>
        <p:spPr>
          <a:xfrm>
            <a:off x="479999" y="2244556"/>
            <a:ext cx="11231610" cy="3308600"/>
          </a:xfrm>
          <a:prstGeom prst="rect">
            <a:avLst/>
          </a:prstGeom>
        </p:spPr>
        <p:txBody>
          <a:bodyPr/>
          <a:lstStyle/>
          <a:p>
            <a:pPr marL="0" indent="0">
              <a:buSzTx/>
              <a:buNone/>
              <a:defRPr>
                <a:solidFill>
                  <a:srgbClr val="57BED3"/>
                </a:solidFill>
                <a:latin typeface="Raleway Bold"/>
                <a:ea typeface="Raleway Bold"/>
                <a:cs typeface="Raleway Bold"/>
                <a:sym typeface="Raleway Bold"/>
              </a:defRPr>
            </a:pPr>
            <a:r>
              <a:t>Recap of the ACTIVITY</a:t>
            </a:r>
          </a:p>
          <a:p>
            <a:pPr marL="0" indent="0">
              <a:spcBef>
                <a:spcPts val="600"/>
              </a:spcBef>
              <a:buSzTx/>
              <a:buNone/>
              <a:defRPr>
                <a:solidFill>
                  <a:srgbClr val="000000"/>
                </a:solidFill>
                <a:latin typeface="+mn-lt"/>
                <a:ea typeface="+mn-ea"/>
                <a:cs typeface="+mn-cs"/>
                <a:sym typeface="Raleway Regular"/>
              </a:defRPr>
            </a:pPr>
            <a:r>
              <a:t>Your group’s task is to create a presentation about  the YDNPA directorate you have been allocated. You need to  cover:</a:t>
            </a:r>
          </a:p>
          <a:p>
            <a:pPr>
              <a:buClr>
                <a:srgbClr val="000000"/>
              </a:buClr>
              <a:defRPr>
                <a:solidFill>
                  <a:srgbClr val="000000"/>
                </a:solidFill>
                <a:latin typeface="+mn-lt"/>
                <a:ea typeface="+mn-ea"/>
                <a:cs typeface="+mn-cs"/>
                <a:sym typeface="Raleway Regular"/>
              </a:defRPr>
            </a:pPr>
            <a:r>
              <a:t>Where are the Yorkshire Dales National Park and YDNPA offices located?</a:t>
            </a:r>
          </a:p>
          <a:p>
            <a:pPr>
              <a:buClr>
                <a:srgbClr val="000000"/>
              </a:buClr>
              <a:defRPr>
                <a:solidFill>
                  <a:srgbClr val="000000"/>
                </a:solidFill>
                <a:latin typeface="+mn-lt"/>
                <a:ea typeface="+mn-ea"/>
                <a:cs typeface="+mn-cs"/>
                <a:sym typeface="Raleway Regular"/>
              </a:defRPr>
            </a:pPr>
            <a:r>
              <a:t>What does the YDNPA do? What is the organisation’s purpose?</a:t>
            </a:r>
          </a:p>
          <a:p>
            <a:pPr>
              <a:buClr>
                <a:srgbClr val="000000"/>
              </a:buClr>
              <a:defRPr>
                <a:solidFill>
                  <a:srgbClr val="000000"/>
                </a:solidFill>
                <a:latin typeface="+mn-lt"/>
                <a:ea typeface="+mn-ea"/>
                <a:cs typeface="+mn-cs"/>
                <a:sym typeface="Raleway Regular"/>
              </a:defRPr>
            </a:pPr>
            <a:r>
              <a:t>Outline the careers people do in the YDNPA  - the ‘hidden’ and obvious jobs. Give a detailed overview  of the careers and job roles in the directorate you are investigating.</a:t>
            </a:r>
          </a:p>
          <a:p>
            <a:pPr>
              <a:buClr>
                <a:srgbClr val="000000"/>
              </a:buClr>
              <a:defRPr>
                <a:solidFill>
                  <a:srgbClr val="000000"/>
                </a:solidFill>
                <a:latin typeface="+mn-lt"/>
                <a:ea typeface="+mn-ea"/>
                <a:cs typeface="+mn-cs"/>
                <a:sym typeface="Raleway Regular"/>
              </a:defRPr>
            </a:pPr>
            <a:r>
              <a:t>Give a detailed example of at least one job role in the directorate you have been given to investigate. What skills and attributes do you need to be successful in that job role?</a:t>
            </a:r>
          </a:p>
          <a:p>
            <a:pPr>
              <a:buClr>
                <a:srgbClr val="000000"/>
              </a:buClr>
              <a:defRPr>
                <a:solidFill>
                  <a:srgbClr val="000000"/>
                </a:solidFill>
                <a:latin typeface="+mn-lt"/>
                <a:ea typeface="+mn-ea"/>
                <a:cs typeface="+mn-cs"/>
                <a:sym typeface="Raleway Regular"/>
              </a:defRPr>
            </a:pPr>
            <a:r>
              <a:t>Include in your presentation the 5 most interesting things you have found out about the YDNPA and the directorate you are investigating and the job roles available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The world of work is changing</a:t>
            </a:r>
          </a:p>
        </p:txBody>
      </p:sp>
      <p:sp>
        <p:nvSpPr>
          <p:cNvPr id="287" name="Text Placeholder 1"/>
          <p:cNvSpPr txBox="1"/>
          <p:nvPr/>
        </p:nvSpPr>
        <p:spPr>
          <a:xfrm>
            <a:off x="479999" y="2987793"/>
            <a:ext cx="11231610" cy="8967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914400">
              <a:lnSpc>
                <a:spcPts val="1800"/>
              </a:lnSpc>
              <a:spcBef>
                <a:spcPts val="800"/>
              </a:spcBef>
              <a:defRPr>
                <a:latin typeface="Raleway Bold"/>
                <a:ea typeface="Raleway Bold"/>
                <a:cs typeface="Raleway Bold"/>
                <a:sym typeface="Raleway Bold"/>
              </a:defRPr>
            </a:pPr>
            <a:r>
              <a:t>Starter Activity</a:t>
            </a:r>
            <a:endParaRPr sz="1600">
              <a:solidFill>
                <a:srgbClr val="767171"/>
              </a:solidFill>
            </a:endParaRPr>
          </a:p>
          <a:p>
            <a:pPr defTabSz="914400">
              <a:lnSpc>
                <a:spcPts val="1800"/>
              </a:lnSpc>
              <a:spcBef>
                <a:spcPts val="800"/>
              </a:spcBef>
              <a:defRPr>
                <a:latin typeface="Raleway Bold"/>
                <a:ea typeface="Raleway Bold"/>
                <a:cs typeface="Raleway Bold"/>
                <a:sym typeface="Raleway Bold"/>
              </a:defRPr>
            </a:pPr>
          </a:p>
          <a:p>
            <a:pPr defTabSz="914400">
              <a:lnSpc>
                <a:spcPts val="1800"/>
              </a:lnSpc>
              <a:spcBef>
                <a:spcPts val="800"/>
              </a:spcBef>
              <a:defRPr>
                <a:latin typeface="+mn-lt"/>
                <a:ea typeface="+mn-ea"/>
                <a:cs typeface="+mn-cs"/>
                <a:sym typeface="Raleway Regular"/>
              </a:defRPr>
            </a:pPr>
            <a:r>
              <a:t>Watch this video: Future of Work</a:t>
            </a:r>
          </a:p>
        </p:txBody>
      </p:sp>
      <p:pic>
        <p:nvPicPr>
          <p:cNvPr id="288" name="5JNzAmWG2Fs" descr="5JNzAmWG2Fs"/>
          <p:cNvPicPr>
            <a:picLocks noChangeAspect="1"/>
          </p:cNvPicPr>
          <p:nvPr/>
        </p:nvPicPr>
        <p:blipFill>
          <a:blip r:embed="rId2">
            <a:extLst/>
          </a:blip>
          <a:stretch>
            <a:fillRect/>
          </a:stretch>
        </p:blipFill>
        <p:spPr>
          <a:xfrm>
            <a:off x="4317357" y="1909821"/>
            <a:ext cx="7554411" cy="424936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ext Placeholder 1"/>
          <p:cNvSpPr txBox="1"/>
          <p:nvPr>
            <p:ph type="body" sz="quarter" idx="1"/>
          </p:nvPr>
        </p:nvSpPr>
        <p:spPr>
          <a:xfrm>
            <a:off x="480391" y="1901656"/>
            <a:ext cx="11231610" cy="1077221"/>
          </a:xfrm>
          <a:prstGeom prst="rect">
            <a:avLst/>
          </a:prstGeom>
        </p:spPr>
        <p:txBody>
          <a:bodyPr/>
          <a:lstStyle/>
          <a:p>
            <a:pPr marL="0" indent="0">
              <a:spcBef>
                <a:spcPts val="600"/>
              </a:spcBef>
              <a:buSzTx/>
              <a:buNone/>
              <a:defRPr sz="1800">
                <a:solidFill>
                  <a:srgbClr val="FAFAFA"/>
                </a:solidFill>
                <a:latin typeface="Raleway Bold"/>
                <a:ea typeface="Raleway Bold"/>
                <a:cs typeface="Raleway Bold"/>
                <a:sym typeface="Raleway Bold"/>
              </a:defRPr>
            </a:pPr>
            <a:r>
              <a:t>ACTIVITY</a:t>
            </a:r>
          </a:p>
          <a:p>
            <a:pPr marL="0" indent="0">
              <a:spcBef>
                <a:spcPts val="600"/>
              </a:spcBef>
              <a:buSzTx/>
              <a:buNone/>
              <a:defRPr>
                <a:solidFill>
                  <a:srgbClr val="000000"/>
                </a:solidFill>
                <a:latin typeface="Raleway Bold"/>
                <a:ea typeface="Raleway Bold"/>
                <a:cs typeface="Raleway Bold"/>
                <a:sym typeface="Raleway Bold"/>
              </a:defRPr>
            </a:pPr>
            <a:r>
              <a:t>What do you already know about the employer (the YDNPA) you have been asked to investigate? Complete the diagram adding what you already know</a:t>
            </a:r>
            <a:r>
              <a:rPr>
                <a:solidFill>
                  <a:srgbClr val="96C7BE"/>
                </a:solidFill>
              </a:rPr>
              <a:t>.</a:t>
            </a:r>
          </a:p>
        </p:txBody>
      </p:sp>
      <p:sp>
        <p:nvSpPr>
          <p:cNvPr id="416"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What do you know so far?</a:t>
            </a:r>
          </a:p>
        </p:txBody>
      </p:sp>
      <p:sp>
        <p:nvSpPr>
          <p:cNvPr id="417" name="Rectangle 3"/>
          <p:cNvSpPr/>
          <p:nvPr/>
        </p:nvSpPr>
        <p:spPr>
          <a:xfrm>
            <a:off x="4616765" y="3554729"/>
            <a:ext cx="2958469" cy="1645923"/>
          </a:xfrm>
          <a:prstGeom prst="rect">
            <a:avLst/>
          </a:prstGeom>
          <a:solidFill>
            <a:srgbClr val="F48121"/>
          </a:solidFill>
          <a:ln w="12700">
            <a:solidFill>
              <a:srgbClr val="F48121"/>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418" name="TextBox 4"/>
          <p:cNvSpPr txBox="1"/>
          <p:nvPr/>
        </p:nvSpPr>
        <p:spPr>
          <a:xfrm>
            <a:off x="4590096" y="3734751"/>
            <a:ext cx="2939418" cy="115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latin typeface="Raleway Bold"/>
                <a:ea typeface="Raleway Bold"/>
                <a:cs typeface="Raleway Bold"/>
                <a:sym typeface="Raleway Bold"/>
              </a:defRPr>
            </a:lvl1pPr>
          </a:lstStyle>
          <a:p>
            <a:pPr/>
            <a:r>
              <a:t>What I know about the Yorkshire Dales National Park and Yorkshire Dales National Park Authority</a:t>
            </a:r>
          </a:p>
        </p:txBody>
      </p:sp>
      <p:sp>
        <p:nvSpPr>
          <p:cNvPr id="419" name="Straight Arrow Connector 6"/>
          <p:cNvSpPr/>
          <p:nvPr/>
        </p:nvSpPr>
        <p:spPr>
          <a:xfrm>
            <a:off x="7575232" y="4462938"/>
            <a:ext cx="722951" cy="3"/>
          </a:xfrm>
          <a:prstGeom prst="line">
            <a:avLst/>
          </a:prstGeom>
          <a:ln w="28575">
            <a:solidFill>
              <a:srgbClr val="F48121"/>
            </a:solidFill>
            <a:miter/>
            <a:tailEnd type="triangle"/>
          </a:ln>
        </p:spPr>
        <p:txBody>
          <a:bodyPr lIns="45718" tIns="45718" rIns="45718" bIns="45718"/>
          <a:lstStyle/>
          <a:p>
            <a:pPr/>
          </a:p>
        </p:txBody>
      </p:sp>
      <p:sp>
        <p:nvSpPr>
          <p:cNvPr id="420" name="Straight Arrow Connector 9"/>
          <p:cNvSpPr/>
          <p:nvPr/>
        </p:nvSpPr>
        <p:spPr>
          <a:xfrm flipH="1">
            <a:off x="3893818" y="4470082"/>
            <a:ext cx="722951" cy="3"/>
          </a:xfrm>
          <a:prstGeom prst="line">
            <a:avLst/>
          </a:prstGeom>
          <a:ln w="28575">
            <a:solidFill>
              <a:srgbClr val="F48121"/>
            </a:solidFill>
            <a:miter/>
            <a:tailEnd type="triangle"/>
          </a:ln>
        </p:spPr>
        <p:txBody>
          <a:bodyPr lIns="45718" tIns="45718" rIns="45718" bIns="45718"/>
          <a:lstStyle/>
          <a:p>
            <a:pPr/>
          </a:p>
        </p:txBody>
      </p:sp>
      <p:sp>
        <p:nvSpPr>
          <p:cNvPr id="421" name="Straight Arrow Connector 10"/>
          <p:cNvSpPr/>
          <p:nvPr/>
        </p:nvSpPr>
        <p:spPr>
          <a:xfrm>
            <a:off x="6958169" y="5061741"/>
            <a:ext cx="3" cy="722951"/>
          </a:xfrm>
          <a:prstGeom prst="line">
            <a:avLst/>
          </a:prstGeom>
          <a:ln w="28575">
            <a:solidFill>
              <a:srgbClr val="F48121"/>
            </a:solidFill>
            <a:miter/>
            <a:tailEnd type="triangle"/>
          </a:ln>
        </p:spPr>
        <p:txBody>
          <a:bodyPr lIns="45718" tIns="45718" rIns="45718" bIns="45718"/>
          <a:lstStyle/>
          <a:p>
            <a:pPr/>
          </a:p>
        </p:txBody>
      </p:sp>
      <p:sp>
        <p:nvSpPr>
          <p:cNvPr id="422" name="Straight Arrow Connector 11"/>
          <p:cNvSpPr/>
          <p:nvPr/>
        </p:nvSpPr>
        <p:spPr>
          <a:xfrm>
            <a:off x="5220810" y="5061741"/>
            <a:ext cx="3" cy="722951"/>
          </a:xfrm>
          <a:prstGeom prst="line">
            <a:avLst/>
          </a:prstGeom>
          <a:ln w="28575">
            <a:solidFill>
              <a:srgbClr val="F48121"/>
            </a:solidFill>
            <a:miter/>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ext Placeholder 1"/>
          <p:cNvSpPr txBox="1"/>
          <p:nvPr>
            <p:ph type="body" idx="1"/>
          </p:nvPr>
        </p:nvSpPr>
        <p:spPr>
          <a:xfrm>
            <a:off x="479999" y="1775929"/>
            <a:ext cx="11231610" cy="5017271"/>
          </a:xfrm>
          <a:prstGeom prst="rect">
            <a:avLst/>
          </a:prstGeom>
        </p:spPr>
        <p:txBody>
          <a:bodyPr/>
          <a:lstStyle/>
          <a:p>
            <a:pPr marL="342900" indent="-342900">
              <a:lnSpc>
                <a:spcPct val="115000"/>
              </a:lnSpc>
              <a:buClrTx/>
              <a:buFontTx/>
              <a:buAutoNum type="arabicPeriod" startAt="1"/>
              <a:defRPr sz="1800">
                <a:solidFill>
                  <a:srgbClr val="000000"/>
                </a:solidFill>
                <a:latin typeface="+mn-lt"/>
                <a:ea typeface="+mn-ea"/>
                <a:cs typeface="+mn-cs"/>
                <a:sym typeface="Raleway Regular"/>
              </a:defRPr>
            </a:pPr>
            <a:r>
              <a:t>Consider how you will approach the investigation and project tasks. </a:t>
            </a:r>
          </a:p>
          <a:p>
            <a:pPr marL="0" indent="12602">
              <a:lnSpc>
                <a:spcPct val="115000"/>
              </a:lnSpc>
              <a:buSzTx/>
              <a:buNone/>
              <a:defRPr sz="1800">
                <a:solidFill>
                  <a:srgbClr val="000000"/>
                </a:solidFill>
                <a:latin typeface="+mn-lt"/>
                <a:ea typeface="+mn-ea"/>
                <a:cs typeface="+mn-cs"/>
                <a:sym typeface="Raleway Regular"/>
              </a:defRPr>
            </a:pPr>
            <a:r>
              <a:t>Think about:</a:t>
            </a:r>
          </a:p>
          <a:p>
            <a:pPr>
              <a:lnSpc>
                <a:spcPct val="115000"/>
              </a:lnSpc>
              <a:buClr>
                <a:srgbClr val="000000"/>
              </a:buClr>
              <a:defRPr sz="1800">
                <a:solidFill>
                  <a:srgbClr val="000000"/>
                </a:solidFill>
                <a:latin typeface="+mn-lt"/>
                <a:ea typeface="+mn-ea"/>
                <a:cs typeface="+mn-cs"/>
                <a:sym typeface="Raleway Regular"/>
              </a:defRPr>
            </a:pPr>
            <a:r>
              <a:t>What do you already know about the YDNP and YDNPA?</a:t>
            </a:r>
          </a:p>
          <a:p>
            <a:pPr>
              <a:lnSpc>
                <a:spcPct val="115000"/>
              </a:lnSpc>
              <a:buClr>
                <a:srgbClr val="000000"/>
              </a:buClr>
              <a:defRPr sz="1800">
                <a:solidFill>
                  <a:srgbClr val="000000"/>
                </a:solidFill>
                <a:latin typeface="+mn-lt"/>
                <a:ea typeface="+mn-ea"/>
                <a:cs typeface="+mn-cs"/>
                <a:sym typeface="Raleway Regular"/>
              </a:defRPr>
            </a:pPr>
            <a:r>
              <a:t>What are the gaps? What do you need to find out to complete the project? </a:t>
            </a:r>
          </a:p>
          <a:p>
            <a:pPr>
              <a:lnSpc>
                <a:spcPct val="115000"/>
              </a:lnSpc>
              <a:buClr>
                <a:srgbClr val="000000"/>
              </a:buClr>
              <a:defRPr sz="1800">
                <a:solidFill>
                  <a:srgbClr val="000000"/>
                </a:solidFill>
                <a:latin typeface="+mn-lt"/>
                <a:ea typeface="+mn-ea"/>
                <a:cs typeface="+mn-cs"/>
                <a:sym typeface="Raleway Regular"/>
              </a:defRPr>
            </a:pPr>
            <a:r>
              <a:t>Where will you find out this information?</a:t>
            </a:r>
          </a:p>
          <a:p>
            <a:pPr marL="0" indent="0">
              <a:lnSpc>
                <a:spcPct val="115000"/>
              </a:lnSpc>
              <a:buSzTx/>
              <a:buNone/>
              <a:defRPr sz="1800">
                <a:solidFill>
                  <a:srgbClr val="000000"/>
                </a:solidFill>
                <a:latin typeface="+mn-lt"/>
                <a:ea typeface="+mn-ea"/>
                <a:cs typeface="+mn-cs"/>
                <a:sym typeface="Raleway Regular"/>
              </a:defRPr>
            </a:pPr>
          </a:p>
          <a:p>
            <a:pPr marL="0" indent="0">
              <a:lnSpc>
                <a:spcPct val="115000"/>
              </a:lnSpc>
              <a:spcBef>
                <a:spcPts val="1000"/>
              </a:spcBef>
              <a:buSzTx/>
              <a:buNone/>
              <a:defRPr sz="1800">
                <a:solidFill>
                  <a:srgbClr val="000000"/>
                </a:solidFill>
                <a:latin typeface="+mn-lt"/>
                <a:ea typeface="+mn-ea"/>
                <a:cs typeface="+mn-cs"/>
                <a:sym typeface="Raleway Regular"/>
              </a:defRPr>
            </a:pPr>
            <a:r>
              <a:t>2.   You also need to think about who is going to do what in the group and think about what type of presentation you will give at the end of the project.</a:t>
            </a:r>
          </a:p>
          <a:p>
            <a:pPr>
              <a:lnSpc>
                <a:spcPct val="115000"/>
              </a:lnSpc>
              <a:buClr>
                <a:srgbClr val="000000"/>
              </a:buClr>
              <a:defRPr sz="1800">
                <a:solidFill>
                  <a:srgbClr val="000000"/>
                </a:solidFill>
                <a:latin typeface="+mn-lt"/>
                <a:ea typeface="+mn-ea"/>
                <a:cs typeface="+mn-cs"/>
                <a:sym typeface="Raleway Regular"/>
              </a:defRPr>
            </a:pPr>
            <a:r>
              <a:t>What are the strengths of the people in your group? </a:t>
            </a:r>
          </a:p>
          <a:p>
            <a:pPr>
              <a:lnSpc>
                <a:spcPct val="115000"/>
              </a:lnSpc>
              <a:buClr>
                <a:srgbClr val="000000"/>
              </a:buClr>
              <a:defRPr sz="1800">
                <a:solidFill>
                  <a:srgbClr val="000000"/>
                </a:solidFill>
                <a:latin typeface="+mn-lt"/>
                <a:ea typeface="+mn-ea"/>
                <a:cs typeface="+mn-cs"/>
                <a:sym typeface="Raleway Regular"/>
              </a:defRPr>
            </a:pPr>
            <a:r>
              <a:t>What are the gaps – what skills will you need to develop to complete the project?</a:t>
            </a:r>
          </a:p>
          <a:p>
            <a:pPr>
              <a:lnSpc>
                <a:spcPct val="115000"/>
              </a:lnSpc>
              <a:buClr>
                <a:srgbClr val="000000"/>
              </a:buClr>
              <a:defRPr sz="1800">
                <a:solidFill>
                  <a:srgbClr val="000000"/>
                </a:solidFill>
                <a:latin typeface="+mn-lt"/>
                <a:ea typeface="+mn-ea"/>
                <a:cs typeface="+mn-cs"/>
                <a:sym typeface="Raleway Regular"/>
              </a:defRPr>
            </a:pPr>
            <a:r>
              <a:t>What will make your presentation stand out and be different?</a:t>
            </a:r>
          </a:p>
          <a:p>
            <a:pPr>
              <a:lnSpc>
                <a:spcPct val="115000"/>
              </a:lnSpc>
              <a:buClr>
                <a:srgbClr val="000000"/>
              </a:buClr>
              <a:defRPr sz="1800">
                <a:solidFill>
                  <a:srgbClr val="000000"/>
                </a:solidFill>
                <a:latin typeface="+mn-lt"/>
                <a:ea typeface="+mn-ea"/>
                <a:cs typeface="+mn-cs"/>
                <a:sym typeface="Raleway Regular"/>
              </a:defRPr>
            </a:pPr>
            <a:r>
              <a:t>Who will you be presenting too?</a:t>
            </a:r>
          </a:p>
        </p:txBody>
      </p:sp>
      <p:sp>
        <p:nvSpPr>
          <p:cNvPr id="425"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How will you approach the investigation?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2"/>
          <p:cNvSpPr txBox="1"/>
          <p:nvPr>
            <p:ph type="title"/>
          </p:nvPr>
        </p:nvSpPr>
        <p:spPr>
          <a:xfrm>
            <a:off x="479998" y="768724"/>
            <a:ext cx="11232003" cy="1000613"/>
          </a:xfrm>
          <a:prstGeom prst="rect">
            <a:avLst/>
          </a:prstGeom>
        </p:spPr>
        <p:txBody>
          <a:bodyPr/>
          <a:lstStyle/>
          <a:p>
            <a:pPr>
              <a:defRPr b="0" sz="2400">
                <a:latin typeface="Raleway Bold"/>
                <a:ea typeface="Raleway Bold"/>
                <a:cs typeface="Raleway Bold"/>
                <a:sym typeface="Raleway Bold"/>
              </a:defRPr>
            </a:pPr>
            <a:r>
              <a:t>To help organise your investigation in your team complete the action plan</a:t>
            </a:r>
            <a:br/>
          </a:p>
        </p:txBody>
      </p:sp>
      <p:sp>
        <p:nvSpPr>
          <p:cNvPr id="428" name="Text Placeholder 1"/>
          <p:cNvSpPr txBox="1"/>
          <p:nvPr>
            <p:ph type="body" sz="half" idx="1"/>
          </p:nvPr>
        </p:nvSpPr>
        <p:spPr>
          <a:xfrm>
            <a:off x="479999" y="1981669"/>
            <a:ext cx="11231610" cy="2603790"/>
          </a:xfrm>
          <a:prstGeom prst="rect">
            <a:avLst/>
          </a:prstGeom>
        </p:spPr>
        <p:txBody>
          <a:bodyPr/>
          <a:lstStyle/>
          <a:p>
            <a:pPr marL="342900" indent="-342900">
              <a:lnSpc>
                <a:spcPct val="115000"/>
              </a:lnSpc>
              <a:buClr>
                <a:srgbClr val="000000"/>
              </a:buClr>
              <a:buFont typeface="Symbol"/>
              <a:buChar char="·"/>
              <a:defRPr sz="1800">
                <a:solidFill>
                  <a:srgbClr val="000000"/>
                </a:solidFill>
                <a:latin typeface="+mn-lt"/>
                <a:ea typeface="+mn-ea"/>
                <a:cs typeface="+mn-cs"/>
                <a:sym typeface="Raleway Regular"/>
              </a:defRPr>
            </a:pPr>
            <a:r>
              <a:t>Think about what needs to be done, who will do what? </a:t>
            </a:r>
          </a:p>
          <a:p>
            <a:pPr marL="342900" indent="-342900">
              <a:lnSpc>
                <a:spcPct val="115000"/>
              </a:lnSpc>
              <a:buClr>
                <a:srgbClr val="000000"/>
              </a:buClr>
              <a:buFont typeface="Symbol"/>
              <a:buChar char="·"/>
              <a:defRPr sz="1800">
                <a:solidFill>
                  <a:srgbClr val="000000"/>
                </a:solidFill>
                <a:latin typeface="+mn-lt"/>
                <a:ea typeface="+mn-ea"/>
                <a:cs typeface="+mn-cs"/>
                <a:sym typeface="Raleway Regular"/>
              </a:defRPr>
            </a:pPr>
            <a:r>
              <a:t>Think about the amount of time you are being given to complete the project and plan accordingly.</a:t>
            </a:r>
          </a:p>
          <a:p>
            <a:pPr marL="342900" indent="-342900">
              <a:lnSpc>
                <a:spcPct val="115000"/>
              </a:lnSpc>
              <a:buClr>
                <a:srgbClr val="000000"/>
              </a:buClr>
              <a:buFont typeface="Symbol"/>
              <a:buChar char="·"/>
              <a:defRPr sz="1800">
                <a:solidFill>
                  <a:srgbClr val="000000"/>
                </a:solidFill>
                <a:latin typeface="+mn-lt"/>
                <a:ea typeface="+mn-ea"/>
                <a:cs typeface="+mn-cs"/>
                <a:sym typeface="Raleway Regular"/>
              </a:defRPr>
            </a:pPr>
            <a:r>
              <a:t>Don’t forget you who you are going to present your findings to, use a  presentation style that is appropriate for your audience.</a:t>
            </a:r>
          </a:p>
          <a:p>
            <a:pPr marL="342900" indent="-342900">
              <a:lnSpc>
                <a:spcPct val="115000"/>
              </a:lnSpc>
              <a:buClr>
                <a:srgbClr val="000000"/>
              </a:buClr>
              <a:buFont typeface="Symbol"/>
              <a:buChar char="·"/>
              <a:defRPr sz="1800">
                <a:solidFill>
                  <a:srgbClr val="000000"/>
                </a:solidFill>
                <a:latin typeface="+mn-lt"/>
                <a:ea typeface="+mn-ea"/>
                <a:cs typeface="+mn-cs"/>
                <a:sym typeface="Raleway Regular"/>
              </a:defRPr>
            </a:pPr>
            <a:r>
              <a:t>Remember action plans are used by business to help them think about what needs to be done and when. These can change and develop as the project evolves but they are a good reference point to keep you on track.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Text Placeholder 1"/>
          <p:cNvSpPr txBox="1"/>
          <p:nvPr>
            <p:ph type="body" sz="half" idx="1"/>
          </p:nvPr>
        </p:nvSpPr>
        <p:spPr>
          <a:xfrm>
            <a:off x="479999" y="1981667"/>
            <a:ext cx="11231610" cy="2769993"/>
          </a:xfrm>
          <a:prstGeom prst="rect">
            <a:avLst/>
          </a:prstGeom>
        </p:spPr>
        <p:txBody>
          <a:bodyPr/>
          <a:lstStyle/>
          <a:p>
            <a:pPr marL="0" indent="0">
              <a:buSzTx/>
              <a:buNone/>
              <a:defRPr sz="1800">
                <a:solidFill>
                  <a:srgbClr val="000000"/>
                </a:solidFill>
                <a:latin typeface="+mn-lt"/>
                <a:ea typeface="+mn-ea"/>
                <a:cs typeface="+mn-cs"/>
                <a:sym typeface="Raleway Regular"/>
              </a:defRPr>
            </a:pPr>
            <a:r>
              <a:t>There are a number of additional information and resource sheets available from your teacher these include job descriptions to help you delve into career roles in each directorate</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Your teacher also has links to talking heads videos from individuals who currently work for the YDNPA in each of the directorates which are being investigated</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Make sure you access the correct talking heads videos for the directorate you are investigating</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Think about how you can use this additional information to enhance your investigation and presentation</a:t>
            </a:r>
          </a:p>
        </p:txBody>
      </p:sp>
      <p:sp>
        <p:nvSpPr>
          <p:cNvPr id="431" name="Title 2"/>
          <p:cNvSpPr txBox="1"/>
          <p:nvPr>
            <p:ph type="title"/>
          </p:nvPr>
        </p:nvSpPr>
        <p:spPr>
          <a:xfrm>
            <a:off x="479998" y="768724"/>
            <a:ext cx="11232003" cy="1000613"/>
          </a:xfrm>
          <a:prstGeom prst="rect">
            <a:avLst/>
          </a:prstGeom>
        </p:spPr>
        <p:txBody>
          <a:bodyPr/>
          <a:lstStyle/>
          <a:p>
            <a:pPr>
              <a:defRPr b="0" sz="2400">
                <a:latin typeface="Raleway Bold"/>
                <a:ea typeface="Raleway Bold"/>
                <a:cs typeface="Raleway Bold"/>
                <a:sym typeface="Raleway Bold"/>
              </a:defRPr>
            </a:pPr>
            <a:r>
              <a:t>Resources available to help your investigation</a:t>
            </a:r>
            <a:b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Text Placeholder 1"/>
          <p:cNvSpPr txBox="1"/>
          <p:nvPr>
            <p:ph type="body" sz="quarter" idx="1"/>
          </p:nvPr>
        </p:nvSpPr>
        <p:spPr>
          <a:xfrm>
            <a:off x="480195" y="1890253"/>
            <a:ext cx="11231610" cy="230835"/>
          </a:xfrm>
          <a:prstGeom prst="rect">
            <a:avLst/>
          </a:prstGeom>
        </p:spPr>
        <p:txBody>
          <a:bodyPr/>
          <a:lstStyle>
            <a:lvl1pPr marL="0" indent="0" defTabSz="905255">
              <a:lnSpc>
                <a:spcPts val="1700"/>
              </a:lnSpc>
              <a:spcBef>
                <a:spcPts val="700"/>
              </a:spcBef>
              <a:buSzTx/>
              <a:buNone/>
              <a:defRPr sz="1500">
                <a:solidFill>
                  <a:srgbClr val="000000"/>
                </a:solidFill>
                <a:latin typeface="+mn-lt"/>
                <a:ea typeface="+mn-ea"/>
                <a:cs typeface="+mn-cs"/>
                <a:sym typeface="Raleway Regular"/>
              </a:defRPr>
            </a:lvl1pPr>
          </a:lstStyle>
          <a:p>
            <a:pPr/>
            <a:r>
              <a:t>Resource sheet 3</a:t>
            </a:r>
          </a:p>
        </p:txBody>
      </p:sp>
      <p:sp>
        <p:nvSpPr>
          <p:cNvPr id="434"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Action plan template</a:t>
            </a:r>
          </a:p>
        </p:txBody>
      </p:sp>
      <p:graphicFrame>
        <p:nvGraphicFramePr>
          <p:cNvPr id="435" name="Table 3"/>
          <p:cNvGraphicFramePr/>
          <p:nvPr/>
        </p:nvGraphicFramePr>
        <p:xfrm>
          <a:off x="3383279" y="922776"/>
          <a:ext cx="7829551" cy="528371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94371"/>
                <a:gridCol w="1444060"/>
                <a:gridCol w="3391119"/>
              </a:tblGrid>
              <a:tr h="2369666">
                <a:tc gridSpan="3">
                  <a:txBody>
                    <a:bodyPr/>
                    <a:lstStyle/>
                    <a:p>
                      <a:pPr algn="ctr" defTabSz="914400">
                        <a:defRPr b="0" sz="400">
                          <a:solidFill>
                            <a:srgbClr val="000000"/>
                          </a:solidFill>
                          <a:sym typeface="Raleway Bold"/>
                        </a:defRPr>
                      </a:pPr>
                      <a:r>
                        <a:t> </a:t>
                      </a:r>
                      <a:endParaRPr sz="700"/>
                    </a:p>
                    <a:p>
                      <a:pPr algn="ctr" defTabSz="914400">
                        <a:defRPr b="0" sz="1600">
                          <a:solidFill>
                            <a:srgbClr val="000000"/>
                          </a:solidFill>
                          <a:sym typeface="Raleway Bold"/>
                        </a:defRPr>
                      </a:pPr>
                      <a:r>
                        <a:t>Action Plan</a:t>
                      </a:r>
                    </a:p>
                    <a:p>
                      <a:pPr algn="ctr" defTabSz="914400">
                        <a:defRPr b="0" sz="1600">
                          <a:solidFill>
                            <a:srgbClr val="000000"/>
                          </a:solidFill>
                          <a:sym typeface="Raleway Bold"/>
                        </a:defRPr>
                      </a:pPr>
                      <a:r>
                        <a:t> </a:t>
                      </a:r>
                    </a:p>
                    <a:p>
                      <a:pPr algn="ctr" defTabSz="914400">
                        <a:defRPr b="0" sz="1600">
                          <a:solidFill>
                            <a:srgbClr val="000000"/>
                          </a:solidFill>
                          <a:sym typeface="Raleway Bold"/>
                        </a:defRPr>
                      </a:pPr>
                      <a:r>
                        <a:t>Name of team………………………………………………. </a:t>
                      </a:r>
                    </a:p>
                    <a:p>
                      <a:pPr algn="ctr" defTabSz="914400">
                        <a:defRPr b="0" sz="1600">
                          <a:solidFill>
                            <a:srgbClr val="000000"/>
                          </a:solidFill>
                          <a:sym typeface="Raleway Bold"/>
                        </a:defRPr>
                      </a:pPr>
                      <a:r>
                        <a:t> </a:t>
                      </a:r>
                    </a:p>
                    <a:p>
                      <a:pPr algn="ctr" defTabSz="914400">
                        <a:defRPr b="0" sz="1600">
                          <a:solidFill>
                            <a:srgbClr val="000000"/>
                          </a:solidFill>
                          <a:sym typeface="Raleway Bold"/>
                        </a:defRPr>
                      </a:pPr>
                      <a:r>
                        <a:t>Team member(s)……………………………………………</a:t>
                      </a:r>
                    </a:p>
                    <a:p>
                      <a:pPr algn="ctr" defTabSz="914400">
                        <a:defRPr b="0" sz="1600">
                          <a:solidFill>
                            <a:srgbClr val="000000"/>
                          </a:solidFill>
                          <a:sym typeface="Raleway Bold"/>
                        </a:defRPr>
                      </a:pPr>
                    </a:p>
                    <a:p>
                      <a:pPr algn="ctr" defTabSz="914400">
                        <a:defRPr b="0" sz="1600">
                          <a:solidFill>
                            <a:srgbClr val="000000"/>
                          </a:solidFill>
                          <a:sym typeface="Raleway Bold"/>
                        </a:defRPr>
                      </a:pPr>
                      <a:r>
                        <a:t>Yorkshire Dales National Park Authority directorate being investigated…………………………………………..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cPr/>
                </a:tc>
                <a:tc hMerge="1">
                  <a:tcPr/>
                </a:tc>
              </a:tr>
              <a:tr h="896629">
                <a:tc>
                  <a:txBody>
                    <a:bodyPr/>
                    <a:lstStyle/>
                    <a:p>
                      <a:pPr algn="l" defTabSz="914400">
                        <a:defRPr sz="1400">
                          <a:latin typeface="Raleway Bold"/>
                          <a:ea typeface="Raleway Bold"/>
                          <a:cs typeface="Raleway Bold"/>
                          <a:sym typeface="Raleway Bold"/>
                        </a:defRPr>
                      </a:pPr>
                      <a:r>
                        <a:t>List of what needs to be done</a:t>
                      </a:r>
                      <a:endParaRPr>
                        <a:solidFill>
                          <a:srgbClr val="FFFFFF"/>
                        </a:solidFill>
                      </a:endParaRPr>
                    </a:p>
                    <a:p>
                      <a:pPr algn="l" defTabSz="914400">
                        <a:defRPr sz="1400">
                          <a:latin typeface="Raleway Bold"/>
                          <a:ea typeface="Raleway Bold"/>
                          <a:cs typeface="Raleway Bold"/>
                          <a:sym typeface="Raleway Bold"/>
                        </a:defRPr>
                      </a:pPr>
                      <a:r>
                        <a:t>E.g. key facts about the business, how it is organised? What careers and jobs are available?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latin typeface="Raleway Bold"/>
                          <a:ea typeface="Raleway Bold"/>
                          <a:cs typeface="Raleway Bold"/>
                          <a:sym typeface="Raleway Bold"/>
                        </a:rPr>
                        <a:t>Who will be responsible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latin typeface="Raleway Bold"/>
                          <a:ea typeface="Raleway Bold"/>
                          <a:cs typeface="Raleway Bold"/>
                          <a:sym typeface="Raleway Bold"/>
                        </a:rPr>
                        <a:t>When does it need to be completed by?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24158">
                <a:tc>
                  <a:txBody>
                    <a:bodyPr/>
                    <a:lstStyle/>
                    <a:p>
                      <a:pPr algn="l" defTabSz="914400">
                        <a:defRPr sz="1800"/>
                      </a:pPr>
                      <a:r>
                        <a:rPr sz="1400">
                          <a:solidFill>
                            <a:srgbClr val="FFFFFF"/>
                          </a:solidFill>
                          <a:latin typeface="Raleway Bold"/>
                          <a:ea typeface="Raleway Bold"/>
                          <a:cs typeface="Raleway Bold"/>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Title 2"/>
          <p:cNvSpPr txBox="1"/>
          <p:nvPr>
            <p:ph type="title"/>
          </p:nvPr>
        </p:nvSpPr>
        <p:spPr>
          <a:xfrm>
            <a:off x="479998" y="768724"/>
            <a:ext cx="11232003" cy="668215"/>
          </a:xfrm>
          <a:prstGeom prst="rect">
            <a:avLst/>
          </a:prstGeom>
        </p:spPr>
        <p:txBody>
          <a:bodyPr/>
          <a:lstStyle>
            <a:lvl1pPr>
              <a:defRPr b="0">
                <a:latin typeface="+mn-lt"/>
                <a:ea typeface="+mn-ea"/>
                <a:cs typeface="+mn-cs"/>
                <a:sym typeface="Raleway Regular"/>
              </a:defRPr>
            </a:lvl1pPr>
          </a:lstStyle>
          <a:p>
            <a:pPr/>
            <a:r>
              <a:t>Time to extract the key facts </a:t>
            </a:r>
          </a:p>
        </p:txBody>
      </p:sp>
      <p:sp>
        <p:nvSpPr>
          <p:cNvPr id="438" name="Text Placeholder 1"/>
          <p:cNvSpPr txBox="1"/>
          <p:nvPr>
            <p:ph type="body" idx="1"/>
          </p:nvPr>
        </p:nvSpPr>
        <p:spPr>
          <a:xfrm>
            <a:off x="480391" y="1901656"/>
            <a:ext cx="11231610" cy="4039572"/>
          </a:xfrm>
          <a:prstGeom prst="rect">
            <a:avLst/>
          </a:prstGeom>
        </p:spPr>
        <p:txBody>
          <a:bodyPr/>
          <a:lstStyle/>
          <a:p>
            <a:pPr marL="0" indent="0">
              <a:buSzTx/>
              <a:buNone/>
            </a:pPr>
          </a:p>
          <a:p>
            <a:pPr marL="0" indent="0">
              <a:buSzTx/>
              <a:buNone/>
              <a:defRPr>
                <a:solidFill>
                  <a:srgbClr val="57BED3"/>
                </a:solidFill>
                <a:latin typeface="Raleway Bold"/>
                <a:ea typeface="Raleway Bold"/>
                <a:cs typeface="Raleway Bold"/>
                <a:sym typeface="Raleway Bold"/>
              </a:defRPr>
            </a:pPr>
            <a:r>
              <a:t>ACTIVITY</a:t>
            </a:r>
            <a:endParaRPr>
              <a:solidFill>
                <a:srgbClr val="96C7BE"/>
              </a:solidFill>
            </a:endParaRPr>
          </a:p>
          <a:p>
            <a:pPr marL="0" indent="0">
              <a:buSzTx/>
              <a:buNone/>
              <a:defRPr>
                <a:solidFill>
                  <a:srgbClr val="000000"/>
                </a:solidFill>
                <a:latin typeface="Raleway Bold"/>
                <a:ea typeface="Raleway Bold"/>
                <a:cs typeface="Raleway Bold"/>
                <a:sym typeface="Raleway Bold"/>
              </a:defRPr>
            </a:pPr>
            <a:r>
              <a:t>The table can be used as a prompt to extract the key facts and information about the YDNPA and the directorate you are investigating from your research.</a:t>
            </a:r>
          </a:p>
          <a:p>
            <a:pPr marL="0" indent="0">
              <a:buSzTx/>
              <a:buNone/>
              <a:defRPr>
                <a:latin typeface="+mn-lt"/>
                <a:ea typeface="+mn-ea"/>
                <a:cs typeface="+mn-cs"/>
                <a:sym typeface="Raleway Regular"/>
              </a:defRPr>
            </a:pPr>
          </a:p>
          <a:p>
            <a:pPr marL="0" indent="0">
              <a:buSzTx/>
              <a:buNone/>
              <a:defRPr>
                <a:solidFill>
                  <a:srgbClr val="000000"/>
                </a:solidFill>
                <a:latin typeface="+mn-lt"/>
                <a:ea typeface="+mn-ea"/>
                <a:cs typeface="+mn-cs"/>
                <a:sym typeface="Raleway Regular"/>
              </a:defRPr>
            </a:pPr>
            <a:r>
              <a:t>Remember </a:t>
            </a:r>
          </a:p>
          <a:p>
            <a:pPr>
              <a:buClr>
                <a:srgbClr val="000000"/>
              </a:buClr>
              <a:defRPr>
                <a:solidFill>
                  <a:srgbClr val="000000"/>
                </a:solidFill>
                <a:latin typeface="+mn-lt"/>
                <a:ea typeface="+mn-ea"/>
                <a:cs typeface="+mn-cs"/>
                <a:sym typeface="Raleway Regular"/>
              </a:defRPr>
            </a:pPr>
            <a:r>
              <a:t>It is important that what you present is accurate, relevant and up to date. How would you check this?</a:t>
            </a:r>
          </a:p>
          <a:p>
            <a:pPr>
              <a:buClr>
                <a:srgbClr val="000000"/>
              </a:buClr>
              <a:defRPr>
                <a:solidFill>
                  <a:srgbClr val="000000"/>
                </a:solidFill>
                <a:latin typeface="+mn-lt"/>
                <a:ea typeface="+mn-ea"/>
                <a:cs typeface="+mn-cs"/>
                <a:sym typeface="Raleway Regular"/>
              </a:defRPr>
            </a:pPr>
            <a:r>
              <a:t>A good place to start is to see if the employers website has information about itself as an organisation, this will often give you some key facts and an insight into the business.</a:t>
            </a:r>
          </a:p>
          <a:p>
            <a:pPr>
              <a:buClr>
                <a:srgbClr val="000000"/>
              </a:buClr>
              <a:defRPr>
                <a:solidFill>
                  <a:srgbClr val="000000"/>
                </a:solidFill>
                <a:latin typeface="+mn-lt"/>
                <a:ea typeface="+mn-ea"/>
                <a:cs typeface="+mn-cs"/>
                <a:sym typeface="Raleway Regular"/>
              </a:defRPr>
            </a:pPr>
            <a:r>
              <a:t>A note of caution - when using the internet as a source of information make sure you use the correct business logo and branding for the business/ employer don’t just rely on google images!</a:t>
            </a:r>
          </a:p>
          <a:p>
            <a:pPr>
              <a:buClr>
                <a:srgbClr val="000000"/>
              </a:buClr>
              <a:defRPr>
                <a:solidFill>
                  <a:srgbClr val="000000"/>
                </a:solidFill>
                <a:latin typeface="+mn-lt"/>
                <a:ea typeface="+mn-ea"/>
                <a:cs typeface="+mn-cs"/>
                <a:sym typeface="Raleway Regular"/>
              </a:defRPr>
            </a:pPr>
            <a:r>
              <a:t>Check your facts and figures, is the source of your information reliable?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Text Placeholder 1"/>
          <p:cNvSpPr txBox="1"/>
          <p:nvPr>
            <p:ph type="body" sz="quarter" idx="1"/>
          </p:nvPr>
        </p:nvSpPr>
        <p:spPr>
          <a:xfrm>
            <a:off x="480391" y="1901656"/>
            <a:ext cx="11231610" cy="577084"/>
          </a:xfrm>
          <a:prstGeom prst="rect">
            <a:avLst/>
          </a:prstGeom>
        </p:spPr>
        <p:txBody>
          <a:bodyPr/>
          <a:lstStyle/>
          <a:p>
            <a:pPr marL="0" indent="0">
              <a:buSzTx/>
              <a:buNone/>
              <a:defRPr>
                <a:solidFill>
                  <a:srgbClr val="57BED3"/>
                </a:solidFill>
                <a:latin typeface="Raleway Bold"/>
                <a:ea typeface="Raleway Bold"/>
                <a:cs typeface="Raleway Bold"/>
                <a:sym typeface="Raleway Bold"/>
              </a:defRPr>
            </a:pPr>
            <a:r>
              <a:t>ACTIVITY</a:t>
            </a:r>
            <a:r>
              <a:rPr>
                <a:solidFill>
                  <a:srgbClr val="96C7BE"/>
                </a:solidFill>
              </a:rPr>
              <a:t> </a:t>
            </a:r>
            <a:r>
              <a:rPr>
                <a:solidFill>
                  <a:srgbClr val="000000"/>
                </a:solidFill>
              </a:rPr>
              <a:t>– use the prompts in the table to help your investigation</a:t>
            </a:r>
          </a:p>
        </p:txBody>
      </p:sp>
      <p:sp>
        <p:nvSpPr>
          <p:cNvPr id="441"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Key questions to help your investigation</a:t>
            </a:r>
          </a:p>
        </p:txBody>
      </p:sp>
      <p:graphicFrame>
        <p:nvGraphicFramePr>
          <p:cNvPr id="442" name="Table 4"/>
          <p:cNvGraphicFramePr/>
          <p:nvPr/>
        </p:nvGraphicFramePr>
        <p:xfrm>
          <a:off x="2347173" y="2307744"/>
          <a:ext cx="7497652" cy="381758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3242226"/>
                <a:gridCol w="4255422"/>
              </a:tblGrid>
              <a:tr h="273886">
                <a:tc>
                  <a:txBody>
                    <a:bodyPr/>
                    <a:lstStyle/>
                    <a:p>
                      <a:pPr algn="l" defTabSz="914400">
                        <a:defRPr b="0" sz="1800">
                          <a:solidFill>
                            <a:srgbClr val="000000"/>
                          </a:solidFill>
                        </a:defRPr>
                      </a:pPr>
                      <a:r>
                        <a:rPr sz="1400">
                          <a:sym typeface="Raleway Bold"/>
                        </a:rPr>
                        <a:t>Key questions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b="0" sz="1800">
                          <a:solidFill>
                            <a:srgbClr val="000000"/>
                          </a:solidFill>
                        </a:defRPr>
                      </a:pPr>
                      <a:r>
                        <a:rPr sz="1100">
                          <a:solidFill>
                            <a:srgbClr val="FFFFFF"/>
                          </a:solidFill>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19020">
                <a:tc>
                  <a:txBody>
                    <a:bodyPr/>
                    <a:lstStyle/>
                    <a:p>
                      <a:pPr marL="342900" indent="-342900" algn="l" defTabSz="914400">
                        <a:lnSpc>
                          <a:spcPct val="115000"/>
                        </a:lnSpc>
                        <a:buSzPct val="100000"/>
                        <a:buFont typeface="Symbol"/>
                        <a:buChar char="·"/>
                        <a:defRPr b="0" sz="1400">
                          <a:solidFill>
                            <a:srgbClr val="000000"/>
                          </a:solidFill>
                          <a:sym typeface="Raleway Bold"/>
                        </a:defRPr>
                      </a:pPr>
                      <a:r>
                        <a:t>Where are the YDNP and the YDNPA offices located?</a:t>
                      </a:r>
                    </a:p>
                    <a:p>
                      <a:pPr marL="342900" indent="-342900" algn="l" defTabSz="914400">
                        <a:lnSpc>
                          <a:spcPct val="115000"/>
                        </a:lnSpc>
                        <a:buSzPct val="100000"/>
                        <a:buFont typeface="Symbol"/>
                        <a:buChar char="·"/>
                        <a:defRPr b="0" sz="1400">
                          <a:solidFill>
                            <a:srgbClr val="000000"/>
                          </a:solidFill>
                          <a:sym typeface="Raleway Bold"/>
                        </a:defRPr>
                      </a:pPr>
                      <a:r>
                        <a:t>Does the YDNPA have more than one site?</a:t>
                      </a:r>
                    </a:p>
                    <a:p>
                      <a:pPr marL="342900" indent="-342900" algn="l" defTabSz="914400">
                        <a:lnSpc>
                          <a:spcPct val="115000"/>
                        </a:lnSpc>
                        <a:buSzPct val="100000"/>
                        <a:buFont typeface="Symbol"/>
                        <a:buChar char="·"/>
                        <a:defRPr b="0" sz="1400">
                          <a:solidFill>
                            <a:srgbClr val="000000"/>
                          </a:solidFill>
                          <a:sym typeface="Raleway Bold"/>
                        </a:defRPr>
                      </a:pPr>
                      <a:r>
                        <a:t>Where are their headquarters?</a:t>
                      </a:r>
                    </a:p>
                    <a:p>
                      <a:pPr marL="342900" indent="-342900" algn="l" defTabSz="914400">
                        <a:lnSpc>
                          <a:spcPct val="115000"/>
                        </a:lnSpc>
                        <a:buSzPct val="100000"/>
                        <a:buFont typeface="Symbol"/>
                        <a:buChar char="·"/>
                        <a:defRPr b="0" sz="1400">
                          <a:solidFill>
                            <a:srgbClr val="000000"/>
                          </a:solidFill>
                          <a:sym typeface="Raleway Bold"/>
                        </a:defRPr>
                      </a:pPr>
                      <a:r>
                        <a:t>Where does the site nearest to you fit within the larger organisation?</a:t>
                      </a:r>
                    </a:p>
                    <a:p>
                      <a:pPr marL="342900" indent="-342900" algn="l" defTabSz="914400">
                        <a:lnSpc>
                          <a:spcPct val="115000"/>
                        </a:lnSpc>
                        <a:buSzPct val="100000"/>
                        <a:buFont typeface="Symbol"/>
                        <a:buChar char="·"/>
                        <a:defRPr b="0" sz="1400">
                          <a:solidFill>
                            <a:srgbClr val="000000"/>
                          </a:solidFill>
                          <a:sym typeface="Raleway Bold"/>
                        </a:defRPr>
                      </a:pPr>
                      <a:r>
                        <a:t>How many employees are there?</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Find out what a CEO is? Who is the CEO?</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1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924674">
                <a:tc>
                  <a:txBody>
                    <a:bodyPr/>
                    <a:lstStyle/>
                    <a:p>
                      <a:pPr marL="342900" indent="-342900" algn="l" defTabSz="914400">
                        <a:lnSpc>
                          <a:spcPct val="115000"/>
                        </a:lnSpc>
                        <a:buSzPct val="100000"/>
                        <a:buFont typeface="Symbol"/>
                        <a:buChar char="·"/>
                        <a:defRPr b="0" sz="1400">
                          <a:solidFill>
                            <a:srgbClr val="000000"/>
                          </a:solidFill>
                          <a:sym typeface="Raleway Bold"/>
                        </a:defRPr>
                      </a:pPr>
                      <a:r>
                        <a:t>What does the business do? </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What products and services do they provide or sell?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1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More key questions</a:t>
            </a:r>
          </a:p>
        </p:txBody>
      </p:sp>
      <p:graphicFrame>
        <p:nvGraphicFramePr>
          <p:cNvPr id="445" name="Table 4"/>
          <p:cNvGraphicFramePr/>
          <p:nvPr/>
        </p:nvGraphicFramePr>
        <p:xfrm>
          <a:off x="2205988" y="1757852"/>
          <a:ext cx="7909563" cy="4608660"/>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3420350"/>
                <a:gridCol w="4489209"/>
              </a:tblGrid>
              <a:tr h="2053851">
                <a:tc>
                  <a:txBody>
                    <a:bodyPr/>
                    <a:lstStyle/>
                    <a:p>
                      <a:pPr marL="342900" indent="-342900" algn="l" defTabSz="914400">
                        <a:lnSpc>
                          <a:spcPct val="115000"/>
                        </a:lnSpc>
                        <a:buSzPct val="100000"/>
                        <a:buFont typeface="Symbol"/>
                        <a:buChar char="·"/>
                        <a:defRPr b="0" sz="1400">
                          <a:solidFill>
                            <a:srgbClr val="000000"/>
                          </a:solidFill>
                          <a:sym typeface="Raleway Bold"/>
                        </a:defRPr>
                      </a:pPr>
                      <a:r>
                        <a:t>How is the YDNPA organised? </a:t>
                      </a:r>
                    </a:p>
                    <a:p>
                      <a:pPr marL="342900" indent="-342900" algn="l" defTabSz="914400">
                        <a:lnSpc>
                          <a:spcPct val="115000"/>
                        </a:lnSpc>
                        <a:buSzPct val="100000"/>
                        <a:buFont typeface="Symbol"/>
                        <a:buChar char="·"/>
                        <a:defRPr b="0" sz="1400">
                          <a:solidFill>
                            <a:srgbClr val="000000"/>
                          </a:solidFill>
                          <a:sym typeface="Raleway Bold"/>
                        </a:defRPr>
                      </a:pPr>
                      <a:r>
                        <a:t>Many businesses have an organisation chart to show all the different areas</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Where does the directorate you are investigating fit in this?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b="0" sz="1800">
                          <a:solidFill>
                            <a:srgbClr val="000000"/>
                          </a:solidFill>
                        </a:defRPr>
                      </a:pPr>
                      <a:r>
                        <a:rPr sz="1100">
                          <a:solidFill>
                            <a:srgbClr val="FFFFFF"/>
                          </a:solidFill>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536218">
                <a:tc>
                  <a:txBody>
                    <a:bodyPr/>
                    <a:lstStyle/>
                    <a:p>
                      <a:pPr marL="342900" indent="-342900" algn="l" defTabSz="914400">
                        <a:lnSpc>
                          <a:spcPct val="115000"/>
                        </a:lnSpc>
                        <a:buSzPct val="100000"/>
                        <a:buFont typeface="Symbol"/>
                        <a:buChar char="·"/>
                        <a:defRPr b="0" sz="1400">
                          <a:solidFill>
                            <a:srgbClr val="000000"/>
                          </a:solidFill>
                          <a:sym typeface="Raleway Bold"/>
                        </a:defRPr>
                      </a:pPr>
                      <a:r>
                        <a:t>What types of careers and jobs are available in the business?</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Can you give any examples of the types of careers and opportunities there are in the directorate you are investigating?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1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018586">
                <a:tc>
                  <a:txBody>
                    <a:bodyPr/>
                    <a:lstStyle/>
                    <a:p>
                      <a:pPr marL="342900" indent="-342900" algn="l" defTabSz="914400">
                        <a:lnSpc>
                          <a:spcPct val="115000"/>
                        </a:lnSpc>
                        <a:spcBef>
                          <a:spcPts val="1000"/>
                        </a:spcBef>
                        <a:buSzPct val="100000"/>
                        <a:buFont typeface="Symbol"/>
                        <a:buChar char="·"/>
                        <a:defRPr b="0" sz="1400">
                          <a:solidFill>
                            <a:srgbClr val="000000"/>
                          </a:solidFill>
                          <a:sym typeface="Raleway Bold"/>
                        </a:defRPr>
                      </a:pPr>
                      <a:r>
                        <a:t>What are the ‘hidden jobs’ in the business the ones which are less obvious, and those you have found out about?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10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47" name="Table 3"/>
          <p:cNvGraphicFramePr/>
          <p:nvPr/>
        </p:nvGraphicFramePr>
        <p:xfrm>
          <a:off x="2095500" y="1780825"/>
          <a:ext cx="8001000" cy="3259778"/>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3948160"/>
                <a:gridCol w="4052839"/>
              </a:tblGrid>
              <a:tr h="265434">
                <a:tc>
                  <a:txBody>
                    <a:bodyPr/>
                    <a:lstStyle/>
                    <a:p>
                      <a:pPr marL="342900" indent="-342900" algn="l" defTabSz="914400">
                        <a:lnSpc>
                          <a:spcPct val="115000"/>
                        </a:lnSpc>
                        <a:buSzPct val="100000"/>
                        <a:buFont typeface="Symbol"/>
                        <a:buChar char="·"/>
                        <a:defRPr b="0" sz="1400">
                          <a:solidFill>
                            <a:srgbClr val="000000"/>
                          </a:solidFill>
                          <a:sym typeface="Raleway Bold"/>
                        </a:defRPr>
                      </a:pPr>
                      <a:r>
                        <a:t>What does the business want to be known for? For example some businesses have ethical or environmental objectives or want to for example be the best provider of…. or be known for excellent customer service etc.</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What are their aims and objectives?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b="0" sz="1800">
                          <a:solidFill>
                            <a:srgbClr val="000000"/>
                          </a:solidFill>
                        </a:defRPr>
                      </a:pPr>
                      <a:r>
                        <a:rPr sz="1400">
                          <a:solidFill>
                            <a:srgbClr val="FFFFFF"/>
                          </a:solidFill>
                          <a:sym typeface="Raleway Bold"/>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154872">
                <a:tc>
                  <a:txBody>
                    <a:bodyPr/>
                    <a:lstStyle/>
                    <a:p>
                      <a:pPr marL="342900" indent="-342900" algn="l" defTabSz="914400">
                        <a:lnSpc>
                          <a:spcPct val="115000"/>
                        </a:lnSpc>
                        <a:buSzPct val="100000"/>
                        <a:buFont typeface="Symbol"/>
                        <a:buChar char="·"/>
                        <a:defRPr b="0" sz="1400">
                          <a:solidFill>
                            <a:srgbClr val="000000"/>
                          </a:solidFill>
                          <a:sym typeface="Raleway Bold"/>
                        </a:defRPr>
                      </a:pPr>
                      <a:r>
                        <a:t>What is it like to work for the business and employer? </a:t>
                      </a:r>
                    </a:p>
                    <a:p>
                      <a:pPr marL="342900" indent="-342900" algn="l" defTabSz="914400">
                        <a:lnSpc>
                          <a:spcPct val="115000"/>
                        </a:lnSpc>
                        <a:buSzPct val="100000"/>
                        <a:buFont typeface="Symbol"/>
                        <a:buChar char="·"/>
                        <a:defRPr b="0" sz="1400">
                          <a:solidFill>
                            <a:srgbClr val="000000"/>
                          </a:solidFill>
                          <a:sym typeface="Raleway Bold"/>
                        </a:defRPr>
                      </a:pPr>
                      <a:r>
                        <a:t>What have they achieved recently?</a:t>
                      </a:r>
                    </a:p>
                    <a:p>
                      <a:pPr marL="342900" indent="-342900" algn="l" defTabSz="914400">
                        <a:lnSpc>
                          <a:spcPct val="115000"/>
                        </a:lnSpc>
                        <a:spcBef>
                          <a:spcPts val="1000"/>
                        </a:spcBef>
                        <a:buSzPct val="100000"/>
                        <a:buFont typeface="Symbol"/>
                        <a:buChar char="·"/>
                        <a:defRPr b="0" sz="1400">
                          <a:solidFill>
                            <a:srgbClr val="000000"/>
                          </a:solidFill>
                          <a:sym typeface="Raleway Bold"/>
                        </a:defRPr>
                      </a:pPr>
                      <a:r>
                        <a:t>Outline the key reasons why people work for the business what are the benefits and opportunities in the organisation? The ‘talking heads’ videos will help with this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solidFill>
                            <a:srgbClr val="FFFFFF"/>
                          </a:solidFill>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39470">
                <a:tc>
                  <a:txBody>
                    <a:bodyPr/>
                    <a:lstStyle/>
                    <a:p>
                      <a:pPr algn="l" defTabSz="914400">
                        <a:defRPr b="0" sz="1800">
                          <a:solidFill>
                            <a:srgbClr val="000000"/>
                          </a:solidFill>
                        </a:defRPr>
                      </a:pPr>
                      <a:r>
                        <a:rPr sz="1400">
                          <a:sym typeface="Raleway Bold"/>
                        </a:rPr>
                        <a:t> Add any other questions you have here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400">
                          <a:solidFill>
                            <a:srgbClr val="FFFFFF"/>
                          </a:solidFill>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448"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Further key questions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Text Placeholder 1"/>
          <p:cNvSpPr txBox="1"/>
          <p:nvPr>
            <p:ph type="body" sz="half" idx="1"/>
          </p:nvPr>
        </p:nvSpPr>
        <p:spPr>
          <a:xfrm>
            <a:off x="480389" y="1901656"/>
            <a:ext cx="5211754" cy="4311955"/>
          </a:xfrm>
          <a:prstGeom prst="rect">
            <a:avLst/>
          </a:prstGeom>
        </p:spPr>
        <p:txBody>
          <a:bodyPr/>
          <a:lstStyle/>
          <a:p>
            <a:pPr marL="0" indent="0" defTabSz="841247">
              <a:lnSpc>
                <a:spcPct val="115000"/>
              </a:lnSpc>
              <a:spcBef>
                <a:spcPts val="700"/>
              </a:spcBef>
              <a:buSzTx/>
              <a:buNone/>
              <a:defRPr>
                <a:solidFill>
                  <a:srgbClr val="000000"/>
                </a:solidFill>
                <a:latin typeface="+mn-lt"/>
                <a:ea typeface="+mn-ea"/>
                <a:cs typeface="+mn-cs"/>
                <a:sym typeface="Raleway Regular"/>
              </a:defRPr>
            </a:pPr>
            <a:r>
              <a:t>All businesses have </a:t>
            </a:r>
            <a:r>
              <a:rPr>
                <a:latin typeface="Raleway Bold"/>
                <a:ea typeface="Raleway Bold"/>
                <a:cs typeface="Raleway Bold"/>
                <a:sym typeface="Raleway Bold"/>
              </a:rPr>
              <a:t>aims and objectives ,</a:t>
            </a:r>
            <a:r>
              <a:t>these can be financial, for example making a profit, or non-financial, such as personal satisfaction or doing good within the community or having an ethical focus. </a:t>
            </a:r>
          </a:p>
          <a:p>
            <a:pPr marL="0" indent="0" defTabSz="841247">
              <a:lnSpc>
                <a:spcPct val="115000"/>
              </a:lnSpc>
              <a:spcBef>
                <a:spcPts val="700"/>
              </a:spcBef>
              <a:buSzTx/>
              <a:buNone/>
              <a:defRPr>
                <a:solidFill>
                  <a:srgbClr val="000000"/>
                </a:solidFill>
                <a:latin typeface="+mn-lt"/>
                <a:ea typeface="+mn-ea"/>
                <a:cs typeface="+mn-cs"/>
                <a:sym typeface="Raleway Regular"/>
              </a:defRPr>
            </a:pPr>
            <a:r>
              <a:t>Businesses often have a </a:t>
            </a:r>
            <a:r>
              <a:rPr>
                <a:latin typeface="Raleway Bold"/>
                <a:ea typeface="Raleway Bold"/>
                <a:cs typeface="Raleway Bold"/>
                <a:sym typeface="Raleway Bold"/>
              </a:rPr>
              <a:t>‘mission statement’.</a:t>
            </a:r>
            <a:endParaRPr>
              <a:latin typeface="Raleway Bold"/>
              <a:ea typeface="Raleway Bold"/>
              <a:cs typeface="Raleway Bold"/>
              <a:sym typeface="Raleway Bold"/>
            </a:endParaRPr>
          </a:p>
          <a:p>
            <a:pPr marL="0" indent="0" defTabSz="841247">
              <a:lnSpc>
                <a:spcPct val="115000"/>
              </a:lnSpc>
              <a:spcBef>
                <a:spcPts val="700"/>
              </a:spcBef>
              <a:buSzTx/>
              <a:buNone/>
              <a:defRPr>
                <a:solidFill>
                  <a:srgbClr val="000000"/>
                </a:solidFill>
                <a:latin typeface="+mn-lt"/>
                <a:ea typeface="+mn-ea"/>
                <a:cs typeface="+mn-cs"/>
                <a:sym typeface="Raleway Regular"/>
              </a:defRPr>
            </a:pPr>
            <a:r>
              <a:t>Mission statements are important because they help customers understand the business. The best mission statements are short, clear and don’t use jargon.</a:t>
            </a:r>
          </a:p>
          <a:p>
            <a:pPr marL="0" indent="0" defTabSz="841247">
              <a:lnSpc>
                <a:spcPct val="115000"/>
              </a:lnSpc>
              <a:spcBef>
                <a:spcPts val="700"/>
              </a:spcBef>
              <a:buSzTx/>
              <a:buNone/>
              <a:defRPr>
                <a:solidFill>
                  <a:srgbClr val="000000"/>
                </a:solidFill>
                <a:latin typeface="+mn-lt"/>
                <a:ea typeface="+mn-ea"/>
                <a:cs typeface="+mn-cs"/>
                <a:sym typeface="Raleway Regular"/>
              </a:defRPr>
            </a:pPr>
            <a:r>
              <a:t>Businesses often talk about their </a:t>
            </a:r>
            <a:r>
              <a:rPr>
                <a:latin typeface="Raleway Bold"/>
                <a:ea typeface="Raleway Bold"/>
                <a:cs typeface="Raleway Bold"/>
                <a:sym typeface="Raleway Bold"/>
              </a:rPr>
              <a:t>culture</a:t>
            </a:r>
            <a:r>
              <a:t>. </a:t>
            </a:r>
          </a:p>
          <a:p>
            <a:pPr marL="0" indent="0" defTabSz="841247">
              <a:lnSpc>
                <a:spcPct val="115000"/>
              </a:lnSpc>
              <a:spcBef>
                <a:spcPts val="700"/>
              </a:spcBef>
              <a:buSzTx/>
              <a:buNone/>
              <a:defRPr>
                <a:solidFill>
                  <a:srgbClr val="000000"/>
                </a:solidFill>
                <a:latin typeface="Raleway Bold"/>
                <a:ea typeface="Raleway Bold"/>
                <a:cs typeface="Raleway Bold"/>
                <a:sym typeface="Raleway Bold"/>
              </a:defRPr>
            </a:pPr>
            <a:r>
              <a:t>A businesses culture </a:t>
            </a:r>
            <a:r>
              <a:rPr>
                <a:latin typeface="+mn-lt"/>
                <a:ea typeface="+mn-ea"/>
                <a:cs typeface="+mn-cs"/>
                <a:sym typeface="Raleway Regular"/>
              </a:rPr>
              <a:t>includes things like the way the business gets things done, how people are expected to behave, how the business works with other organisations, how it looks after it’s employees.</a:t>
            </a:r>
          </a:p>
        </p:txBody>
      </p:sp>
      <p:sp>
        <p:nvSpPr>
          <p:cNvPr id="451"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Business aims and culture</a:t>
            </a:r>
          </a:p>
        </p:txBody>
      </p:sp>
      <p:pic>
        <p:nvPicPr>
          <p:cNvPr id="452" name="Picture 3" descr="Picture 3"/>
          <p:cNvPicPr>
            <a:picLocks noChangeAspect="1"/>
          </p:cNvPicPr>
          <p:nvPr/>
        </p:nvPicPr>
        <p:blipFill>
          <a:blip r:embed="rId2">
            <a:extLst/>
          </a:blip>
          <a:stretch>
            <a:fillRect/>
          </a:stretch>
        </p:blipFill>
        <p:spPr>
          <a:xfrm>
            <a:off x="7101223" y="-159745"/>
            <a:ext cx="5243177" cy="6377665"/>
          </a:xfrm>
          <a:prstGeom prst="rect">
            <a:avLst/>
          </a:prstGeom>
          <a:ln w="12700">
            <a:miter lim="400000"/>
          </a:ln>
        </p:spPr>
      </p:pic>
      <p:sp>
        <p:nvSpPr>
          <p:cNvPr id="453" name="Rectangle 4"/>
          <p:cNvSpPr txBox="1"/>
          <p:nvPr/>
        </p:nvSpPr>
        <p:spPr>
          <a:xfrm>
            <a:off x="7345371" y="1548679"/>
            <a:ext cx="2930201" cy="3558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58BFD4"/>
                </a:solidFill>
                <a:latin typeface="Raleway Bold"/>
                <a:ea typeface="Raleway Bold"/>
                <a:cs typeface="Raleway Bold"/>
                <a:sym typeface="Raleway Bold"/>
              </a:defRPr>
            </a:pPr>
            <a:r>
              <a:t>Learning Outcomes</a:t>
            </a:r>
          </a:p>
          <a:p>
            <a:pPr>
              <a:defRPr>
                <a:solidFill>
                  <a:srgbClr val="58BFD4"/>
                </a:solidFill>
                <a:latin typeface="+mn-lt"/>
                <a:ea typeface="+mn-ea"/>
                <a:cs typeface="+mn-cs"/>
                <a:sym typeface="Raleway Regular"/>
              </a:defRPr>
            </a:pPr>
            <a:r>
              <a:t>To understand what business objectives and culture are</a:t>
            </a:r>
          </a:p>
          <a:p>
            <a:pPr>
              <a:defRPr>
                <a:solidFill>
                  <a:srgbClr val="58BFD4"/>
                </a:solidFill>
                <a:latin typeface="+mn-lt"/>
                <a:ea typeface="+mn-ea"/>
                <a:cs typeface="+mn-cs"/>
                <a:sym typeface="Raleway Regular"/>
              </a:defRPr>
            </a:pPr>
          </a:p>
          <a:p>
            <a:pPr>
              <a:defRPr>
                <a:solidFill>
                  <a:srgbClr val="58BFD4"/>
                </a:solidFill>
                <a:latin typeface="+mn-lt"/>
                <a:ea typeface="+mn-ea"/>
                <a:cs typeface="+mn-cs"/>
                <a:sym typeface="Raleway Regular"/>
              </a:defRPr>
            </a:pPr>
            <a:r>
              <a:t>To explore some examples of business mission statements and culture</a:t>
            </a:r>
          </a:p>
          <a:p>
            <a:pPr>
              <a:defRPr>
                <a:solidFill>
                  <a:srgbClr val="58BFD4"/>
                </a:solidFill>
                <a:latin typeface="+mn-lt"/>
                <a:ea typeface="+mn-ea"/>
                <a:cs typeface="+mn-cs"/>
                <a:sym typeface="Raleway Regular"/>
              </a:defRPr>
            </a:pPr>
          </a:p>
          <a:p>
            <a:pPr>
              <a:defRPr>
                <a:solidFill>
                  <a:srgbClr val="58BFD4"/>
                </a:solidFill>
                <a:latin typeface="+mn-lt"/>
                <a:ea typeface="+mn-ea"/>
                <a:cs typeface="+mn-cs"/>
                <a:sym typeface="Raleway Regular"/>
              </a:defRPr>
            </a:pPr>
            <a:r>
              <a:t>To investigate the business/ employer purpose, objectives and culture</a:t>
            </a:r>
          </a:p>
        </p:txBody>
      </p:sp>
      <p:pic>
        <p:nvPicPr>
          <p:cNvPr id="454" name="Picture 5" descr="Picture 5"/>
          <p:cNvPicPr>
            <a:picLocks noChangeAspect="1"/>
          </p:cNvPicPr>
          <p:nvPr/>
        </p:nvPicPr>
        <p:blipFill>
          <a:blip r:embed="rId3">
            <a:extLst/>
          </a:blip>
          <a:stretch>
            <a:fillRect/>
          </a:stretch>
        </p:blipFill>
        <p:spPr>
          <a:xfrm>
            <a:off x="6450329" y="-57104"/>
            <a:ext cx="1600935" cy="1947336"/>
          </a:xfrm>
          <a:prstGeom prst="rect">
            <a:avLst/>
          </a:prstGeom>
          <a:ln w="12700">
            <a:miter lim="400000"/>
          </a:ln>
        </p:spPr>
      </p:pic>
      <p:pic>
        <p:nvPicPr>
          <p:cNvPr id="455" name="Picture 6" descr="Picture 6"/>
          <p:cNvPicPr>
            <a:picLocks noChangeAspect="1"/>
          </p:cNvPicPr>
          <p:nvPr/>
        </p:nvPicPr>
        <p:blipFill>
          <a:blip r:embed="rId4">
            <a:extLst/>
          </a:blip>
          <a:stretch>
            <a:fillRect/>
          </a:stretch>
        </p:blipFill>
        <p:spPr>
          <a:xfrm>
            <a:off x="10838652" y="3252470"/>
            <a:ext cx="975726" cy="118684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ext Placeholder 1"/>
          <p:cNvSpPr txBox="1"/>
          <p:nvPr>
            <p:ph type="body" sz="quarter" idx="1"/>
          </p:nvPr>
        </p:nvSpPr>
        <p:spPr>
          <a:xfrm>
            <a:off x="480391" y="1985797"/>
            <a:ext cx="11231610" cy="769444"/>
          </a:xfrm>
          <a:prstGeom prst="rect">
            <a:avLst/>
          </a:prstGeom>
        </p:spPr>
        <p:txBody>
          <a:bodyPr/>
          <a:lstStyle/>
          <a:p>
            <a:pPr marL="0" indent="0">
              <a:lnSpc>
                <a:spcPts val="2000"/>
              </a:lnSpc>
              <a:spcBef>
                <a:spcPts val="0"/>
              </a:spcBef>
              <a:buSzTx/>
              <a:buNone/>
              <a:defRPr>
                <a:solidFill>
                  <a:srgbClr val="57BED3"/>
                </a:solidFill>
                <a:latin typeface="Raleway Bold"/>
                <a:ea typeface="Raleway Bold"/>
                <a:cs typeface="Raleway Bold"/>
                <a:sym typeface="Raleway Bold"/>
              </a:defRPr>
            </a:pPr>
            <a:r>
              <a:t>To consider pupils’ individual career aspiration</a:t>
            </a:r>
          </a:p>
          <a:p>
            <a:pPr marL="0" indent="0">
              <a:lnSpc>
                <a:spcPts val="2000"/>
              </a:lnSpc>
              <a:spcBef>
                <a:spcPts val="0"/>
              </a:spcBef>
              <a:buSzTx/>
              <a:buNone/>
              <a:defRPr>
                <a:solidFill>
                  <a:srgbClr val="57BED3"/>
                </a:solidFill>
                <a:latin typeface="Raleway Bold"/>
                <a:ea typeface="Raleway Bold"/>
                <a:cs typeface="Raleway Bold"/>
                <a:sym typeface="Raleway Bold"/>
              </a:defRPr>
            </a:pPr>
            <a:r>
              <a:t>To explore pupils’ career choices, the challenges and opportunities</a:t>
            </a:r>
          </a:p>
          <a:p>
            <a:pPr marL="0" indent="0">
              <a:lnSpc>
                <a:spcPts val="2000"/>
              </a:lnSpc>
              <a:spcBef>
                <a:spcPts val="0"/>
              </a:spcBef>
              <a:buSzTx/>
              <a:buNone/>
              <a:defRPr>
                <a:solidFill>
                  <a:srgbClr val="57BED3"/>
                </a:solidFill>
                <a:latin typeface="Raleway Bold"/>
                <a:ea typeface="Raleway Bold"/>
                <a:cs typeface="Raleway Bold"/>
                <a:sym typeface="Raleway Bold"/>
              </a:defRPr>
            </a:pPr>
            <a:r>
              <a:t>To consider what actions they may need to take to achieve their career goal</a:t>
            </a:r>
          </a:p>
        </p:txBody>
      </p:sp>
      <p:sp>
        <p:nvSpPr>
          <p:cNvPr id="291"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Learning outcomes</a:t>
            </a:r>
          </a:p>
        </p:txBody>
      </p:sp>
      <p:sp>
        <p:nvSpPr>
          <p:cNvPr id="292" name="TextBox 3"/>
          <p:cNvSpPr txBox="1"/>
          <p:nvPr/>
        </p:nvSpPr>
        <p:spPr>
          <a:xfrm>
            <a:off x="480000" y="3276398"/>
            <a:ext cx="9560112" cy="2844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400">
                <a:solidFill>
                  <a:srgbClr val="122845"/>
                </a:solidFill>
                <a:latin typeface="Raleway Bold"/>
                <a:ea typeface="Raleway Bold"/>
                <a:cs typeface="Raleway Bold"/>
                <a:sym typeface="Raleway Bold"/>
              </a:defRPr>
            </a:pPr>
            <a:r>
              <a:t>First you need to know how where you are now, and how this</a:t>
            </a:r>
          </a:p>
          <a:p>
            <a:pPr>
              <a:defRPr sz="2400">
                <a:solidFill>
                  <a:srgbClr val="122845"/>
                </a:solidFill>
                <a:latin typeface="Raleway Bold"/>
                <a:ea typeface="Raleway Bold"/>
                <a:cs typeface="Raleway Bold"/>
                <a:sym typeface="Raleway Bold"/>
              </a:defRPr>
            </a:pPr>
            <a:r>
              <a:t>relates to your career path and ideas for your future.</a:t>
            </a:r>
          </a:p>
          <a:p>
            <a:pPr>
              <a:defRPr>
                <a:latin typeface="+mn-lt"/>
                <a:ea typeface="+mn-ea"/>
                <a:cs typeface="+mn-cs"/>
                <a:sym typeface="Raleway Regular"/>
              </a:defRPr>
            </a:pPr>
          </a:p>
          <a:p>
            <a:pPr>
              <a:lnSpc>
                <a:spcPts val="1600"/>
              </a:lnSpc>
              <a:defRPr>
                <a:latin typeface="Raleway Bold"/>
                <a:ea typeface="Raleway Bold"/>
                <a:cs typeface="Raleway Bold"/>
                <a:sym typeface="Raleway Bold"/>
              </a:defRPr>
            </a:pPr>
          </a:p>
          <a:p>
            <a:pPr>
              <a:lnSpc>
                <a:spcPts val="1600"/>
              </a:lnSpc>
              <a:defRPr>
                <a:latin typeface="Raleway Bold"/>
                <a:ea typeface="Raleway Bold"/>
                <a:cs typeface="Raleway Bold"/>
                <a:sym typeface="Raleway Bold"/>
              </a:defRPr>
            </a:pPr>
            <a:r>
              <a:t>Key questions to ask yourself</a:t>
            </a:r>
          </a:p>
          <a:p>
            <a:pPr marL="285750" indent="-285750">
              <a:lnSpc>
                <a:spcPts val="1600"/>
              </a:lnSpc>
              <a:buSzPct val="100000"/>
              <a:buFont typeface="Arial"/>
              <a:buChar char="•"/>
              <a:defRPr>
                <a:latin typeface="+mn-lt"/>
                <a:ea typeface="+mn-ea"/>
                <a:cs typeface="+mn-cs"/>
                <a:sym typeface="Raleway Regular"/>
              </a:defRPr>
            </a:pPr>
            <a:r>
              <a:t>Your starting point – where you are now? </a:t>
            </a:r>
          </a:p>
          <a:p>
            <a:pPr marL="285750" indent="-285750">
              <a:lnSpc>
                <a:spcPts val="1600"/>
              </a:lnSpc>
              <a:buSzPct val="100000"/>
              <a:buFont typeface="Arial"/>
              <a:buChar char="•"/>
              <a:defRPr>
                <a:latin typeface="+mn-lt"/>
                <a:ea typeface="+mn-ea"/>
                <a:cs typeface="+mn-cs"/>
                <a:sym typeface="Raleway Regular"/>
              </a:defRPr>
            </a:pPr>
            <a:r>
              <a:t>What are your career aspirations?</a:t>
            </a:r>
          </a:p>
          <a:p>
            <a:pPr marL="285750" indent="-285750">
              <a:lnSpc>
                <a:spcPts val="1600"/>
              </a:lnSpc>
              <a:buSzPct val="100000"/>
              <a:buFont typeface="Arial"/>
              <a:buChar char="•"/>
              <a:defRPr>
                <a:latin typeface="+mn-lt"/>
                <a:ea typeface="+mn-ea"/>
                <a:cs typeface="+mn-cs"/>
                <a:sym typeface="Raleway Regular"/>
              </a:defRPr>
            </a:pPr>
            <a:r>
              <a:t>What do you need to do to achieve your career goal?</a:t>
            </a:r>
          </a:p>
          <a:p>
            <a:pPr marL="285750" indent="-285750">
              <a:lnSpc>
                <a:spcPts val="1600"/>
              </a:lnSpc>
              <a:buSzPct val="100000"/>
              <a:buFont typeface="Arial"/>
              <a:buChar char="•"/>
              <a:defRPr>
                <a:latin typeface="+mn-lt"/>
                <a:ea typeface="+mn-ea"/>
                <a:cs typeface="+mn-cs"/>
                <a:sym typeface="Raleway Regular"/>
              </a:defRPr>
            </a:pPr>
            <a:r>
              <a:t>What are the stepping stones to success?</a:t>
            </a:r>
          </a:p>
          <a:p>
            <a:pPr>
              <a:lnSpc>
                <a:spcPts val="1600"/>
              </a:lnSpc>
              <a:buSzPct val="100000"/>
              <a:buFont typeface="Arial"/>
              <a:buChar char="•"/>
              <a:defRPr>
                <a:latin typeface="+mn-lt"/>
                <a:ea typeface="+mn-ea"/>
                <a:cs typeface="+mn-cs"/>
                <a:sym typeface="Raleway Regular"/>
              </a:defRPr>
            </a:pPr>
          </a:p>
          <a:p>
            <a:pPr>
              <a:lnSpc>
                <a:spcPts val="1600"/>
              </a:lnSpc>
              <a:defRPr>
                <a:latin typeface="+mn-lt"/>
                <a:ea typeface="+mn-ea"/>
                <a:cs typeface="+mn-cs"/>
                <a:sym typeface="Raleway Regular"/>
              </a:defRPr>
            </a:pPr>
            <a:r>
              <a:t>If you are unsure what sort of career you might be interested in, it might help to start off by completing </a:t>
            </a:r>
            <a:r>
              <a:rPr u="sng">
                <a:solidFill>
                  <a:srgbClr val="0000FF"/>
                </a:solidFill>
                <a:uFill>
                  <a:solidFill>
                    <a:srgbClr val="0000FF"/>
                  </a:solidFill>
                </a:uFill>
                <a:hlinkClick r:id="rId2" invalidUrl="" action="" tgtFrame="" tooltip="" history="1" highlightClick="0" endSnd="0"/>
              </a:rPr>
              <a:t>this </a:t>
            </a:r>
            <a:r>
              <a:rPr u="sng">
                <a:solidFill>
                  <a:srgbClr val="0000FF"/>
                </a:solidFill>
                <a:uFill>
                  <a:solidFill>
                    <a:srgbClr val="0000FF"/>
                  </a:solidFill>
                </a:uFill>
                <a:hlinkClick r:id="rId2" invalidUrl="" action="" tgtFrame="" tooltip="" history="1" highlightClick="0" endSnd="0"/>
              </a:rPr>
              <a:t>quiz</a:t>
            </a:r>
            <a:r>
              <a:rPr u="sng">
                <a:solidFill>
                  <a:srgbClr val="57BED3"/>
                </a:solidFill>
              </a:rPr>
              <a:t>.</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Text Placeholder 1"/>
          <p:cNvSpPr txBox="1"/>
          <p:nvPr>
            <p:ph type="body" idx="1"/>
          </p:nvPr>
        </p:nvSpPr>
        <p:spPr>
          <a:xfrm>
            <a:off x="480195" y="1823278"/>
            <a:ext cx="11231610" cy="3702555"/>
          </a:xfrm>
          <a:prstGeom prst="rect">
            <a:avLst/>
          </a:prstGeom>
        </p:spPr>
        <p:txBody>
          <a:bodyPr/>
          <a:lstStyle/>
          <a:p>
            <a:pPr marL="0" indent="241204">
              <a:lnSpc>
                <a:spcPct val="115000"/>
              </a:lnSpc>
              <a:buSzTx/>
              <a:buNone/>
              <a:defRPr>
                <a:solidFill>
                  <a:srgbClr val="000000"/>
                </a:solidFill>
                <a:latin typeface="+mn-lt"/>
                <a:ea typeface="+mn-ea"/>
                <a:cs typeface="+mn-cs"/>
                <a:sym typeface="Raleway Regular"/>
              </a:defRPr>
            </a:pPr>
            <a:r>
              <a:t>Some examples of mission statements – follow the links</a:t>
            </a:r>
          </a:p>
          <a:p>
            <a:pPr lvl="1" marL="742950" indent="-285750">
              <a:lnSpc>
                <a:spcPct val="115000"/>
              </a:lnSpc>
              <a:buClr>
                <a:srgbClr val="000000"/>
              </a:buClr>
              <a:buChar char="•"/>
              <a:defRPr u="sng">
                <a:solidFill>
                  <a:srgbClr val="0000FF"/>
                </a:solidFill>
                <a:uFill>
                  <a:solidFill>
                    <a:srgbClr val="0000FF"/>
                  </a:solidFill>
                </a:uFill>
                <a:latin typeface="+mn-lt"/>
                <a:ea typeface="+mn-ea"/>
                <a:cs typeface="+mn-cs"/>
                <a:sym typeface="Raleway Regular"/>
              </a:defRPr>
            </a:pPr>
            <a:r>
              <a:rPr>
                <a:hlinkClick r:id="rId2" invalidUrl="" action="" tgtFrame="" tooltip="" history="1" highlightClick="0" endSnd="0"/>
              </a:rPr>
              <a:t>Nike</a:t>
            </a:r>
            <a:endParaRPr>
              <a:solidFill>
                <a:srgbClr val="000000"/>
              </a:solidFill>
            </a:endParaRPr>
          </a:p>
          <a:p>
            <a:pPr lvl="1" marL="742950" indent="-285750">
              <a:lnSpc>
                <a:spcPct val="115000"/>
              </a:lnSpc>
              <a:buClr>
                <a:srgbClr val="000000"/>
              </a:buClr>
              <a:buChar char="•"/>
              <a:defRPr u="sng">
                <a:solidFill>
                  <a:srgbClr val="0000FF"/>
                </a:solidFill>
                <a:uFill>
                  <a:solidFill>
                    <a:srgbClr val="0000FF"/>
                  </a:solidFill>
                </a:uFill>
                <a:latin typeface="+mn-lt"/>
                <a:ea typeface="+mn-ea"/>
                <a:cs typeface="+mn-cs"/>
                <a:sym typeface="Raleway Regular"/>
              </a:defRPr>
            </a:pPr>
            <a:r>
              <a:rPr>
                <a:hlinkClick r:id="rId3" invalidUrl="" action="" tgtFrame="" tooltip="" history="1" highlightClick="0" endSnd="0"/>
              </a:rPr>
              <a:t>Ben </a:t>
            </a:r>
            <a:r>
              <a:rPr>
                <a:hlinkClick r:id="rId3" invalidUrl="" action="" tgtFrame="" tooltip="" history="1" highlightClick="0" endSnd="0"/>
              </a:rPr>
              <a:t>and Jerry’s Ice </a:t>
            </a:r>
            <a:r>
              <a:rPr>
                <a:hlinkClick r:id="rId3" invalidUrl="" action="" tgtFrame="" tooltip="" history="1" highlightClick="0" endSnd="0"/>
              </a:rPr>
              <a:t>cream</a:t>
            </a:r>
            <a:endParaRPr>
              <a:solidFill>
                <a:srgbClr val="000000"/>
              </a:solidFill>
            </a:endParaRPr>
          </a:p>
          <a:p>
            <a:pPr lvl="1" marL="742950" indent="-285750">
              <a:lnSpc>
                <a:spcPct val="115000"/>
              </a:lnSpc>
              <a:buClr>
                <a:srgbClr val="000000"/>
              </a:buClr>
              <a:buChar char="•"/>
              <a:defRPr u="sng">
                <a:solidFill>
                  <a:srgbClr val="0000FF"/>
                </a:solidFill>
                <a:uFill>
                  <a:solidFill>
                    <a:srgbClr val="0000FF"/>
                  </a:solidFill>
                </a:uFill>
                <a:latin typeface="+mn-lt"/>
                <a:ea typeface="+mn-ea"/>
                <a:cs typeface="+mn-cs"/>
                <a:sym typeface="Raleway Regular"/>
              </a:defRPr>
            </a:pPr>
            <a:r>
              <a:rPr>
                <a:hlinkClick r:id="rId4" invalidUrl="" action="" tgtFrame="" tooltip="" history="1" highlightClick="0" endSnd="0"/>
              </a:rPr>
              <a:t>Virgin Atlantic</a:t>
            </a:r>
            <a:endParaRPr>
              <a:solidFill>
                <a:srgbClr val="000000"/>
              </a:solidFill>
              <a:latin typeface="Raleway Bold"/>
              <a:ea typeface="Raleway Bold"/>
              <a:cs typeface="Raleway Bold"/>
              <a:sym typeface="Raleway Bold"/>
            </a:endParaRPr>
          </a:p>
          <a:p>
            <a:pPr lvl="1" marL="0" indent="457200">
              <a:lnSpc>
                <a:spcPct val="115000"/>
              </a:lnSpc>
              <a:buSzTx/>
              <a:buNone/>
              <a:defRPr>
                <a:solidFill>
                  <a:srgbClr val="000000"/>
                </a:solidFill>
                <a:latin typeface="Raleway Bold"/>
                <a:ea typeface="Raleway Bold"/>
                <a:cs typeface="Raleway Bold"/>
                <a:sym typeface="Raleway Bold"/>
              </a:defRPr>
            </a:pPr>
          </a:p>
          <a:p>
            <a:pPr lvl="1" marL="0" indent="457200">
              <a:lnSpc>
                <a:spcPct val="115000"/>
              </a:lnSpc>
              <a:buSzTx/>
              <a:buNone/>
              <a:defRPr>
                <a:solidFill>
                  <a:srgbClr val="57BED3"/>
                </a:solidFill>
                <a:latin typeface="Raleway Bold"/>
                <a:ea typeface="Raleway Bold"/>
                <a:cs typeface="Raleway Bold"/>
                <a:sym typeface="Raleway Bold"/>
              </a:defRPr>
            </a:pPr>
            <a:r>
              <a:t>ACTIVITY</a:t>
            </a:r>
          </a:p>
          <a:p>
            <a:pPr marL="457200" indent="-457200">
              <a:lnSpc>
                <a:spcPct val="115000"/>
              </a:lnSpc>
              <a:buClr>
                <a:srgbClr val="000000"/>
              </a:buClr>
              <a:buFontTx/>
              <a:buAutoNum type="arabicPeriod" startAt="1"/>
              <a:defRPr>
                <a:solidFill>
                  <a:srgbClr val="000000"/>
                </a:solidFill>
                <a:latin typeface="Raleway Bold"/>
                <a:ea typeface="Raleway Bold"/>
                <a:cs typeface="Raleway Bold"/>
                <a:sym typeface="Raleway Bold"/>
              </a:defRPr>
            </a:pPr>
            <a:r>
              <a:t>Having looked at the links, which mission statement do you think is the best? Why?</a:t>
            </a:r>
          </a:p>
          <a:p>
            <a:pPr marL="457200" indent="-457200">
              <a:lnSpc>
                <a:spcPct val="115000"/>
              </a:lnSpc>
              <a:buClr>
                <a:srgbClr val="000000"/>
              </a:buClr>
              <a:buFontTx/>
              <a:buAutoNum type="arabicPeriod" startAt="1"/>
              <a:defRPr>
                <a:solidFill>
                  <a:srgbClr val="000000"/>
                </a:solidFill>
                <a:latin typeface="Raleway Bold"/>
                <a:ea typeface="Raleway Bold"/>
                <a:cs typeface="Raleway Bold"/>
                <a:sym typeface="Raleway Bold"/>
              </a:defRPr>
            </a:pPr>
            <a:r>
              <a:t>Try and find out the purpose -  aims and objectives for the YDNPA include your findings in your investigation. It would be useful to look at the ‘talking heads’ videos to help you with this.</a:t>
            </a:r>
          </a:p>
        </p:txBody>
      </p:sp>
      <p:sp>
        <p:nvSpPr>
          <p:cNvPr id="458" name="Title 2"/>
          <p:cNvSpPr txBox="1"/>
          <p:nvPr>
            <p:ph type="title"/>
          </p:nvPr>
        </p:nvSpPr>
        <p:spPr>
          <a:xfrm>
            <a:off x="479998" y="807998"/>
            <a:ext cx="11232003" cy="695917"/>
          </a:xfrm>
          <a:prstGeom prst="rect">
            <a:avLst/>
          </a:prstGeom>
        </p:spPr>
        <p:txBody>
          <a:bodyPr/>
          <a:lstStyle>
            <a:lvl1pPr>
              <a:defRPr b="0" sz="2400">
                <a:latin typeface="Raleway Bold"/>
                <a:ea typeface="Raleway Bold"/>
                <a:cs typeface="Raleway Bold"/>
                <a:sym typeface="Raleway Bold"/>
              </a:defRPr>
            </a:lvl1pPr>
          </a:lstStyle>
          <a:p>
            <a:pPr/>
            <a:r>
              <a:t>Mission statements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Text Placeholder 1"/>
          <p:cNvSpPr txBox="1"/>
          <p:nvPr>
            <p:ph type="body" sz="half" idx="1"/>
          </p:nvPr>
        </p:nvSpPr>
        <p:spPr>
          <a:xfrm>
            <a:off x="479997" y="2301706"/>
            <a:ext cx="5817935" cy="3231658"/>
          </a:xfrm>
          <a:prstGeom prst="rect">
            <a:avLst/>
          </a:prstGeom>
        </p:spPr>
        <p:txBody>
          <a:bodyPr/>
          <a:lstStyle/>
          <a:p>
            <a:pPr marL="0" indent="0">
              <a:buSzTx/>
              <a:buNone/>
              <a:defRPr sz="1800">
                <a:solidFill>
                  <a:srgbClr val="000000"/>
                </a:solidFill>
                <a:latin typeface="+mn-lt"/>
                <a:ea typeface="+mn-ea"/>
                <a:cs typeface="+mn-cs"/>
                <a:sym typeface="Raleway Regular"/>
              </a:defRPr>
            </a:pPr>
            <a:r>
              <a:t>The links below give some examples of business cultures:</a:t>
            </a:r>
          </a:p>
          <a:p>
            <a:pPr marL="0" indent="0">
              <a:buSzTx/>
              <a:buNone/>
              <a:defRPr sz="1800">
                <a:solidFill>
                  <a:srgbClr val="000000"/>
                </a:solidFill>
                <a:latin typeface="+mn-lt"/>
                <a:ea typeface="+mn-ea"/>
                <a:cs typeface="+mn-cs"/>
                <a:sym typeface="Raleway Regular"/>
              </a:defRPr>
            </a:pPr>
          </a:p>
          <a:p>
            <a:pPr marL="0" indent="0">
              <a:buSzTx/>
              <a:buNone/>
              <a:defRPr sz="1800" u="sng">
                <a:solidFill>
                  <a:srgbClr val="0000FF"/>
                </a:solidFill>
                <a:uFill>
                  <a:solidFill>
                    <a:srgbClr val="0000FF"/>
                  </a:solidFill>
                </a:uFill>
                <a:latin typeface="+mn-lt"/>
                <a:ea typeface="+mn-ea"/>
                <a:cs typeface="+mn-cs"/>
                <a:sym typeface="Raleway Regular"/>
              </a:defRPr>
            </a:pPr>
            <a:r>
              <a:rPr>
                <a:hlinkClick r:id="rId2" invalidUrl="" action="" tgtFrame="" tooltip="" history="1" highlightClick="0" endSnd="0"/>
              </a:rPr>
              <a:t>10 </a:t>
            </a:r>
            <a:r>
              <a:rPr>
                <a:hlinkClick r:id="rId2" invalidUrl="" action="" tgtFrame="" tooltip="" history="1" highlightClick="0" endSnd="0"/>
              </a:rPr>
              <a:t>Companies which have a great </a:t>
            </a:r>
            <a:r>
              <a:rPr>
                <a:hlinkClick r:id="rId2" invalidUrl="" action="" tgtFrame="" tooltip="" history="1" highlightClick="0" endSnd="0"/>
              </a:rPr>
              <a:t>culture</a:t>
            </a:r>
            <a:r>
              <a:rPr u="none">
                <a:solidFill>
                  <a:srgbClr val="000000"/>
                </a:solidFill>
                <a:uFillTx/>
              </a:rPr>
              <a:t>. </a:t>
            </a:r>
            <a:endParaRPr>
              <a:solidFill>
                <a:srgbClr val="000000"/>
              </a:solidFill>
            </a:endParaRPr>
          </a:p>
          <a:p>
            <a:pPr marL="0" indent="0">
              <a:buSzTx/>
              <a:buNone/>
              <a:defRPr sz="1800" u="sng">
                <a:solidFill>
                  <a:srgbClr val="0000FF"/>
                </a:solidFill>
                <a:uFill>
                  <a:solidFill>
                    <a:srgbClr val="0000FF"/>
                  </a:solidFill>
                </a:uFill>
                <a:latin typeface="+mn-lt"/>
                <a:ea typeface="+mn-ea"/>
                <a:cs typeface="+mn-cs"/>
                <a:sym typeface="Raleway Regular"/>
              </a:defRPr>
            </a:pPr>
            <a:r>
              <a:rPr>
                <a:hlinkClick r:id="rId3" invalidUrl="" action="" tgtFrame="" tooltip="" history="1" highlightClick="0" endSnd="0"/>
              </a:rPr>
              <a:t>Times 100 best companies to work </a:t>
            </a:r>
            <a:r>
              <a:rPr>
                <a:hlinkClick r:id="rId3" invalidUrl="" action="" tgtFrame="" tooltip="" history="1" highlightClick="0" endSnd="0"/>
              </a:rPr>
              <a:t>for</a:t>
            </a:r>
            <a:r>
              <a:rPr u="none">
                <a:solidFill>
                  <a:srgbClr val="000000"/>
                </a:solidFill>
                <a:uFillTx/>
              </a:rPr>
              <a:t>.</a:t>
            </a:r>
            <a:endParaRPr>
              <a:solidFill>
                <a:srgbClr val="000000"/>
              </a:solidFill>
            </a:endParaRPr>
          </a:p>
          <a:p>
            <a:pPr marL="0" indent="0">
              <a:buSzTx/>
              <a:buNone/>
              <a:defRPr sz="1800">
                <a:solidFill>
                  <a:srgbClr val="96C7BE"/>
                </a:solidFill>
                <a:latin typeface="Raleway Bold"/>
                <a:ea typeface="Raleway Bold"/>
                <a:cs typeface="Raleway Bold"/>
                <a:sym typeface="Raleway Bold"/>
              </a:defRPr>
            </a:pPr>
          </a:p>
          <a:p>
            <a:pPr marL="0" indent="0">
              <a:buSzTx/>
              <a:buNone/>
              <a:defRPr sz="1800">
                <a:solidFill>
                  <a:srgbClr val="96C7BE"/>
                </a:solidFill>
                <a:latin typeface="Raleway Bold"/>
                <a:ea typeface="Raleway Bold"/>
                <a:cs typeface="Raleway Bold"/>
                <a:sym typeface="Raleway Bold"/>
              </a:defRPr>
            </a:pPr>
          </a:p>
          <a:p>
            <a:pPr marL="0" indent="0">
              <a:buSzTx/>
              <a:buNone/>
              <a:defRPr sz="1800">
                <a:solidFill>
                  <a:srgbClr val="57BED3"/>
                </a:solidFill>
                <a:latin typeface="Raleway Bold"/>
                <a:ea typeface="Raleway Bold"/>
                <a:cs typeface="Raleway Bold"/>
                <a:sym typeface="Raleway Bold"/>
              </a:defRPr>
            </a:pPr>
            <a:r>
              <a:t>ACTIVITY</a:t>
            </a:r>
          </a:p>
          <a:p>
            <a:pPr marL="0" indent="0">
              <a:buSzTx/>
              <a:buNone/>
              <a:defRPr sz="1800">
                <a:solidFill>
                  <a:srgbClr val="000000"/>
                </a:solidFill>
                <a:latin typeface="Raleway Bold"/>
                <a:ea typeface="Raleway Bold"/>
                <a:cs typeface="Raleway Bold"/>
                <a:sym typeface="Raleway Bold"/>
              </a:defRPr>
            </a:pPr>
            <a:r>
              <a:t>Is the YDNPA a good place to work? How would you find this out?</a:t>
            </a:r>
          </a:p>
        </p:txBody>
      </p:sp>
      <p:sp>
        <p:nvSpPr>
          <p:cNvPr id="461"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Business culture</a:t>
            </a:r>
          </a:p>
        </p:txBody>
      </p:sp>
      <p:pic>
        <p:nvPicPr>
          <p:cNvPr id="462" name="Picture 3" descr="Picture 3"/>
          <p:cNvPicPr>
            <a:picLocks noChangeAspect="1"/>
          </p:cNvPicPr>
          <p:nvPr/>
        </p:nvPicPr>
        <p:blipFill>
          <a:blip r:embed="rId4">
            <a:extLst/>
          </a:blip>
          <a:stretch>
            <a:fillRect/>
          </a:stretch>
        </p:blipFill>
        <p:spPr>
          <a:xfrm>
            <a:off x="6623267" y="2105873"/>
            <a:ext cx="5088735" cy="339249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Text Placeholder 1"/>
          <p:cNvSpPr txBox="1"/>
          <p:nvPr>
            <p:ph type="body" idx="1"/>
          </p:nvPr>
        </p:nvSpPr>
        <p:spPr>
          <a:xfrm>
            <a:off x="480391" y="1901657"/>
            <a:ext cx="11231610" cy="4570484"/>
          </a:xfrm>
          <a:prstGeom prst="rect">
            <a:avLst/>
          </a:prstGeom>
        </p:spPr>
        <p:txBody>
          <a:bodyPr/>
          <a:lstStyle/>
          <a:p>
            <a:pPr marL="0" indent="0">
              <a:lnSpc>
                <a:spcPct val="115000"/>
              </a:lnSpc>
              <a:buSzTx/>
              <a:buNone/>
              <a:defRPr sz="1800">
                <a:solidFill>
                  <a:srgbClr val="000000"/>
                </a:solidFill>
                <a:latin typeface="Raleway Bold"/>
                <a:ea typeface="Raleway Bold"/>
                <a:cs typeface="Raleway Bold"/>
                <a:sym typeface="Raleway Bold"/>
              </a:defRPr>
            </a:pPr>
            <a:r>
              <a:t>When you have completed your investigation your group will present your findings!</a:t>
            </a:r>
          </a:p>
          <a:p>
            <a:pPr marL="0" indent="0">
              <a:lnSpc>
                <a:spcPct val="115000"/>
              </a:lnSpc>
              <a:buSzTx/>
              <a:buNone/>
              <a:defRPr sz="1800">
                <a:solidFill>
                  <a:srgbClr val="000000"/>
                </a:solidFill>
                <a:latin typeface="+mn-lt"/>
                <a:ea typeface="+mn-ea"/>
                <a:cs typeface="+mn-cs"/>
                <a:sym typeface="Raleway Regular"/>
              </a:defRPr>
            </a:pPr>
          </a:p>
          <a:p>
            <a:pPr marL="0" indent="0">
              <a:lnSpc>
                <a:spcPct val="115000"/>
              </a:lnSpc>
              <a:buSzTx/>
              <a:buNone/>
              <a:defRPr sz="1800">
                <a:solidFill>
                  <a:srgbClr val="000000"/>
                </a:solidFill>
                <a:latin typeface="Raleway Bold"/>
                <a:ea typeface="Raleway Bold"/>
                <a:cs typeface="Raleway Bold"/>
                <a:sym typeface="Raleway Bold"/>
              </a:defRPr>
            </a:pPr>
            <a:r>
              <a:t>Things to think about:</a:t>
            </a:r>
          </a:p>
          <a:p>
            <a:pPr marL="0" indent="0">
              <a:lnSpc>
                <a:spcPct val="115000"/>
              </a:lnSpc>
              <a:buSzTx/>
              <a:buNone/>
              <a:defRPr sz="1800">
                <a:solidFill>
                  <a:srgbClr val="000000"/>
                </a:solidFill>
                <a:latin typeface="+mn-lt"/>
                <a:ea typeface="+mn-ea"/>
                <a:cs typeface="+mn-cs"/>
                <a:sym typeface="Raleway Regular"/>
              </a:defRPr>
            </a:pPr>
            <a:r>
              <a:t>How long do you have for your presentation?</a:t>
            </a:r>
          </a:p>
          <a:p>
            <a:pPr marL="0" indent="0">
              <a:lnSpc>
                <a:spcPct val="115000"/>
              </a:lnSpc>
              <a:buSzTx/>
              <a:buNone/>
              <a:defRPr sz="1800">
                <a:solidFill>
                  <a:srgbClr val="000000"/>
                </a:solidFill>
                <a:latin typeface="+mn-lt"/>
                <a:ea typeface="+mn-ea"/>
                <a:cs typeface="+mn-cs"/>
                <a:sym typeface="Raleway Regular"/>
              </a:defRPr>
            </a:pPr>
            <a:r>
              <a:t>What are your key messages?</a:t>
            </a:r>
          </a:p>
          <a:p>
            <a:pPr marL="0" indent="0">
              <a:lnSpc>
                <a:spcPct val="115000"/>
              </a:lnSpc>
              <a:buSzTx/>
              <a:buNone/>
              <a:defRPr sz="1800">
                <a:solidFill>
                  <a:srgbClr val="000000"/>
                </a:solidFill>
                <a:latin typeface="+mn-lt"/>
                <a:ea typeface="+mn-ea"/>
                <a:cs typeface="+mn-cs"/>
                <a:sym typeface="Raleway Regular"/>
              </a:defRPr>
            </a:pPr>
          </a:p>
          <a:p>
            <a:pPr marL="0" indent="0">
              <a:lnSpc>
                <a:spcPct val="115000"/>
              </a:lnSpc>
              <a:buSzTx/>
              <a:buNone/>
              <a:defRPr sz="1800">
                <a:solidFill>
                  <a:srgbClr val="000000"/>
                </a:solidFill>
                <a:latin typeface="Raleway Bold"/>
                <a:ea typeface="Raleway Bold"/>
                <a:cs typeface="Raleway Bold"/>
                <a:sym typeface="Raleway Bold"/>
              </a:defRPr>
            </a:pPr>
            <a:r>
              <a:t>How you present your findings is important and remember to answer the project brief:</a:t>
            </a:r>
          </a:p>
          <a:p>
            <a:pPr marL="0" indent="0">
              <a:lnSpc>
                <a:spcPct val="115000"/>
              </a:lnSpc>
              <a:buSzTx/>
              <a:buNone/>
              <a:defRPr sz="1800">
                <a:solidFill>
                  <a:srgbClr val="000000"/>
                </a:solidFill>
                <a:latin typeface="+mn-lt"/>
                <a:ea typeface="+mn-ea"/>
                <a:cs typeface="+mn-cs"/>
                <a:sym typeface="Raleway Regular"/>
              </a:defRPr>
            </a:pPr>
            <a:r>
              <a:t>What the employer / business does?</a:t>
            </a:r>
          </a:p>
          <a:p>
            <a:pPr marL="0" indent="0">
              <a:lnSpc>
                <a:spcPct val="115000"/>
              </a:lnSpc>
              <a:buSzTx/>
              <a:buNone/>
              <a:defRPr sz="1800">
                <a:solidFill>
                  <a:srgbClr val="000000"/>
                </a:solidFill>
                <a:latin typeface="+mn-lt"/>
                <a:ea typeface="+mn-ea"/>
                <a:cs typeface="+mn-cs"/>
                <a:sym typeface="Raleway Regular"/>
              </a:defRPr>
            </a:pPr>
            <a:r>
              <a:t>Outline the careers which are available in the business – both the obvious and the hidden jobs </a:t>
            </a:r>
          </a:p>
          <a:p>
            <a:pPr marL="0" indent="0">
              <a:lnSpc>
                <a:spcPct val="115000"/>
              </a:lnSpc>
              <a:buSzTx/>
              <a:buNone/>
              <a:defRPr sz="1800">
                <a:solidFill>
                  <a:srgbClr val="000000"/>
                </a:solidFill>
                <a:latin typeface="+mn-lt"/>
                <a:ea typeface="+mn-ea"/>
                <a:cs typeface="+mn-cs"/>
                <a:sym typeface="Raleway Regular"/>
              </a:defRPr>
            </a:pPr>
            <a:r>
              <a:t>What is it like to work there?</a:t>
            </a:r>
          </a:p>
        </p:txBody>
      </p:sp>
      <p:sp>
        <p:nvSpPr>
          <p:cNvPr id="465"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Presentation and key messages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Text Placeholder 1"/>
          <p:cNvSpPr txBox="1"/>
          <p:nvPr>
            <p:ph type="body" idx="1"/>
          </p:nvPr>
        </p:nvSpPr>
        <p:spPr>
          <a:xfrm>
            <a:off x="480391" y="1901658"/>
            <a:ext cx="11231610" cy="3356303"/>
          </a:xfrm>
          <a:prstGeom prst="rect">
            <a:avLst/>
          </a:prstGeom>
        </p:spPr>
        <p:txBody>
          <a:bodyPr/>
          <a:lstStyle/>
          <a:p>
            <a:pPr marL="0" indent="0">
              <a:lnSpc>
                <a:spcPct val="115000"/>
              </a:lnSpc>
              <a:buSzTx/>
              <a:buNone/>
              <a:defRPr sz="1800">
                <a:solidFill>
                  <a:srgbClr val="000000"/>
                </a:solidFill>
                <a:latin typeface="+mn-lt"/>
                <a:ea typeface="+mn-ea"/>
                <a:cs typeface="+mn-cs"/>
                <a:sym typeface="Raleway Regular"/>
              </a:defRPr>
            </a:pPr>
            <a:r>
              <a:t>How you present your findings is important. The presentation has to suit your audience and the subject of your investigation. </a:t>
            </a:r>
          </a:p>
          <a:p>
            <a:pPr marL="0" indent="0">
              <a:lnSpc>
                <a:spcPct val="115000"/>
              </a:lnSpc>
              <a:buSzTx/>
              <a:buNone/>
              <a:defRPr sz="1800">
                <a:solidFill>
                  <a:srgbClr val="000000"/>
                </a:solidFill>
                <a:latin typeface="+mn-lt"/>
                <a:ea typeface="+mn-ea"/>
                <a:cs typeface="+mn-cs"/>
                <a:sym typeface="Raleway Regular"/>
              </a:defRPr>
            </a:pPr>
            <a:r>
              <a:t>First impressions count! Make sure you have practiced what you are going to say and everyone in the group knows what they are delivering in the presentation.</a:t>
            </a:r>
          </a:p>
          <a:p>
            <a:pPr marL="0" indent="0">
              <a:lnSpc>
                <a:spcPct val="115000"/>
              </a:lnSpc>
              <a:buSzTx/>
              <a:buNone/>
              <a:defRPr sz="1800">
                <a:solidFill>
                  <a:srgbClr val="000000"/>
                </a:solidFill>
                <a:latin typeface="+mn-lt"/>
                <a:ea typeface="+mn-ea"/>
                <a:cs typeface="+mn-cs"/>
                <a:sym typeface="Raleway Regular"/>
              </a:defRPr>
            </a:pPr>
            <a:r>
              <a:t>If you use PowerPoint think about how many slides you use, use images and pictures to convey your message, and avoid too many words on each slide.</a:t>
            </a:r>
          </a:p>
          <a:p>
            <a:pPr marL="0" indent="0">
              <a:lnSpc>
                <a:spcPct val="115000"/>
              </a:lnSpc>
              <a:buSzTx/>
              <a:buNone/>
              <a:defRPr sz="1800">
                <a:solidFill>
                  <a:srgbClr val="000000"/>
                </a:solidFill>
                <a:latin typeface="+mn-lt"/>
                <a:ea typeface="+mn-ea"/>
                <a:cs typeface="+mn-cs"/>
                <a:sym typeface="Raleway Regular"/>
              </a:defRPr>
            </a:pPr>
            <a:r>
              <a:t>Would using props help to the information you are trying to get across? </a:t>
            </a:r>
          </a:p>
          <a:p>
            <a:pPr marL="0" indent="0">
              <a:lnSpc>
                <a:spcPct val="115000"/>
              </a:lnSpc>
              <a:buSzTx/>
              <a:buNone/>
              <a:defRPr sz="1800">
                <a:solidFill>
                  <a:srgbClr val="000000"/>
                </a:solidFill>
                <a:latin typeface="+mn-lt"/>
                <a:ea typeface="+mn-ea"/>
                <a:cs typeface="+mn-cs"/>
                <a:sym typeface="Raleway Regular"/>
              </a:defRPr>
            </a:pPr>
            <a:r>
              <a:t>Think about the size of the writing and use of images</a:t>
            </a:r>
            <a:r>
              <a:rPr>
                <a:solidFill>
                  <a:srgbClr val="767171"/>
                </a:solidFill>
              </a:rPr>
              <a:t>.</a:t>
            </a:r>
          </a:p>
        </p:txBody>
      </p:sp>
      <p:sp>
        <p:nvSpPr>
          <p:cNvPr id="468"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Presentation and communication</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Text Placeholder 1"/>
          <p:cNvSpPr txBox="1"/>
          <p:nvPr>
            <p:ph type="body" idx="1"/>
          </p:nvPr>
        </p:nvSpPr>
        <p:spPr>
          <a:xfrm>
            <a:off x="479998" y="2141687"/>
            <a:ext cx="11232003" cy="3587141"/>
          </a:xfrm>
          <a:prstGeom prst="rect">
            <a:avLst/>
          </a:prstGeom>
        </p:spPr>
        <p:txBody>
          <a:bodyPr/>
          <a:lstStyle/>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Stick to the time limit you are given .</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Get your message across clearly and concisely. Speak clearly and don’t rush.</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Be creative , what will make you stand out, is your presentation interesting? Would using technology improve your presentation? Is your presentation slick?</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If you use notes, try not to read from a page, use them as prompts to help you remember what you want to say.</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Practice and plan what, and who is going to say what and when.</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Put yourself in the position of the employers. Have you done your research is what you are presenting accurate?</a:t>
            </a:r>
          </a:p>
          <a:p>
            <a:pPr marL="209514" indent="-209514" defTabSz="886966">
              <a:lnSpc>
                <a:spcPct val="115000"/>
              </a:lnSpc>
              <a:spcBef>
                <a:spcPts val="700"/>
              </a:spcBef>
              <a:buClr>
                <a:srgbClr val="000000"/>
              </a:buClr>
              <a:defRPr sz="1700">
                <a:solidFill>
                  <a:srgbClr val="000000"/>
                </a:solidFill>
                <a:latin typeface="+mn-lt"/>
                <a:ea typeface="+mn-ea"/>
                <a:cs typeface="+mn-cs"/>
                <a:sym typeface="Raleway Regular"/>
              </a:defRPr>
            </a:pPr>
            <a:r>
              <a:t>Remember to have fun and enjoy the opportunity!</a:t>
            </a:r>
          </a:p>
        </p:txBody>
      </p:sp>
      <p:sp>
        <p:nvSpPr>
          <p:cNvPr id="471"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Tops tips for your presentation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Pupil evaluation</a:t>
            </a:r>
          </a:p>
        </p:txBody>
      </p:sp>
      <p:sp>
        <p:nvSpPr>
          <p:cNvPr id="474" name="Text Placeholder 1"/>
          <p:cNvSpPr txBox="1"/>
          <p:nvPr>
            <p:ph type="body" idx="1"/>
          </p:nvPr>
        </p:nvSpPr>
        <p:spPr>
          <a:xfrm>
            <a:off x="480391" y="2004528"/>
            <a:ext cx="11231610" cy="3805147"/>
          </a:xfrm>
          <a:prstGeom prst="rect">
            <a:avLst/>
          </a:prstGeom>
        </p:spPr>
        <p:txBody>
          <a:bodyPr/>
          <a:lstStyle/>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What you have learnt from taking part in the investigation?</a:t>
            </a:r>
          </a:p>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Has it made you think about: your future career, future choices?</a:t>
            </a:r>
          </a:p>
          <a:p>
            <a:pPr lvl="1" marL="800100" indent="-342900">
              <a:lnSpc>
                <a:spcPct val="115000"/>
              </a:lnSpc>
              <a:spcBef>
                <a:spcPts val="1000"/>
              </a:spcBef>
              <a:buClr>
                <a:srgbClr val="000000"/>
              </a:buClr>
              <a:buChar char="•"/>
              <a:defRPr sz="1800">
                <a:solidFill>
                  <a:srgbClr val="000000"/>
                </a:solidFill>
                <a:latin typeface="+mn-lt"/>
                <a:ea typeface="+mn-ea"/>
                <a:cs typeface="+mn-cs"/>
                <a:sym typeface="Raleway Regular"/>
              </a:defRPr>
            </a:pPr>
            <a:r>
              <a:t>Yes / No   </a:t>
            </a:r>
          </a:p>
          <a:p>
            <a:pPr lvl="1" marL="800100" indent="-342900">
              <a:lnSpc>
                <a:spcPct val="115000"/>
              </a:lnSpc>
              <a:spcBef>
                <a:spcPts val="1000"/>
              </a:spcBef>
              <a:buClr>
                <a:srgbClr val="000000"/>
              </a:buClr>
              <a:buChar char="•"/>
              <a:defRPr sz="1800">
                <a:solidFill>
                  <a:srgbClr val="000000"/>
                </a:solidFill>
                <a:latin typeface="+mn-lt"/>
                <a:ea typeface="+mn-ea"/>
                <a:cs typeface="+mn-cs"/>
                <a:sym typeface="Raleway Regular"/>
              </a:defRPr>
            </a:pPr>
            <a:r>
              <a:t>Why?</a:t>
            </a:r>
          </a:p>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What did you like about the project?</a:t>
            </a:r>
          </a:p>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Is there anything you didn’t like about the project?</a:t>
            </a:r>
          </a:p>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How could the project be improved for next time?</a:t>
            </a:r>
          </a:p>
          <a:p>
            <a:pPr>
              <a:lnSpc>
                <a:spcPct val="115000"/>
              </a:lnSpc>
              <a:spcBef>
                <a:spcPts val="1000"/>
              </a:spcBef>
              <a:buClr>
                <a:srgbClr val="000000"/>
              </a:buClr>
              <a:buFontTx/>
              <a:buChar char="▪"/>
              <a:defRPr sz="1800">
                <a:solidFill>
                  <a:srgbClr val="000000"/>
                </a:solidFill>
                <a:latin typeface="+mn-lt"/>
                <a:ea typeface="+mn-ea"/>
                <a:cs typeface="+mn-cs"/>
                <a:sym typeface="Raleway Regular"/>
              </a:defRPr>
            </a:pPr>
            <a:r>
              <a:t>Please note any further comments you would like to make.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Text Placeholder 1"/>
          <p:cNvSpPr txBox="1"/>
          <p:nvPr>
            <p:ph type="body" sz="quarter" idx="1"/>
          </p:nvPr>
        </p:nvSpPr>
        <p:spPr>
          <a:xfrm>
            <a:off x="480391" y="1901657"/>
            <a:ext cx="11231610" cy="846388"/>
          </a:xfrm>
          <a:prstGeom prst="rect">
            <a:avLst/>
          </a:prstGeom>
        </p:spPr>
        <p:txBody>
          <a:bodyPr/>
          <a:lstStyle/>
          <a:p>
            <a:pPr marL="0" indent="0">
              <a:spcBef>
                <a:spcPts val="600"/>
              </a:spcBef>
              <a:buSzTx/>
              <a:buNone/>
              <a:defRPr sz="1800">
                <a:solidFill>
                  <a:srgbClr val="000000"/>
                </a:solidFill>
                <a:latin typeface="+mn-lt"/>
                <a:ea typeface="+mn-ea"/>
                <a:cs typeface="+mn-cs"/>
                <a:sym typeface="Raleway Regular"/>
              </a:defRPr>
            </a:pPr>
            <a:r>
              <a:t>What you have learnt from taking part in the project. </a:t>
            </a:r>
          </a:p>
          <a:p>
            <a:pPr marL="0" indent="0">
              <a:spcBef>
                <a:spcPts val="600"/>
              </a:spcBef>
              <a:buSzTx/>
              <a:buNone/>
              <a:defRPr sz="1800">
                <a:solidFill>
                  <a:srgbClr val="000000"/>
                </a:solidFill>
                <a:latin typeface="+mn-lt"/>
                <a:ea typeface="+mn-ea"/>
                <a:cs typeface="+mn-cs"/>
                <a:sym typeface="Raleway Regular"/>
              </a:defRPr>
            </a:pPr>
            <a:r>
              <a:t>Complete another SWOT analysis of yourself. Has it changed?</a:t>
            </a:r>
          </a:p>
        </p:txBody>
      </p:sp>
      <p:sp>
        <p:nvSpPr>
          <p:cNvPr id="477" name="Title 2"/>
          <p:cNvSpPr txBox="1"/>
          <p:nvPr>
            <p:ph type="title"/>
          </p:nvPr>
        </p:nvSpPr>
        <p:spPr>
          <a:xfrm>
            <a:off x="479998" y="768722"/>
            <a:ext cx="11232003" cy="695918"/>
          </a:xfrm>
          <a:prstGeom prst="rect">
            <a:avLst/>
          </a:prstGeom>
        </p:spPr>
        <p:txBody>
          <a:bodyPr/>
          <a:lstStyle>
            <a:lvl1pPr>
              <a:defRPr b="0" sz="2400">
                <a:latin typeface="Raleway Bold"/>
                <a:ea typeface="Raleway Bold"/>
                <a:cs typeface="Raleway Bold"/>
                <a:sym typeface="Raleway Bold"/>
              </a:defRPr>
            </a:lvl1pPr>
          </a:lstStyle>
          <a:p>
            <a:pPr/>
            <a:r>
              <a:t>Student evaluation SWOT analysis</a:t>
            </a:r>
          </a:p>
        </p:txBody>
      </p:sp>
      <p:graphicFrame>
        <p:nvGraphicFramePr>
          <p:cNvPr id="478" name="Table 3"/>
          <p:cNvGraphicFramePr/>
          <p:nvPr/>
        </p:nvGraphicFramePr>
        <p:xfrm>
          <a:off x="720060" y="2526027"/>
          <a:ext cx="10751881" cy="397764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375940"/>
                <a:gridCol w="5375940"/>
              </a:tblGrid>
              <a:tr h="1988820">
                <a:tc>
                  <a:txBody>
                    <a:bodyPr/>
                    <a:lstStyle/>
                    <a:p>
                      <a:pPr algn="l" defTabSz="914400">
                        <a:defRPr b="0" sz="1800">
                          <a:sym typeface="Raleway Bold"/>
                        </a:defRPr>
                      </a:pPr>
                    </a:p>
                  </a:txBody>
                  <a:tcPr marL="45720" marR="45720" marT="45720" marB="45720" anchor="t" anchorCtr="0" horzOverflow="overflow">
                    <a:solidFill>
                      <a:srgbClr val="D9D9D9"/>
                    </a:solidFill>
                  </a:tcPr>
                </a:tc>
                <a:tc>
                  <a:txBody>
                    <a:bodyPr/>
                    <a:lstStyle/>
                    <a:p>
                      <a:pPr algn="l" defTabSz="914400">
                        <a:defRPr b="0" sz="1800">
                          <a:sym typeface="Raleway Bold"/>
                        </a:defRPr>
                      </a:pPr>
                    </a:p>
                  </a:txBody>
                  <a:tcPr marL="45720" marR="45720" marT="45720" marB="45720" anchor="t" anchorCtr="0" horzOverflow="overflow">
                    <a:solidFill>
                      <a:srgbClr val="D9D9D9"/>
                    </a:solidFill>
                  </a:tcPr>
                </a:tc>
              </a:tr>
              <a:tr h="1988820">
                <a:tc>
                  <a:txBody>
                    <a:bodyPr/>
                    <a:lstStyle/>
                    <a:p>
                      <a:pPr algn="l" defTabSz="914400">
                        <a:defRPr sz="1800"/>
                      </a:pPr>
                    </a:p>
                  </a:txBody>
                  <a:tcPr marL="45720" marR="45720" marT="45720" marB="45720" anchor="t" anchorCtr="0" horzOverflow="overflow">
                    <a:solidFill>
                      <a:srgbClr val="F2F2F2"/>
                    </a:solidFill>
                  </a:tcPr>
                </a:tc>
                <a:tc>
                  <a:txBody>
                    <a:bodyPr/>
                    <a:lstStyle/>
                    <a:p>
                      <a:pPr algn="l" defTabSz="914400">
                        <a:defRPr sz="1800"/>
                      </a:pPr>
                    </a:p>
                  </a:txBody>
                  <a:tcPr marL="45720" marR="45720" marT="45720" marB="45720" anchor="t" anchorCtr="0" horzOverflow="overflow">
                    <a:solidFill>
                      <a:srgbClr val="F2F2F2"/>
                    </a:solidFill>
                  </a:tcPr>
                </a:tc>
              </a:tr>
            </a:tbl>
          </a:graphicData>
        </a:graphic>
      </p:graphicFrame>
      <p:sp>
        <p:nvSpPr>
          <p:cNvPr id="479" name="TextBox 4"/>
          <p:cNvSpPr txBox="1"/>
          <p:nvPr/>
        </p:nvSpPr>
        <p:spPr>
          <a:xfrm>
            <a:off x="1440177" y="2538733"/>
            <a:ext cx="3886205"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Raleway Bold"/>
                <a:ea typeface="Raleway Bold"/>
                <a:cs typeface="Raleway Bold"/>
                <a:sym typeface="Raleway Bold"/>
              </a:defRPr>
            </a:lvl1pPr>
          </a:lstStyle>
          <a:p>
            <a:pPr/>
            <a:r>
              <a:t>Strengths - the things you are good at</a:t>
            </a:r>
          </a:p>
        </p:txBody>
      </p:sp>
      <p:sp>
        <p:nvSpPr>
          <p:cNvPr id="480" name="TextBox 5"/>
          <p:cNvSpPr txBox="1"/>
          <p:nvPr/>
        </p:nvSpPr>
        <p:spPr>
          <a:xfrm>
            <a:off x="1440177" y="4514850"/>
            <a:ext cx="3886205"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Raleway Bold"/>
                <a:ea typeface="Raleway Bold"/>
                <a:cs typeface="Raleway Bold"/>
                <a:sym typeface="Raleway Bold"/>
              </a:defRPr>
            </a:lvl1pPr>
          </a:lstStyle>
          <a:p>
            <a:pPr/>
            <a:r>
              <a:t>Opportunities – what career opportunities are available to you?</a:t>
            </a:r>
          </a:p>
        </p:txBody>
      </p:sp>
      <p:sp>
        <p:nvSpPr>
          <p:cNvPr id="481" name="Rectangle 6"/>
          <p:cNvSpPr txBox="1"/>
          <p:nvPr/>
        </p:nvSpPr>
        <p:spPr>
          <a:xfrm>
            <a:off x="6315621" y="2538734"/>
            <a:ext cx="4384948"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Raleway Bold"/>
                <a:ea typeface="Raleway Bold"/>
                <a:cs typeface="Raleway Bold"/>
                <a:sym typeface="Raleway Bold"/>
              </a:defRPr>
            </a:pPr>
            <a:r>
              <a:t>Weaknesses – the things you need to </a:t>
            </a:r>
          </a:p>
          <a:p>
            <a:pPr algn="ctr">
              <a:defRPr>
                <a:latin typeface="Raleway Bold"/>
                <a:ea typeface="Raleway Bold"/>
                <a:cs typeface="Raleway Bold"/>
                <a:sym typeface="Raleway Bold"/>
              </a:defRPr>
            </a:pPr>
            <a:r>
              <a:t>work on and develop</a:t>
            </a:r>
          </a:p>
        </p:txBody>
      </p:sp>
      <p:sp>
        <p:nvSpPr>
          <p:cNvPr id="482" name="TextBox 7"/>
          <p:cNvSpPr txBox="1"/>
          <p:nvPr/>
        </p:nvSpPr>
        <p:spPr>
          <a:xfrm>
            <a:off x="6564993" y="4500919"/>
            <a:ext cx="3886203"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Raleway Bold"/>
                <a:ea typeface="Raleway Bold"/>
                <a:cs typeface="Raleway Bold"/>
                <a:sym typeface="Raleway Bold"/>
              </a:defRPr>
            </a:lvl1pPr>
          </a:lstStyle>
          <a:p>
            <a:pPr/>
            <a:r>
              <a:t>Threats – or challenges the things you need to overcome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Text Placeholder 4"/>
          <p:cNvSpPr txBox="1"/>
          <p:nvPr>
            <p:ph type="body" sz="half" idx="1"/>
          </p:nvPr>
        </p:nvSpPr>
        <p:spPr>
          <a:xfrm>
            <a:off x="480000" y="2272048"/>
            <a:ext cx="7934794" cy="4039571"/>
          </a:xfrm>
          <a:prstGeom prst="rect">
            <a:avLst/>
          </a:prstGeom>
        </p:spPr>
        <p:txBody>
          <a:bodyPr/>
          <a:lstStyle/>
          <a:p>
            <a:pPr lvl="1" marL="558893" indent="-342900">
              <a:buClr>
                <a:srgbClr val="000000"/>
              </a:buClr>
              <a:buFontTx/>
              <a:buAutoNum type="arabicPeriod" startAt="1"/>
              <a:defRPr sz="1800">
                <a:solidFill>
                  <a:srgbClr val="000000"/>
                </a:solidFill>
                <a:latin typeface="+mn-lt"/>
                <a:ea typeface="+mn-ea"/>
                <a:cs typeface="+mn-cs"/>
                <a:sym typeface="Raleway Regular"/>
              </a:defRPr>
            </a:pPr>
            <a:r>
              <a:t>What are your top three career choices? </a:t>
            </a:r>
          </a:p>
          <a:p>
            <a:pPr lvl="1" marL="558893" indent="-342900">
              <a:buClr>
                <a:srgbClr val="000000"/>
              </a:buClr>
              <a:buFontTx/>
              <a:buAutoNum type="arabicPeriod" startAt="1"/>
              <a:defRPr sz="1800">
                <a:solidFill>
                  <a:srgbClr val="000000"/>
                </a:solidFill>
                <a:latin typeface="+mn-lt"/>
                <a:ea typeface="+mn-ea"/>
                <a:cs typeface="+mn-cs"/>
                <a:sym typeface="Raleway Regular"/>
              </a:defRPr>
            </a:pPr>
            <a:r>
              <a:t>Why do these interest you?</a:t>
            </a:r>
          </a:p>
          <a:p>
            <a:pPr lvl="1" marL="558893" indent="-342900">
              <a:buClr>
                <a:srgbClr val="000000"/>
              </a:buClr>
              <a:buFontTx/>
              <a:buAutoNum type="arabicPeriod" startAt="1"/>
              <a:defRPr sz="1800">
                <a:solidFill>
                  <a:srgbClr val="000000"/>
                </a:solidFill>
                <a:latin typeface="+mn-lt"/>
                <a:ea typeface="+mn-ea"/>
                <a:cs typeface="+mn-cs"/>
                <a:sym typeface="Raleway Regular"/>
              </a:defRPr>
            </a:pPr>
            <a:r>
              <a:t>Investigate your three career choices? Find out:</a:t>
            </a:r>
          </a:p>
          <a:p>
            <a:pPr lvl="2">
              <a:buClr>
                <a:srgbClr val="000000"/>
              </a:buClr>
              <a:buFontTx/>
              <a:buChar char="▪"/>
              <a:defRPr sz="1800">
                <a:solidFill>
                  <a:srgbClr val="000000"/>
                </a:solidFill>
                <a:latin typeface="+mn-lt"/>
                <a:ea typeface="+mn-ea"/>
                <a:cs typeface="+mn-cs"/>
                <a:sym typeface="Raleway Regular"/>
              </a:defRPr>
            </a:pPr>
            <a:r>
              <a:t>What skills do you need?</a:t>
            </a:r>
          </a:p>
          <a:p>
            <a:pPr lvl="2">
              <a:buClr>
                <a:srgbClr val="000000"/>
              </a:buClr>
              <a:buFontTx/>
              <a:buChar char="▪"/>
              <a:defRPr sz="1800">
                <a:solidFill>
                  <a:srgbClr val="000000"/>
                </a:solidFill>
                <a:latin typeface="+mn-lt"/>
                <a:ea typeface="+mn-ea"/>
                <a:cs typeface="+mn-cs"/>
                <a:sym typeface="Raleway Regular"/>
              </a:defRPr>
            </a:pPr>
            <a:r>
              <a:t>What qualifications do you need to enter the career?</a:t>
            </a:r>
          </a:p>
          <a:p>
            <a:pPr lvl="2">
              <a:buClr>
                <a:srgbClr val="000000"/>
              </a:buClr>
              <a:buFontTx/>
              <a:buChar char="▪"/>
              <a:defRPr sz="1800">
                <a:solidFill>
                  <a:srgbClr val="000000"/>
                </a:solidFill>
                <a:latin typeface="+mn-lt"/>
                <a:ea typeface="+mn-ea"/>
                <a:cs typeface="+mn-cs"/>
                <a:sym typeface="Raleway Regular"/>
              </a:defRPr>
            </a:pPr>
            <a:r>
              <a:t>What attracts you to the career? Why?</a:t>
            </a:r>
          </a:p>
          <a:p>
            <a:pPr lvl="1" marL="558893" indent="-342900">
              <a:buClr>
                <a:srgbClr val="000000"/>
              </a:buClr>
              <a:buFontTx/>
              <a:buAutoNum type="arabicPeriod" startAt="1"/>
              <a:defRPr sz="1800">
                <a:solidFill>
                  <a:srgbClr val="000000"/>
                </a:solidFill>
                <a:latin typeface="+mn-lt"/>
                <a:ea typeface="+mn-ea"/>
                <a:cs typeface="+mn-cs"/>
                <a:sym typeface="Raleway Regular"/>
              </a:defRPr>
            </a:pPr>
            <a:r>
              <a:t>Use the internet to explore these careers  in more detail. List three things you learnt during your investigation. </a:t>
            </a:r>
          </a:p>
          <a:p>
            <a:pPr lvl="1" marL="558893" indent="-342900">
              <a:buClr>
                <a:srgbClr val="000000"/>
              </a:buClr>
              <a:buFontTx/>
              <a:buAutoNum type="arabicPeriod" startAt="1"/>
              <a:defRPr sz="1800">
                <a:solidFill>
                  <a:srgbClr val="000000"/>
                </a:solidFill>
                <a:latin typeface="+mn-lt"/>
                <a:ea typeface="+mn-ea"/>
                <a:cs typeface="+mn-cs"/>
                <a:sym typeface="Raleway Regular"/>
              </a:defRPr>
            </a:pPr>
            <a:r>
              <a:t>Share your career choices and ideas with a partner. Discuss what you have found out. What are the opportunities and challenges in achieving your career aspiration?</a:t>
            </a:r>
          </a:p>
        </p:txBody>
      </p:sp>
      <p:sp>
        <p:nvSpPr>
          <p:cNvPr id="295" name="Title 3"/>
          <p:cNvSpPr txBox="1"/>
          <p:nvPr>
            <p:ph type="title"/>
          </p:nvPr>
        </p:nvSpPr>
        <p:spPr>
          <a:xfrm>
            <a:off x="479998" y="768724"/>
            <a:ext cx="11232003" cy="972914"/>
          </a:xfrm>
          <a:prstGeom prst="rect">
            <a:avLst/>
          </a:prstGeom>
        </p:spPr>
        <p:txBody>
          <a:bodyPr/>
          <a:lstStyle/>
          <a:p>
            <a:pPr>
              <a:defRPr b="0">
                <a:latin typeface="Raleway Bold"/>
                <a:ea typeface="Raleway Bold"/>
                <a:cs typeface="Raleway Bold"/>
                <a:sym typeface="Raleway Bold"/>
              </a:defRPr>
            </a:pPr>
            <a:r>
              <a:t>Key questions to ask yourself about your possible future career:</a:t>
            </a:r>
            <a:br/>
          </a:p>
        </p:txBody>
      </p:sp>
      <p:pic>
        <p:nvPicPr>
          <p:cNvPr id="296" name="Picture 5" descr="Picture 5"/>
          <p:cNvPicPr>
            <a:picLocks noChangeAspect="1"/>
          </p:cNvPicPr>
          <p:nvPr/>
        </p:nvPicPr>
        <p:blipFill>
          <a:blip r:embed="rId2">
            <a:extLst/>
          </a:blip>
          <a:stretch>
            <a:fillRect/>
          </a:stretch>
        </p:blipFill>
        <p:spPr>
          <a:xfrm>
            <a:off x="7963378" y="1847814"/>
            <a:ext cx="4024272" cy="2435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4"/>
                  <a:pt x="0" y="10798"/>
                </a:cubicBezTo>
                <a:cubicBezTo>
                  <a:pt x="0" y="16763"/>
                  <a:pt x="4835" y="21600"/>
                  <a:pt x="10800" y="21600"/>
                </a:cubicBezTo>
                <a:cubicBezTo>
                  <a:pt x="16765" y="21600"/>
                  <a:pt x="21600" y="16763"/>
                  <a:pt x="21600" y="10798"/>
                </a:cubicBezTo>
                <a:cubicBezTo>
                  <a:pt x="21600" y="4834"/>
                  <a:pt x="16765" y="0"/>
                  <a:pt x="10800" y="0"/>
                </a:cubicBezTo>
                <a:close/>
              </a:path>
            </a:pathLst>
          </a:cu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2"/>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What is my starting point? 	</a:t>
            </a:r>
          </a:p>
        </p:txBody>
      </p:sp>
      <p:sp>
        <p:nvSpPr>
          <p:cNvPr id="299" name="Text Placeholder 1"/>
          <p:cNvSpPr txBox="1"/>
          <p:nvPr>
            <p:ph type="body" sz="quarter" idx="1"/>
          </p:nvPr>
        </p:nvSpPr>
        <p:spPr>
          <a:xfrm>
            <a:off x="479997" y="2121577"/>
            <a:ext cx="6085397" cy="1636610"/>
          </a:xfrm>
          <a:prstGeom prst="rect">
            <a:avLst/>
          </a:prstGeom>
        </p:spPr>
        <p:txBody>
          <a:bodyPr/>
          <a:lstStyle/>
          <a:p>
            <a:pPr marL="0" indent="0">
              <a:buSzTx/>
              <a:buNone/>
              <a:defRPr sz="1800">
                <a:solidFill>
                  <a:srgbClr val="000000"/>
                </a:solidFill>
                <a:latin typeface="+mn-lt"/>
                <a:ea typeface="+mn-ea"/>
                <a:cs typeface="+mn-cs"/>
                <a:sym typeface="Raleway Regular"/>
              </a:defRPr>
            </a:pPr>
            <a:r>
              <a:t>From your investigation identify any action(s) which you would need to undertake to work towards the career you are interested in.</a:t>
            </a:r>
          </a:p>
          <a:p>
            <a:pPr marL="0" indent="0">
              <a:buSzTx/>
              <a:buNone/>
              <a:defRPr sz="1800">
                <a:solidFill>
                  <a:srgbClr val="000000"/>
                </a:solidFill>
                <a:latin typeface="+mn-lt"/>
                <a:ea typeface="+mn-ea"/>
                <a:cs typeface="+mn-cs"/>
                <a:sym typeface="Raleway Regular"/>
              </a:defRPr>
            </a:pPr>
            <a:r>
              <a:t>Annotate the arrow to show the steps you need to follow to achieve that career?</a:t>
            </a:r>
          </a:p>
        </p:txBody>
      </p:sp>
      <p:sp>
        <p:nvSpPr>
          <p:cNvPr id="300" name="TextBox 5"/>
          <p:cNvSpPr txBox="1"/>
          <p:nvPr/>
        </p:nvSpPr>
        <p:spPr>
          <a:xfrm>
            <a:off x="525718" y="4685996"/>
            <a:ext cx="1910984" cy="89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Raleway Bold"/>
                <a:ea typeface="Raleway Bold"/>
                <a:cs typeface="Raleway Bold"/>
                <a:sym typeface="Raleway Bold"/>
              </a:defRPr>
            </a:pPr>
            <a:r>
              <a:t>My starting point,</a:t>
            </a:r>
          </a:p>
          <a:p>
            <a:pPr algn="ctr">
              <a:defRPr>
                <a:latin typeface="Raleway Bold"/>
                <a:ea typeface="Raleway Bold"/>
                <a:cs typeface="Raleway Bold"/>
                <a:sym typeface="Raleway Bold"/>
              </a:defRPr>
            </a:pPr>
            <a:r>
              <a:t>where I am now</a:t>
            </a:r>
          </a:p>
        </p:txBody>
      </p:sp>
      <p:sp>
        <p:nvSpPr>
          <p:cNvPr id="301" name="Right Arrow 6"/>
          <p:cNvSpPr/>
          <p:nvPr/>
        </p:nvSpPr>
        <p:spPr>
          <a:xfrm>
            <a:off x="2482419" y="4685996"/>
            <a:ext cx="6099624" cy="578738"/>
          </a:xfrm>
          <a:prstGeom prst="rightArrow">
            <a:avLst>
              <a:gd name="adj1" fmla="val 50000"/>
              <a:gd name="adj2" fmla="val 50000"/>
            </a:avLst>
          </a:prstGeom>
          <a:solidFill>
            <a:srgbClr val="96C7BE"/>
          </a:solidFill>
          <a:ln w="12700">
            <a:solidFill>
              <a:srgbClr val="96C7BE"/>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02" name="TextBox 7"/>
          <p:cNvSpPr txBox="1"/>
          <p:nvPr/>
        </p:nvSpPr>
        <p:spPr>
          <a:xfrm>
            <a:off x="8367917" y="4513102"/>
            <a:ext cx="3924978" cy="1043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71450" indent="-171450" algn="ctr">
              <a:spcBef>
                <a:spcPts val="600"/>
              </a:spcBef>
              <a:defRPr>
                <a:latin typeface="Raleway Bold"/>
                <a:ea typeface="Raleway Bold"/>
                <a:cs typeface="Raleway Bold"/>
                <a:sym typeface="Raleway Bold"/>
              </a:defRPr>
            </a:pPr>
            <a:r>
              <a:t>What do I want to be?</a:t>
            </a:r>
          </a:p>
          <a:p>
            <a:pPr marL="171450" indent="-171450" algn="ctr">
              <a:spcBef>
                <a:spcPts val="600"/>
              </a:spcBef>
              <a:defRPr>
                <a:latin typeface="Raleway Bold"/>
                <a:ea typeface="Raleway Bold"/>
                <a:cs typeface="Raleway Bold"/>
                <a:sym typeface="Raleway Bold"/>
              </a:defRPr>
            </a:pPr>
            <a:r>
              <a:t>What do I need to do to achieve</a:t>
            </a:r>
          </a:p>
          <a:p>
            <a:pPr marL="171450" indent="-171450" algn="ctr">
              <a:spcBef>
                <a:spcPts val="600"/>
              </a:spcBef>
              <a:defRPr>
                <a:latin typeface="Raleway Bold"/>
                <a:ea typeface="Raleway Bold"/>
                <a:cs typeface="Raleway Bold"/>
                <a:sym typeface="Raleway Bold"/>
              </a:defRPr>
            </a:pPr>
            <a:r>
              <a:t>my career goal?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ext Placeholder 4"/>
          <p:cNvSpPr txBox="1"/>
          <p:nvPr>
            <p:ph type="body" sz="quarter" idx="1"/>
          </p:nvPr>
        </p:nvSpPr>
        <p:spPr>
          <a:xfrm>
            <a:off x="1220112" y="1956816"/>
            <a:ext cx="9770976" cy="230835"/>
          </a:xfrm>
          <a:prstGeom prst="rect">
            <a:avLst/>
          </a:prstGeom>
        </p:spPr>
        <p:txBody>
          <a:bodyPr/>
          <a:lstStyle>
            <a:lvl1pPr marL="0" indent="0" defTabSz="640079">
              <a:lnSpc>
                <a:spcPts val="1200"/>
              </a:lnSpc>
              <a:spcBef>
                <a:spcPts val="500"/>
              </a:spcBef>
              <a:buSzTx/>
              <a:buNone/>
              <a:defRPr sz="1400">
                <a:solidFill>
                  <a:srgbClr val="000000"/>
                </a:solidFill>
                <a:latin typeface="+mn-lt"/>
                <a:ea typeface="+mn-ea"/>
                <a:cs typeface="+mn-cs"/>
                <a:sym typeface="Raleway Regular"/>
              </a:defRPr>
            </a:lvl1pPr>
          </a:lstStyle>
          <a:p>
            <a:pPr/>
            <a:r>
              <a:t>Use the table to show how you are going to find out about your career and what you learnt from your exploration.</a:t>
            </a:r>
          </a:p>
        </p:txBody>
      </p:sp>
      <p:sp>
        <p:nvSpPr>
          <p:cNvPr id="305" name="Title 3"/>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What is my starting point</a:t>
            </a:r>
          </a:p>
        </p:txBody>
      </p:sp>
      <p:graphicFrame>
        <p:nvGraphicFramePr>
          <p:cNvPr id="306" name="Table 5"/>
          <p:cNvGraphicFramePr/>
          <p:nvPr/>
        </p:nvGraphicFramePr>
        <p:xfrm>
          <a:off x="1071521" y="2615531"/>
          <a:ext cx="10071156" cy="359953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035577"/>
                <a:gridCol w="5035576"/>
              </a:tblGrid>
              <a:tr h="962278">
                <a:tc>
                  <a:txBody>
                    <a:bodyPr/>
                    <a:lstStyle/>
                    <a:p>
                      <a:pPr algn="l" defTabSz="914400">
                        <a:lnSpc>
                          <a:spcPts val="1800"/>
                        </a:lnSpc>
                        <a:defRPr b="0" sz="1800">
                          <a:solidFill>
                            <a:srgbClr val="000000"/>
                          </a:solidFill>
                        </a:defRPr>
                      </a:pPr>
                      <a:r>
                        <a:rPr>
                          <a:solidFill>
                            <a:srgbClr val="FFFFFF"/>
                          </a:solidFill>
                          <a:sym typeface="Raleway Bold"/>
                        </a:rPr>
                        <a:t>List what you need to find out about your top chosen career</a:t>
                      </a:r>
                    </a:p>
                  </a:txBody>
                  <a:tcPr marL="144000" marR="144000" marT="144000" marB="144000" anchor="t" anchorCtr="0" horzOverflow="overflow">
                    <a:lnL w="12700">
                      <a:miter lim="400000"/>
                    </a:lnL>
                    <a:lnR>
                      <a:solidFill>
                        <a:srgbClr val="E7E6E6"/>
                      </a:solidFill>
                    </a:lnR>
                    <a:lnT w="12700">
                      <a:miter lim="400000"/>
                    </a:lnT>
                    <a:lnB w="12700">
                      <a:solidFill>
                        <a:srgbClr val="000000"/>
                      </a:solidFill>
                    </a:lnB>
                    <a:solidFill>
                      <a:srgbClr val="732F16"/>
                    </a:solidFill>
                  </a:tcPr>
                </a:tc>
                <a:tc>
                  <a:txBody>
                    <a:bodyPr/>
                    <a:lstStyle/>
                    <a:p>
                      <a:pPr algn="l" defTabSz="914400">
                        <a:lnSpc>
                          <a:spcPts val="1800"/>
                        </a:lnSpc>
                        <a:defRPr b="0" sz="1800">
                          <a:solidFill>
                            <a:srgbClr val="000000"/>
                          </a:solidFill>
                        </a:defRPr>
                      </a:pPr>
                      <a:r>
                        <a:rPr>
                          <a:solidFill>
                            <a:srgbClr val="FFFFFF"/>
                          </a:solidFill>
                          <a:sym typeface="Raleway Bold"/>
                        </a:rPr>
                        <a:t>Write here what you found out e.g. skills you need for the career choice</a:t>
                      </a:r>
                    </a:p>
                  </a:txBody>
                  <a:tcPr marL="144000" marR="144000" marT="144000" marB="144000" anchor="t" anchorCtr="0" horzOverflow="overflow">
                    <a:lnL>
                      <a:solidFill>
                        <a:srgbClr val="E7E6E6"/>
                      </a:solidFill>
                    </a:lnL>
                    <a:lnR w="12700">
                      <a:miter lim="400000"/>
                    </a:lnR>
                    <a:lnT w="12700">
                      <a:miter lim="400000"/>
                    </a:lnT>
                    <a:lnB w="12700">
                      <a:solidFill>
                        <a:srgbClr val="000000"/>
                      </a:solidFill>
                    </a:lnB>
                    <a:solidFill>
                      <a:schemeClr val="accent2"/>
                    </a:solidFill>
                  </a:tcPr>
                </a:tc>
              </a:tr>
              <a:tr h="522025">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22025">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46176">
                <a:tc>
                  <a:txBody>
                    <a:bodyPr/>
                    <a:lstStyle/>
                    <a:p>
                      <a:pPr algn="l" defTabSz="914400">
                        <a:defRPr sz="1800"/>
                      </a:pPr>
                      <a:r>
                        <a:rPr sz="1300">
                          <a:latin typeface="Arial"/>
                          <a:ea typeface="Arial"/>
                          <a:cs typeface="Arial"/>
                          <a:sym typeface="Arial"/>
                        </a:rPr>
                        <a:t> </a:t>
                      </a: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25001">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22025">
                <a:tc>
                  <a:txBody>
                    <a:bodyPr/>
                    <a:lstStyle/>
                    <a:p>
                      <a:pPr algn="l" defTabSz="914400">
                        <a:defRPr sz="1800"/>
                      </a:pPr>
                      <a:r>
                        <a:rPr sz="1300">
                          <a:latin typeface="Arial"/>
                          <a:ea typeface="Arial"/>
                          <a:cs typeface="Arial"/>
                          <a:sym typeface="Arial"/>
                        </a:rPr>
                        <a:t> </a:t>
                      </a: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300">
                          <a:latin typeface="Arial"/>
                          <a:ea typeface="Arial"/>
                          <a:cs typeface="Arial"/>
                          <a:sym typeface="Arial"/>
                        </a:defRPr>
                      </a:pPr>
                    </a:p>
                  </a:txBody>
                  <a:tcPr marL="96000" marR="96000" marT="96000" marB="9600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2"/>
          <p:cNvSpPr txBox="1"/>
          <p:nvPr>
            <p:ph type="title"/>
          </p:nvPr>
        </p:nvSpPr>
        <p:spPr>
          <a:xfrm>
            <a:off x="479998" y="768724"/>
            <a:ext cx="11232003" cy="972914"/>
          </a:xfrm>
          <a:prstGeom prst="rect">
            <a:avLst/>
          </a:prstGeom>
        </p:spPr>
        <p:txBody>
          <a:bodyPr/>
          <a:lstStyle/>
          <a:p>
            <a:pPr>
              <a:defRPr b="0">
                <a:latin typeface="Raleway Bold"/>
                <a:ea typeface="Raleway Bold"/>
                <a:cs typeface="Raleway Bold"/>
                <a:sym typeface="Raleway Bold"/>
              </a:defRPr>
            </a:pPr>
            <a:r>
              <a:t>What is a SWOT analysis?</a:t>
            </a:r>
            <a:br/>
          </a:p>
        </p:txBody>
      </p:sp>
      <p:sp>
        <p:nvSpPr>
          <p:cNvPr id="309" name="Text Placeholder 1"/>
          <p:cNvSpPr txBox="1"/>
          <p:nvPr>
            <p:ph type="body" sz="half" idx="1"/>
          </p:nvPr>
        </p:nvSpPr>
        <p:spPr>
          <a:xfrm>
            <a:off x="480000" y="2083018"/>
            <a:ext cx="6707486" cy="3116241"/>
          </a:xfrm>
          <a:prstGeom prst="rect">
            <a:avLst/>
          </a:prstGeom>
        </p:spPr>
        <p:txBody>
          <a:bodyPr/>
          <a:lstStyle/>
          <a:p>
            <a:pPr marL="0" indent="0">
              <a:buSzTx/>
              <a:buNone/>
              <a:defRPr sz="1800">
                <a:solidFill>
                  <a:srgbClr val="000000"/>
                </a:solidFill>
                <a:latin typeface="+mn-lt"/>
                <a:ea typeface="+mn-ea"/>
                <a:cs typeface="+mn-cs"/>
                <a:sym typeface="Raleway Regular"/>
              </a:defRPr>
            </a:pPr>
            <a:r>
              <a:t>Businesses often use a SWOT analysis to help them think about an issue or problem and to help them look at the issue within the ‘whole picture’ of the organisations activities or situation.</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Today you are going to conduct a SWOT analysis on yourself - this will help you to start to think about the skills, strengths and attributes which you have and which will be useful in your chosen career. </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It will also help you to identify the things you will have to do to work towards your chosen career. </a:t>
            </a:r>
          </a:p>
        </p:txBody>
      </p:sp>
      <p:sp>
        <p:nvSpPr>
          <p:cNvPr id="310" name="Isosceles Triangle 9"/>
          <p:cNvSpPr/>
          <p:nvPr/>
        </p:nvSpPr>
        <p:spPr>
          <a:xfrm rot="5400000">
            <a:off x="7712441" y="1431562"/>
            <a:ext cx="4939567" cy="3950971"/>
          </a:xfrm>
          <a:prstGeom prst="triangle">
            <a:avLst/>
          </a:prstGeom>
          <a:solidFill>
            <a:srgbClr val="96C7BE"/>
          </a:solidFill>
          <a:ln w="12700">
            <a:solidFill>
              <a:srgbClr val="96C7BE"/>
            </a:solidFill>
            <a:miter/>
          </a:ln>
        </p:spPr>
        <p:txBody>
          <a:bodyPr lIns="45718" tIns="45718" rIns="45718" bIns="45718" anchor="ctr"/>
          <a:lstStyle/>
          <a:p>
            <a:pPr algn="ctr">
              <a:defRPr>
                <a:solidFill>
                  <a:srgbClr val="FFFFFF"/>
                </a:solidFill>
                <a:latin typeface="+mn-lt"/>
                <a:ea typeface="+mn-ea"/>
                <a:cs typeface="+mn-cs"/>
                <a:sym typeface="Raleway Regular"/>
              </a:defRPr>
            </a:pPr>
          </a:p>
        </p:txBody>
      </p:sp>
      <p:sp>
        <p:nvSpPr>
          <p:cNvPr id="311" name="Rectangle 11"/>
          <p:cNvSpPr txBox="1"/>
          <p:nvPr/>
        </p:nvSpPr>
        <p:spPr>
          <a:xfrm>
            <a:off x="8252459" y="1760441"/>
            <a:ext cx="2373603" cy="346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latin typeface="Raleway Bold"/>
                <a:ea typeface="Raleway Bold"/>
                <a:cs typeface="Raleway Bold"/>
                <a:sym typeface="Raleway Bold"/>
              </a:defRPr>
            </a:pPr>
            <a:r>
              <a:t>Learning </a:t>
            </a:r>
          </a:p>
          <a:p>
            <a:pPr>
              <a:defRPr sz="1600">
                <a:latin typeface="Raleway Bold"/>
                <a:ea typeface="Raleway Bold"/>
                <a:cs typeface="Raleway Bold"/>
                <a:sym typeface="Raleway Bold"/>
              </a:defRPr>
            </a:pPr>
            <a:r>
              <a:t>outcomes</a:t>
            </a:r>
            <a:br/>
            <a:r>
              <a:rPr>
                <a:solidFill>
                  <a:srgbClr val="122846"/>
                </a:solidFill>
                <a:latin typeface="+mn-lt"/>
                <a:ea typeface="+mn-ea"/>
                <a:cs typeface="+mn-cs"/>
                <a:sym typeface="Raleway Regular"/>
              </a:rPr>
              <a:t>To carry out a SWOT analysis to identify strengths, weaknesses, opportunities and threats</a:t>
            </a:r>
            <a:br>
              <a:rPr>
                <a:solidFill>
                  <a:srgbClr val="122846"/>
                </a:solidFill>
                <a:latin typeface="+mn-lt"/>
                <a:ea typeface="+mn-ea"/>
                <a:cs typeface="+mn-cs"/>
                <a:sym typeface="Raleway Regular"/>
              </a:rPr>
            </a:br>
            <a:endParaRPr>
              <a:solidFill>
                <a:srgbClr val="122846"/>
              </a:solidFill>
            </a:endParaRPr>
          </a:p>
          <a:p>
            <a:pPr>
              <a:defRPr sz="1600">
                <a:solidFill>
                  <a:srgbClr val="122846"/>
                </a:solidFill>
                <a:latin typeface="+mn-lt"/>
                <a:ea typeface="+mn-ea"/>
                <a:cs typeface="+mn-cs"/>
                <a:sym typeface="Raleway Regular"/>
              </a:defRPr>
            </a:pPr>
            <a:r>
              <a:t>To consider the outcome, to think about if the findings have any impact on pupils’ </a:t>
            </a:r>
          </a:p>
          <a:p>
            <a:pPr>
              <a:defRPr sz="1600">
                <a:solidFill>
                  <a:srgbClr val="122846"/>
                </a:solidFill>
                <a:latin typeface="+mn-lt"/>
                <a:ea typeface="+mn-ea"/>
                <a:cs typeface="+mn-cs"/>
                <a:sym typeface="Raleway Regular"/>
              </a:defRPr>
            </a:pPr>
            <a:r>
              <a:t>choices and </a:t>
            </a:r>
          </a:p>
          <a:p>
            <a:pPr>
              <a:defRPr sz="1600">
                <a:solidFill>
                  <a:srgbClr val="122846"/>
                </a:solidFill>
                <a:latin typeface="+mn-lt"/>
                <a:ea typeface="+mn-ea"/>
                <a:cs typeface="+mn-cs"/>
                <a:sym typeface="Raleway Regular"/>
              </a:defRPr>
            </a:pPr>
            <a:r>
              <a:t>goals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ext Placeholder 6"/>
          <p:cNvSpPr txBox="1"/>
          <p:nvPr>
            <p:ph type="body" sz="half" idx="1"/>
          </p:nvPr>
        </p:nvSpPr>
        <p:spPr>
          <a:xfrm>
            <a:off x="479998" y="2101713"/>
            <a:ext cx="6944932" cy="3808735"/>
          </a:xfrm>
          <a:prstGeom prst="rect">
            <a:avLst/>
          </a:prstGeom>
        </p:spPr>
        <p:txBody>
          <a:bodyPr/>
          <a:lstStyle/>
          <a:p>
            <a:pPr marL="0" indent="0">
              <a:buSzTx/>
              <a:buNone/>
              <a:defRPr sz="1800">
                <a:solidFill>
                  <a:srgbClr val="57BED3"/>
                </a:solidFill>
                <a:latin typeface="Raleway Bold"/>
                <a:ea typeface="Raleway Bold"/>
                <a:cs typeface="Raleway Bold"/>
                <a:sym typeface="Raleway Bold"/>
              </a:defRPr>
            </a:pPr>
            <a:r>
              <a:t>Activity</a:t>
            </a:r>
          </a:p>
          <a:p>
            <a:pPr marL="0" indent="0">
              <a:buSzTx/>
              <a:buNone/>
              <a:defRPr sz="1800">
                <a:solidFill>
                  <a:srgbClr val="57BED3"/>
                </a:solidFill>
                <a:latin typeface="Raleway Bold"/>
                <a:ea typeface="Raleway Bold"/>
                <a:cs typeface="Raleway Bold"/>
                <a:sym typeface="Raleway Bold"/>
              </a:defRPr>
            </a:pPr>
            <a:r>
              <a:t>Use the SWOT analysis diagram to complete a SWOT analysis of yourself </a:t>
            </a:r>
          </a:p>
          <a:p>
            <a:pPr marL="0" indent="0">
              <a:buSzTx/>
              <a:buNone/>
              <a:defRPr sz="1800">
                <a:solidFill>
                  <a:srgbClr val="000000"/>
                </a:solidFill>
                <a:latin typeface="+mn-lt"/>
                <a:ea typeface="+mn-ea"/>
                <a:cs typeface="+mn-cs"/>
                <a:sym typeface="Raleway Regular"/>
              </a:defRPr>
            </a:pPr>
          </a:p>
          <a:p>
            <a:pPr marL="0" indent="0">
              <a:buSzTx/>
              <a:buNone/>
              <a:defRPr sz="1800">
                <a:solidFill>
                  <a:srgbClr val="000000"/>
                </a:solidFill>
                <a:latin typeface="+mn-lt"/>
                <a:ea typeface="+mn-ea"/>
                <a:cs typeface="+mn-cs"/>
                <a:sym typeface="Raleway Regular"/>
              </a:defRPr>
            </a:pPr>
            <a:r>
              <a:t>S = Strengths – List all your positive features and skills. The things you are good at</a:t>
            </a:r>
          </a:p>
          <a:p>
            <a:pPr marL="0" indent="0">
              <a:buSzTx/>
              <a:buNone/>
              <a:defRPr sz="1800">
                <a:solidFill>
                  <a:srgbClr val="000000"/>
                </a:solidFill>
                <a:latin typeface="+mn-lt"/>
                <a:ea typeface="+mn-ea"/>
                <a:cs typeface="+mn-cs"/>
                <a:sym typeface="Raleway Regular"/>
              </a:defRPr>
            </a:pPr>
            <a:r>
              <a:t>W = Weaknesses – List all the areas which you think you need to develop or work on</a:t>
            </a:r>
          </a:p>
          <a:p>
            <a:pPr marL="0" indent="0">
              <a:buSzTx/>
              <a:buNone/>
              <a:defRPr sz="1800">
                <a:solidFill>
                  <a:srgbClr val="000000"/>
                </a:solidFill>
                <a:latin typeface="+mn-lt"/>
                <a:ea typeface="+mn-ea"/>
                <a:cs typeface="+mn-cs"/>
                <a:sym typeface="Raleway Regular"/>
              </a:defRPr>
            </a:pPr>
            <a:r>
              <a:t>O = Opportunities – What are the career opportunities available to you? Who could help you?</a:t>
            </a:r>
          </a:p>
          <a:p>
            <a:pPr marL="0" indent="0">
              <a:buSzTx/>
              <a:buNone/>
              <a:defRPr sz="1800">
                <a:solidFill>
                  <a:srgbClr val="000000"/>
                </a:solidFill>
                <a:latin typeface="+mn-lt"/>
                <a:ea typeface="+mn-ea"/>
                <a:cs typeface="+mn-cs"/>
                <a:sym typeface="Raleway Regular"/>
              </a:defRPr>
            </a:pPr>
            <a:r>
              <a:t>T = Threats – What are the difficulties or challenges you might face and need to overcome to achieve your career goal</a:t>
            </a:r>
          </a:p>
        </p:txBody>
      </p:sp>
      <p:sp>
        <p:nvSpPr>
          <p:cNvPr id="314" name="Title 5"/>
          <p:cNvSpPr txBox="1"/>
          <p:nvPr>
            <p:ph type="title"/>
          </p:nvPr>
        </p:nvSpPr>
        <p:spPr>
          <a:xfrm>
            <a:off x="479998" y="768724"/>
            <a:ext cx="11232003" cy="668215"/>
          </a:xfrm>
          <a:prstGeom prst="rect">
            <a:avLst/>
          </a:prstGeom>
        </p:spPr>
        <p:txBody>
          <a:bodyPr/>
          <a:lstStyle>
            <a:lvl1pPr>
              <a:defRPr b="0">
                <a:latin typeface="Raleway Bold"/>
                <a:ea typeface="Raleway Bold"/>
                <a:cs typeface="Raleway Bold"/>
                <a:sym typeface="Raleway Bold"/>
              </a:defRPr>
            </a:lvl1pPr>
          </a:lstStyle>
          <a:p>
            <a:pPr/>
            <a:r>
              <a:t>SWOT analysis</a:t>
            </a:r>
          </a:p>
        </p:txBody>
      </p:sp>
      <p:pic>
        <p:nvPicPr>
          <p:cNvPr id="315" name="Picture 10" descr="Picture 10"/>
          <p:cNvPicPr>
            <a:picLocks noChangeAspect="1"/>
          </p:cNvPicPr>
          <p:nvPr/>
        </p:nvPicPr>
        <p:blipFill>
          <a:blip r:embed="rId2">
            <a:extLst/>
          </a:blip>
          <a:srcRect l="0" t="0" r="0" b="4"/>
          <a:stretch>
            <a:fillRect/>
          </a:stretch>
        </p:blipFill>
        <p:spPr>
          <a:xfrm rot="4865151">
            <a:off x="8435170" y="1996388"/>
            <a:ext cx="2545083" cy="36583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1" y="0"/>
                </a:moveTo>
                <a:cubicBezTo>
                  <a:pt x="1612" y="0"/>
                  <a:pt x="0" y="1122"/>
                  <a:pt x="0" y="2505"/>
                </a:cubicBezTo>
                <a:lnTo>
                  <a:pt x="0" y="19097"/>
                </a:lnTo>
                <a:cubicBezTo>
                  <a:pt x="0" y="20481"/>
                  <a:pt x="1612" y="21600"/>
                  <a:pt x="3601" y="21600"/>
                </a:cubicBezTo>
                <a:lnTo>
                  <a:pt x="17999" y="21600"/>
                </a:lnTo>
                <a:cubicBezTo>
                  <a:pt x="19988" y="21600"/>
                  <a:pt x="21600" y="20481"/>
                  <a:pt x="21600" y="19097"/>
                </a:cubicBezTo>
                <a:lnTo>
                  <a:pt x="21600" y="2505"/>
                </a:lnTo>
                <a:cubicBezTo>
                  <a:pt x="21600" y="1122"/>
                  <a:pt x="19988" y="0"/>
                  <a:pt x="17999" y="0"/>
                </a:cubicBezTo>
                <a:lnTo>
                  <a:pt x="3601" y="0"/>
                </a:lnTo>
                <a:close/>
              </a:path>
            </a:pathLst>
          </a:custGeom>
          <a:ln w="12700">
            <a:miter lim="400000"/>
          </a:ln>
          <a:effectLst>
            <a:outerShdw sx="100000" sy="100000" kx="0" ky="0" algn="b" rotWithShape="0" blurRad="152400" dist="12000" dir="900000">
              <a:srgbClr val="000000">
                <a:alpha val="30000"/>
              </a:srgb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AFAFA"/>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FAFA"/>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FAFA"/>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189"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