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03"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B5"/>
    <a:srgbClr val="2A2459"/>
    <a:srgbClr val="F15D2A"/>
    <a:srgbClr val="00AC6F"/>
    <a:srgbClr val="813F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p:restoredTop sz="94694"/>
  </p:normalViewPr>
  <p:slideViewPr>
    <p:cSldViewPr snapToGrid="0" snapToObjects="1">
      <p:cViewPr varScale="1">
        <p:scale>
          <a:sx n="96" d="100"/>
          <a:sy n="96" d="100"/>
        </p:scale>
        <p:origin x="77"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937AA-85A0-3C41-B825-C20A339DBF3B}"/>
              </a:ext>
            </a:extLst>
          </p:cNvPr>
          <p:cNvSpPr>
            <a:spLocks noGrp="1"/>
          </p:cNvSpPr>
          <p:nvPr>
            <p:ph type="ctrTitle"/>
          </p:nvPr>
        </p:nvSpPr>
        <p:spPr>
          <a:xfrm>
            <a:off x="1524000" y="1122363"/>
            <a:ext cx="9144000" cy="2387600"/>
          </a:xfrm>
        </p:spPr>
        <p:txBody>
          <a:bodyPr anchor="b"/>
          <a:lstStyle>
            <a:lvl1pPr algn="ctr">
              <a:defRPr sz="5400" b="1" i="0">
                <a:latin typeface="Helvetica" pitchFamily="2"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xmlns="" id="{D719BC61-8E36-4146-BA17-0E492E268E93}"/>
              </a:ext>
            </a:extLst>
          </p:cNvPr>
          <p:cNvSpPr>
            <a:spLocks noGrp="1"/>
          </p:cNvSpPr>
          <p:nvPr>
            <p:ph type="subTitle" idx="1"/>
          </p:nvPr>
        </p:nvSpPr>
        <p:spPr>
          <a:xfrm>
            <a:off x="1524000" y="3602038"/>
            <a:ext cx="9144000" cy="1655762"/>
          </a:xfrm>
        </p:spPr>
        <p:txBody>
          <a:bodyPr/>
          <a:lstStyle>
            <a:lvl1pPr marL="0" indent="0" algn="ctr">
              <a:buNone/>
              <a:defRPr sz="2400" b="0" i="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9" name="Picture 8" descr="A close up of a sign&#10;&#10;Description automatically generated">
            <a:extLst>
              <a:ext uri="{FF2B5EF4-FFF2-40B4-BE49-F238E27FC236}">
                <a16:creationId xmlns:a16="http://schemas.microsoft.com/office/drawing/2014/main" xmlns="" id="{FE5F9288-B2CA-B042-A03F-8D5C8218DD91}"/>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xmlns="" id="{C90C080B-F1D6-EF4E-AFF4-67FFF2CD918E}"/>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xmlns="" id="{7E93B9CB-162C-4D4C-95BB-3F19C5C109AE}"/>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405654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5B0E5-ACC2-754F-8BAA-64D9C54F9F94}"/>
              </a:ext>
            </a:extLst>
          </p:cNvPr>
          <p:cNvSpPr>
            <a:spLocks noGrp="1"/>
          </p:cNvSpPr>
          <p:nvPr>
            <p:ph type="title"/>
          </p:nvPr>
        </p:nvSpPr>
        <p:spPr/>
        <p:txBody>
          <a:bodyPr>
            <a:normAutofit/>
          </a:bodyPr>
          <a:lstStyle>
            <a:lvl1pPr>
              <a:defRPr sz="4000" b="1" i="0">
                <a:latin typeface="Helvetica"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1B2313E4-AA70-1E45-A00A-3F1EED8521BC}"/>
              </a:ext>
            </a:extLst>
          </p:cNvPr>
          <p:cNvSpPr>
            <a:spLocks noGrp="1"/>
          </p:cNvSpPr>
          <p:nvPr>
            <p:ph idx="1"/>
          </p:nvPr>
        </p:nvSpPr>
        <p:spPr>
          <a:xfrm>
            <a:off x="838200" y="1825625"/>
            <a:ext cx="10515600" cy="3968888"/>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close up of a sign&#10;&#10;Description automatically generated">
            <a:extLst>
              <a:ext uri="{FF2B5EF4-FFF2-40B4-BE49-F238E27FC236}">
                <a16:creationId xmlns:a16="http://schemas.microsoft.com/office/drawing/2014/main" xmlns="" id="{CF0AAE2B-13BF-384B-A98E-C5F0047E5B12}"/>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8" name="Picture 7" descr="A picture containing food&#10;&#10;Description automatically generated">
            <a:extLst>
              <a:ext uri="{FF2B5EF4-FFF2-40B4-BE49-F238E27FC236}">
                <a16:creationId xmlns:a16="http://schemas.microsoft.com/office/drawing/2014/main" xmlns="" id="{BD75F6EF-43A8-FE48-9151-5C27CE799155}"/>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xmlns="" id="{AA608114-82A1-6B44-A56E-D9DFD27152FE}"/>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121071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89777-F328-474D-A0EF-3D7593967330}"/>
              </a:ext>
            </a:extLst>
          </p:cNvPr>
          <p:cNvSpPr>
            <a:spLocks noGrp="1"/>
          </p:cNvSpPr>
          <p:nvPr>
            <p:ph type="title"/>
          </p:nvPr>
        </p:nvSpPr>
        <p:spPr>
          <a:xfrm>
            <a:off x="831850" y="1709738"/>
            <a:ext cx="10515600" cy="2852737"/>
          </a:xfrm>
        </p:spPr>
        <p:txBody>
          <a:bodyPr anchor="b">
            <a:normAutofit/>
          </a:bodyPr>
          <a:lstStyle>
            <a:lvl1pPr>
              <a:defRPr sz="5400" b="1" i="0">
                <a:latin typeface="Helvetica" pitchFamily="2"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xmlns="" id="{8E6FC3D9-DE27-0849-A246-5389142AAFA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0219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94E72-2E50-8B44-993F-4BCF5A245B80}"/>
              </a:ext>
            </a:extLst>
          </p:cNvPr>
          <p:cNvSpPr>
            <a:spLocks noGrp="1"/>
          </p:cNvSpPr>
          <p:nvPr>
            <p:ph type="title"/>
          </p:nvPr>
        </p:nvSpPr>
        <p:spPr/>
        <p:txBody>
          <a:bodyPr/>
          <a:lstStyle>
            <a:lvl1pPr>
              <a:defRPr b="1" i="0">
                <a:latin typeface="Helvetica"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095D3D5D-15E2-0743-A890-668D14FA1323}"/>
              </a:ext>
            </a:extLst>
          </p:cNvPr>
          <p:cNvSpPr>
            <a:spLocks noGrp="1"/>
          </p:cNvSpPr>
          <p:nvPr>
            <p:ph sz="half" idx="1"/>
          </p:nvPr>
        </p:nvSpPr>
        <p:spPr>
          <a:xfrm>
            <a:off x="838200" y="1825625"/>
            <a:ext cx="5181600" cy="3849618"/>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9EC56259-CDEE-9C45-8FFD-70CCCC2BC4BF}"/>
              </a:ext>
            </a:extLst>
          </p:cNvPr>
          <p:cNvSpPr>
            <a:spLocks noGrp="1"/>
          </p:cNvSpPr>
          <p:nvPr>
            <p:ph sz="half" idx="2"/>
          </p:nvPr>
        </p:nvSpPr>
        <p:spPr>
          <a:xfrm>
            <a:off x="6172200" y="1825625"/>
            <a:ext cx="5181600" cy="3849618"/>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close up of a sign&#10;&#10;Description automatically generated">
            <a:extLst>
              <a:ext uri="{FF2B5EF4-FFF2-40B4-BE49-F238E27FC236}">
                <a16:creationId xmlns:a16="http://schemas.microsoft.com/office/drawing/2014/main" xmlns="" id="{C2766ADE-5E19-0640-AF92-E3E79B653CD4}"/>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9" name="Picture 8" descr="A picture containing food&#10;&#10;Description automatically generated">
            <a:extLst>
              <a:ext uri="{FF2B5EF4-FFF2-40B4-BE49-F238E27FC236}">
                <a16:creationId xmlns:a16="http://schemas.microsoft.com/office/drawing/2014/main" xmlns="" id="{6552C252-AAD0-5F4C-86ED-972D8180BEB8}"/>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1A945194-4241-4549-A9D5-1B3FBBD3CA04}"/>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36083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A9EDC8-A7E1-D540-A3B1-A1F08D0621D0}"/>
              </a:ext>
            </a:extLst>
          </p:cNvPr>
          <p:cNvSpPr>
            <a:spLocks noGrp="1"/>
          </p:cNvSpPr>
          <p:nvPr>
            <p:ph type="title" hasCustomPrompt="1"/>
          </p:nvPr>
        </p:nvSpPr>
        <p:spPr/>
        <p:txBody>
          <a:bodyPr/>
          <a:lstStyle>
            <a:lvl1pPr>
              <a:defRPr sz="4000" b="1" i="0">
                <a:latin typeface="Helvetica" pitchFamily="2" charset="0"/>
              </a:defRPr>
            </a:lvl1pPr>
          </a:lstStyle>
          <a:p>
            <a:r>
              <a:rPr lang="en-GB" dirty="0" err="1"/>
              <a:t>sfffdsfdfds</a:t>
            </a:r>
            <a:endParaRPr lang="en-US" dirty="0"/>
          </a:p>
        </p:txBody>
      </p:sp>
      <p:pic>
        <p:nvPicPr>
          <p:cNvPr id="6" name="Picture 5" descr="A close up of a sign&#10;&#10;Description automatically generated">
            <a:extLst>
              <a:ext uri="{FF2B5EF4-FFF2-40B4-BE49-F238E27FC236}">
                <a16:creationId xmlns:a16="http://schemas.microsoft.com/office/drawing/2014/main" xmlns="" id="{99AF7427-CA16-D24B-A8A8-615484F24F1D}"/>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7" name="Picture 6" descr="A picture containing food&#10;&#10;Description automatically generated">
            <a:extLst>
              <a:ext uri="{FF2B5EF4-FFF2-40B4-BE49-F238E27FC236}">
                <a16:creationId xmlns:a16="http://schemas.microsoft.com/office/drawing/2014/main" xmlns="" id="{5FF92E60-0636-1745-AD76-D5E39267E8E0}"/>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94BF6C6E-A7C8-3B45-B651-93A27B8C21AF}"/>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139333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xmlns="" id="{04E3A86F-B471-444A-96F3-CF915FD37DC2}"/>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6" name="Picture 5" descr="A picture containing food&#10;&#10;Description automatically generated">
            <a:extLst>
              <a:ext uri="{FF2B5EF4-FFF2-40B4-BE49-F238E27FC236}">
                <a16:creationId xmlns:a16="http://schemas.microsoft.com/office/drawing/2014/main" xmlns="" id="{CFE8AEC1-CB51-E54E-8383-50A29BFADB86}"/>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xmlns="" id="{0FDDDE45-E503-D749-9AF0-BF9947DA8D89}"/>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393704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75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970160-F4DF-B748-882F-E0603ADE7353}"/>
              </a:ext>
            </a:extLst>
          </p:cNvPr>
          <p:cNvSpPr>
            <a:spLocks noGrp="1"/>
          </p:cNvSpPr>
          <p:nvPr>
            <p:ph type="title"/>
          </p:nvPr>
        </p:nvSpPr>
        <p:spPr>
          <a:xfrm>
            <a:off x="839788" y="457200"/>
            <a:ext cx="3932237" cy="1112838"/>
          </a:xfrm>
        </p:spPr>
        <p:txBody>
          <a:bodyPr anchor="b"/>
          <a:lstStyle>
            <a:lvl1pPr>
              <a:defRPr sz="3200" b="1" i="0">
                <a:latin typeface="Helvetica" pitchFamily="2"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xmlns="" id="{D12593CA-12CE-2E4B-8561-6777B6A47301}"/>
              </a:ext>
            </a:extLst>
          </p:cNvPr>
          <p:cNvSpPr>
            <a:spLocks noGrp="1"/>
          </p:cNvSpPr>
          <p:nvPr>
            <p:ph type="pic" idx="1"/>
          </p:nvPr>
        </p:nvSpPr>
        <p:spPr>
          <a:xfrm>
            <a:off x="5180012" y="457200"/>
            <a:ext cx="6172200" cy="5208104"/>
          </a:xfrm>
        </p:spPr>
        <p:txBody>
          <a:bodyPr/>
          <a:lstStyle>
            <a:lvl1pPr marL="0" indent="0">
              <a:buNone/>
              <a:defRPr sz="3200" b="0" i="0">
                <a:latin typeface="Helvetica"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CF1C0E5B-16F6-174B-A525-01FF7CD682CB}"/>
              </a:ext>
            </a:extLst>
          </p:cNvPr>
          <p:cNvSpPr>
            <a:spLocks noGrp="1"/>
          </p:cNvSpPr>
          <p:nvPr>
            <p:ph type="body" sz="half" idx="2"/>
          </p:nvPr>
        </p:nvSpPr>
        <p:spPr>
          <a:xfrm>
            <a:off x="839788" y="2007705"/>
            <a:ext cx="3932237" cy="3811588"/>
          </a:xfrm>
        </p:spPr>
        <p:txBody>
          <a:bodyPr/>
          <a:lstStyle>
            <a:lvl1pPr marL="0" indent="0">
              <a:buNone/>
              <a:defRPr sz="1600" b="0" i="0">
                <a:latin typeface="Helvetica"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8" name="Picture 7" descr="A close up of a sign&#10;&#10;Description automatically generated">
            <a:extLst>
              <a:ext uri="{FF2B5EF4-FFF2-40B4-BE49-F238E27FC236}">
                <a16:creationId xmlns:a16="http://schemas.microsoft.com/office/drawing/2014/main" xmlns="" id="{AD03B9AA-398E-7644-A069-61BF614F07C3}"/>
              </a:ext>
            </a:extLst>
          </p:cNvPr>
          <p:cNvPicPr>
            <a:picLocks noChangeAspect="1"/>
          </p:cNvPicPr>
          <p:nvPr userDrawn="1"/>
        </p:nvPicPr>
        <p:blipFill>
          <a:blip r:embed="rId2"/>
          <a:stretch>
            <a:fillRect/>
          </a:stretch>
        </p:blipFill>
        <p:spPr>
          <a:xfrm>
            <a:off x="11141765" y="5957768"/>
            <a:ext cx="760620" cy="648993"/>
          </a:xfrm>
          <a:prstGeom prst="rect">
            <a:avLst/>
          </a:prstGeom>
        </p:spPr>
      </p:pic>
      <p:pic>
        <p:nvPicPr>
          <p:cNvPr id="9" name="Picture 8" descr="A picture containing food&#10;&#10;Description automatically generated">
            <a:extLst>
              <a:ext uri="{FF2B5EF4-FFF2-40B4-BE49-F238E27FC236}">
                <a16:creationId xmlns:a16="http://schemas.microsoft.com/office/drawing/2014/main" xmlns="" id="{3C55BD61-9683-C64C-93F0-708A51214A81}"/>
              </a:ext>
            </a:extLst>
          </p:cNvPr>
          <p:cNvPicPr>
            <a:picLocks noChangeAspect="1"/>
          </p:cNvPicPr>
          <p:nvPr userDrawn="1"/>
        </p:nvPicPr>
        <p:blipFill>
          <a:blip r:embed="rId3"/>
          <a:stretch>
            <a:fillRect/>
          </a:stretch>
        </p:blipFill>
        <p:spPr>
          <a:xfrm>
            <a:off x="10078278" y="5957768"/>
            <a:ext cx="651583" cy="6542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xmlns="" id="{72644BE0-93BC-0649-BBC5-2BEA1EF49CC2}"/>
              </a:ext>
            </a:extLst>
          </p:cNvPr>
          <p:cNvPicPr>
            <a:picLocks noChangeAspect="1"/>
          </p:cNvPicPr>
          <p:nvPr userDrawn="1"/>
        </p:nvPicPr>
        <p:blipFill>
          <a:blip r:embed="rId4"/>
          <a:stretch>
            <a:fillRect/>
          </a:stretch>
        </p:blipFill>
        <p:spPr>
          <a:xfrm>
            <a:off x="8299018" y="6042385"/>
            <a:ext cx="1475999" cy="507744"/>
          </a:xfrm>
          <a:prstGeom prst="rect">
            <a:avLst/>
          </a:prstGeom>
        </p:spPr>
      </p:pic>
    </p:spTree>
    <p:extLst>
      <p:ext uri="{BB962C8B-B14F-4D97-AF65-F5344CB8AC3E}">
        <p14:creationId xmlns:p14="http://schemas.microsoft.com/office/powerpoint/2010/main" val="365452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6F125B-F653-BF42-85EF-DA77C006D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xmlns="" id="{236F50D8-CC3A-9146-949E-63FD74954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E4CC13BB-99E2-D24C-8046-BF90C5CB78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F1A60-4A17-3A44-8683-04554A68BF33}" type="datetimeFigureOut">
              <a:rPr lang="en-US" smtClean="0"/>
              <a:t>8/27/2020</a:t>
            </a:fld>
            <a:endParaRPr lang="en-US"/>
          </a:p>
        </p:txBody>
      </p:sp>
      <p:sp>
        <p:nvSpPr>
          <p:cNvPr id="5" name="Footer Placeholder 4">
            <a:extLst>
              <a:ext uri="{FF2B5EF4-FFF2-40B4-BE49-F238E27FC236}">
                <a16:creationId xmlns:a16="http://schemas.microsoft.com/office/drawing/2014/main" xmlns="" id="{B7D0BDF0-29F5-0E45-B747-23BE4D091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F88D1F8-9130-7842-A616-96B8679B3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BB294-4F1F-4349-8FED-2ACC8E73EA9A}" type="slidenum">
              <a:rPr lang="en-US" smtClean="0"/>
              <a:t>‹#›</a:t>
            </a:fld>
            <a:endParaRPr lang="en-US"/>
          </a:p>
        </p:txBody>
      </p:sp>
    </p:spTree>
    <p:extLst>
      <p:ext uri="{BB962C8B-B14F-4D97-AF65-F5344CB8AC3E}">
        <p14:creationId xmlns:p14="http://schemas.microsoft.com/office/powerpoint/2010/main" val="581387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8" r:id="rId7"/>
    <p:sldLayoutId id="2147483657" r:id="rId8"/>
  </p:sldLayoutIdLst>
  <p:txStyles>
    <p:titleStyle>
      <a:lvl1pPr algn="l" defTabSz="914400" rtl="0" eaLnBrk="1" latinLnBrk="0" hangingPunct="1">
        <a:lnSpc>
          <a:spcPct val="90000"/>
        </a:lnSpc>
        <a:spcBef>
          <a:spcPct val="0"/>
        </a:spcBef>
        <a:buNone/>
        <a:defRPr sz="4400" kern="1200">
          <a:solidFill>
            <a:srgbClr val="2A2459"/>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459"/>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459"/>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459"/>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8.tif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pqjJz_BjC3A&amp;t=4s" TargetMode="External"/><Relationship Id="rId2" Type="http://schemas.openxmlformats.org/officeDocument/2006/relationships/hyperlink" Target="https://vimeo.com/218632812" TargetMode="Externa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5JNzAmWG2Fs"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pearson.com/uk/learners/secondary-students-and-parents/career-choices.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www.benjerry.com/activism/mission-statement" TargetMode="External"/><Relationship Id="rId2" Type="http://schemas.openxmlformats.org/officeDocument/2006/relationships/hyperlink" Target="https://about.nike.com/" TargetMode="External"/><Relationship Id="rId1" Type="http://schemas.openxmlformats.org/officeDocument/2006/relationships/slideLayout" Target="../slideLayouts/slideLayout8.xml"/><Relationship Id="rId4" Type="http://schemas.openxmlformats.org/officeDocument/2006/relationships/hyperlink" Target="https://www.virgin.com/virgin-management-limited/careers/OurPurposeandValu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appointments.thesundaytimes.co.uk/article/best100companies/" TargetMode="External"/><Relationship Id="rId2" Type="http://schemas.openxmlformats.org/officeDocument/2006/relationships/hyperlink" Target="https://www.entrepreneur.com/article/249174" TargetMode="Externa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8B5"/>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05D0E3A0-BDA2-A343-B583-8507F09957FE}"/>
              </a:ext>
            </a:extLst>
          </p:cNvPr>
          <p:cNvPicPr>
            <a:picLocks noChangeAspect="1"/>
          </p:cNvPicPr>
          <p:nvPr/>
        </p:nvPicPr>
        <p:blipFill>
          <a:blip r:embed="rId2"/>
          <a:stretch>
            <a:fillRect/>
          </a:stretch>
        </p:blipFill>
        <p:spPr>
          <a:xfrm>
            <a:off x="900234" y="1774581"/>
            <a:ext cx="4206941" cy="2164373"/>
          </a:xfrm>
          <a:prstGeom prst="rect">
            <a:avLst/>
          </a:prstGeom>
        </p:spPr>
      </p:pic>
      <p:pic>
        <p:nvPicPr>
          <p:cNvPr id="8" name="Picture 7" descr="A group of people standing in front of a television&#10;&#10;Description automatically generated">
            <a:extLst>
              <a:ext uri="{FF2B5EF4-FFF2-40B4-BE49-F238E27FC236}">
                <a16:creationId xmlns:a16="http://schemas.microsoft.com/office/drawing/2014/main" xmlns="" id="{4BD37CBE-8F5F-304E-A11D-955371C4D146}"/>
              </a:ext>
            </a:extLst>
          </p:cNvPr>
          <p:cNvPicPr>
            <a:picLocks noChangeAspect="1"/>
          </p:cNvPicPr>
          <p:nvPr/>
        </p:nvPicPr>
        <p:blipFill>
          <a:blip r:embed="rId3"/>
          <a:stretch>
            <a:fillRect/>
          </a:stretch>
        </p:blipFill>
        <p:spPr>
          <a:xfrm>
            <a:off x="5944374" y="1277815"/>
            <a:ext cx="6367877" cy="4349260"/>
          </a:xfrm>
          <a:prstGeom prst="rect">
            <a:avLst/>
          </a:prstGeom>
        </p:spPr>
      </p:pic>
      <p:sp>
        <p:nvSpPr>
          <p:cNvPr id="9" name="TextBox 8">
            <a:extLst>
              <a:ext uri="{FF2B5EF4-FFF2-40B4-BE49-F238E27FC236}">
                <a16:creationId xmlns:a16="http://schemas.microsoft.com/office/drawing/2014/main" xmlns="" id="{0C836F00-5256-C742-8FE1-AED2235D15CE}"/>
              </a:ext>
            </a:extLst>
          </p:cNvPr>
          <p:cNvSpPr txBox="1"/>
          <p:nvPr/>
        </p:nvSpPr>
        <p:spPr>
          <a:xfrm>
            <a:off x="900234" y="4462432"/>
            <a:ext cx="4702898" cy="1646538"/>
          </a:xfrm>
          <a:prstGeom prst="rect">
            <a:avLst/>
          </a:prstGeom>
          <a:noFill/>
        </p:spPr>
        <p:txBody>
          <a:bodyPr wrap="square" rtlCol="0">
            <a:noAutofit/>
          </a:bodyPr>
          <a:lstStyle/>
          <a:p>
            <a:r>
              <a:rPr lang="en-US" sz="2400" b="1" dirty="0">
                <a:solidFill>
                  <a:schemeClr val="bg1"/>
                </a:solidFill>
                <a:latin typeface="Helvetica" pitchFamily="2" charset="0"/>
              </a:rPr>
              <a:t>Yorkshire Dales National Park Authority Toolkit </a:t>
            </a:r>
            <a:br>
              <a:rPr lang="en-US" sz="2400" b="1" dirty="0">
                <a:solidFill>
                  <a:schemeClr val="bg1"/>
                </a:solidFill>
                <a:latin typeface="Helvetica" pitchFamily="2" charset="0"/>
              </a:rPr>
            </a:br>
            <a:r>
              <a:rPr lang="en-US" b="1" dirty="0">
                <a:solidFill>
                  <a:srgbClr val="2A2459"/>
                </a:solidFill>
                <a:latin typeface="Helvetica" pitchFamily="2" charset="0"/>
              </a:rPr>
              <a:t>Future career and project-based learning</a:t>
            </a:r>
          </a:p>
        </p:txBody>
      </p:sp>
      <p:pic>
        <p:nvPicPr>
          <p:cNvPr id="11" name="Picture 10" descr="A close up of a logo&#10;&#10;Description automatically generated">
            <a:extLst>
              <a:ext uri="{FF2B5EF4-FFF2-40B4-BE49-F238E27FC236}">
                <a16:creationId xmlns:a16="http://schemas.microsoft.com/office/drawing/2014/main" xmlns="" id="{6664B16F-0AB2-9D48-A230-2734931F3EF7}"/>
              </a:ext>
            </a:extLst>
          </p:cNvPr>
          <p:cNvPicPr>
            <a:picLocks noChangeAspect="1"/>
          </p:cNvPicPr>
          <p:nvPr/>
        </p:nvPicPr>
        <p:blipFill>
          <a:blip r:embed="rId4"/>
          <a:stretch>
            <a:fillRect/>
          </a:stretch>
        </p:blipFill>
        <p:spPr>
          <a:xfrm>
            <a:off x="10163906" y="413380"/>
            <a:ext cx="1344735" cy="1361201"/>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39F579B5-A01D-7142-B1CA-8D16B2AC5DF4}"/>
              </a:ext>
            </a:extLst>
          </p:cNvPr>
          <p:cNvPicPr>
            <a:picLocks noChangeAspect="1"/>
          </p:cNvPicPr>
          <p:nvPr/>
        </p:nvPicPr>
        <p:blipFill>
          <a:blip r:embed="rId5"/>
          <a:stretch>
            <a:fillRect/>
          </a:stretch>
        </p:blipFill>
        <p:spPr>
          <a:xfrm>
            <a:off x="11079650" y="5899376"/>
            <a:ext cx="857981" cy="797922"/>
          </a:xfrm>
          <a:prstGeom prst="rect">
            <a:avLst/>
          </a:prstGeom>
        </p:spPr>
      </p:pic>
      <p:pic>
        <p:nvPicPr>
          <p:cNvPr id="2" name="Picture 1">
            <a:extLst>
              <a:ext uri="{FF2B5EF4-FFF2-40B4-BE49-F238E27FC236}">
                <a16:creationId xmlns:a16="http://schemas.microsoft.com/office/drawing/2014/main" xmlns="" id="{679A0BBB-49DB-2540-9C07-E0BFFF5A43D5}"/>
              </a:ext>
            </a:extLst>
          </p:cNvPr>
          <p:cNvPicPr>
            <a:picLocks noChangeAspect="1"/>
          </p:cNvPicPr>
          <p:nvPr/>
        </p:nvPicPr>
        <p:blipFill>
          <a:blip r:embed="rId6"/>
          <a:stretch>
            <a:fillRect/>
          </a:stretch>
        </p:blipFill>
        <p:spPr>
          <a:xfrm>
            <a:off x="9307252" y="6052288"/>
            <a:ext cx="1529021" cy="439222"/>
          </a:xfrm>
          <a:prstGeom prst="rect">
            <a:avLst/>
          </a:prstGeom>
        </p:spPr>
      </p:pic>
    </p:spTree>
    <p:extLst>
      <p:ext uri="{BB962C8B-B14F-4D97-AF65-F5344CB8AC3E}">
        <p14:creationId xmlns:p14="http://schemas.microsoft.com/office/powerpoint/2010/main" val="312275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SWOT analysis of yourself</a:t>
            </a:r>
            <a:endParaRPr lang="en-US" dirty="0"/>
          </a:p>
        </p:txBody>
      </p:sp>
      <p:graphicFrame>
        <p:nvGraphicFramePr>
          <p:cNvPr id="12" name="Table 11">
            <a:extLst>
              <a:ext uri="{FF2B5EF4-FFF2-40B4-BE49-F238E27FC236}">
                <a16:creationId xmlns:a16="http://schemas.microsoft.com/office/drawing/2014/main" xmlns="" id="{BEDA4D17-1DD8-5246-9AFD-995E96EF3ED3}"/>
              </a:ext>
            </a:extLst>
          </p:cNvPr>
          <p:cNvGraphicFramePr>
            <a:graphicFrameLocks noGrp="1"/>
          </p:cNvGraphicFramePr>
          <p:nvPr>
            <p:extLst>
              <p:ext uri="{D42A27DB-BD31-4B8C-83A1-F6EECF244321}">
                <p14:modId xmlns:p14="http://schemas.microsoft.com/office/powerpoint/2010/main" val="2126368563"/>
              </p:ext>
            </p:extLst>
          </p:nvPr>
        </p:nvGraphicFramePr>
        <p:xfrm>
          <a:off x="933572" y="1671104"/>
          <a:ext cx="10071153" cy="3756681"/>
        </p:xfrm>
        <a:graphic>
          <a:graphicData uri="http://schemas.openxmlformats.org/drawingml/2006/table">
            <a:tbl>
              <a:tblPr firstRow="1" lastRow="1">
                <a:tableStyleId>{85BE263C-DBD7-4A20-BB59-AAB30ACAA65A}</a:tableStyleId>
              </a:tblPr>
              <a:tblGrid>
                <a:gridCol w="5035577">
                  <a:extLst>
                    <a:ext uri="{9D8B030D-6E8A-4147-A177-3AD203B41FA5}">
                      <a16:colId xmlns:a16="http://schemas.microsoft.com/office/drawing/2014/main" xmlns="" val="20000"/>
                    </a:ext>
                  </a:extLst>
                </a:gridCol>
                <a:gridCol w="5035576">
                  <a:extLst>
                    <a:ext uri="{9D8B030D-6E8A-4147-A177-3AD203B41FA5}">
                      <a16:colId xmlns:a16="http://schemas.microsoft.com/office/drawing/2014/main" xmlns="" val="20001"/>
                    </a:ext>
                  </a:extLst>
                </a:gridCol>
              </a:tblGrid>
              <a:tr h="1940206">
                <a:tc>
                  <a:txBody>
                    <a:bodyPr/>
                    <a:lstStyle/>
                    <a:p>
                      <a:pPr algn="ctr"/>
                      <a:r>
                        <a:rPr lang="en-GB" sz="1600" b="1" dirty="0">
                          <a:solidFill>
                            <a:schemeClr val="bg1"/>
                          </a:solidFill>
                          <a:latin typeface="Helvetica" pitchFamily="2" charset="0"/>
                          <a:ea typeface="Source Sans Pro" panose="020B0503030403020204" pitchFamily="34" charset="0"/>
                          <a:cs typeface="Arial" charset="0"/>
                        </a:rPr>
                        <a:t>Strengths - the things you are good at</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144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8B5"/>
                    </a:solidFill>
                  </a:tcPr>
                </a:tc>
                <a:tc>
                  <a:txBody>
                    <a:bodyPr/>
                    <a:lstStyle/>
                    <a:p>
                      <a:pPr algn="ctr"/>
                      <a:r>
                        <a:rPr lang="en-GB" sz="1600" b="1" dirty="0">
                          <a:solidFill>
                            <a:schemeClr val="bg1"/>
                          </a:solidFill>
                          <a:latin typeface="Helvetica" pitchFamily="2" charset="0"/>
                          <a:ea typeface="Source Sans Pro" panose="020B0503030403020204" pitchFamily="34" charset="0"/>
                          <a:cs typeface="Arial" charset="0"/>
                        </a:rPr>
                        <a:t>Weaknesses – the things you need to work on and develop</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144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13F95"/>
                    </a:solidFill>
                  </a:tcPr>
                </a:tc>
                <a:extLst>
                  <a:ext uri="{0D108BD9-81ED-4DB2-BD59-A6C34878D82A}">
                    <a16:rowId xmlns:a16="http://schemas.microsoft.com/office/drawing/2014/main" xmlns="" val="10000"/>
                  </a:ext>
                </a:extLst>
              </a:tr>
              <a:tr h="1816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Helvetica" pitchFamily="2" charset="0"/>
                          <a:ea typeface="Source Sans Pro" panose="020B0503030403020204" pitchFamily="34" charset="0"/>
                          <a:cs typeface="Arial" charset="0"/>
                        </a:rPr>
                        <a:t>Opportunities – what career opportunities are available to you?</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96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D2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Helvetica" pitchFamily="2" charset="0"/>
                          <a:ea typeface="Source Sans Pro" panose="020B0503030403020204" pitchFamily="34" charset="0"/>
                          <a:cs typeface="Arial" charset="0"/>
                        </a:rPr>
                        <a:t>Threats – or challenges, the things you need to overcome </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96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6F"/>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2176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SWOT analysis</a:t>
            </a:r>
            <a:endParaRPr lang="en-US" dirty="0"/>
          </a:p>
        </p:txBody>
      </p:sp>
      <p:graphicFrame>
        <p:nvGraphicFramePr>
          <p:cNvPr id="4" name="Table 3">
            <a:extLst>
              <a:ext uri="{FF2B5EF4-FFF2-40B4-BE49-F238E27FC236}">
                <a16:creationId xmlns:a16="http://schemas.microsoft.com/office/drawing/2014/main" xmlns="" id="{DF7A9953-6643-4542-A025-D5A660B82C10}"/>
              </a:ext>
            </a:extLst>
          </p:cNvPr>
          <p:cNvGraphicFramePr>
            <a:graphicFrameLocks noGrp="1"/>
          </p:cNvGraphicFramePr>
          <p:nvPr>
            <p:extLst>
              <p:ext uri="{D42A27DB-BD31-4B8C-83A1-F6EECF244321}">
                <p14:modId xmlns:p14="http://schemas.microsoft.com/office/powerpoint/2010/main" val="2469472814"/>
              </p:ext>
            </p:extLst>
          </p:nvPr>
        </p:nvGraphicFramePr>
        <p:xfrm>
          <a:off x="926123" y="2614246"/>
          <a:ext cx="10363201" cy="2836985"/>
        </p:xfrm>
        <a:graphic>
          <a:graphicData uri="http://schemas.openxmlformats.org/drawingml/2006/table">
            <a:tbl>
              <a:tblPr firstRow="1" bandRow="1">
                <a:tableStyleId>{1FECB4D8-DB02-4DC6-A0A2-4F2EBAE1DC90}</a:tableStyleId>
              </a:tblPr>
              <a:tblGrid>
                <a:gridCol w="5138433">
                  <a:extLst>
                    <a:ext uri="{9D8B030D-6E8A-4147-A177-3AD203B41FA5}">
                      <a16:colId xmlns:a16="http://schemas.microsoft.com/office/drawing/2014/main" xmlns="" val="20000"/>
                    </a:ext>
                  </a:extLst>
                </a:gridCol>
                <a:gridCol w="5224768">
                  <a:extLst>
                    <a:ext uri="{9D8B030D-6E8A-4147-A177-3AD203B41FA5}">
                      <a16:colId xmlns:a16="http://schemas.microsoft.com/office/drawing/2014/main" xmlns="" val="20001"/>
                    </a:ext>
                  </a:extLst>
                </a:gridCol>
              </a:tblGrid>
              <a:tr h="567397">
                <a:tc>
                  <a:txBody>
                    <a:bodyPr/>
                    <a:lstStyle/>
                    <a:p>
                      <a:pPr algn="ctr"/>
                      <a:r>
                        <a:rPr lang="en-GB" sz="1600" dirty="0">
                          <a:solidFill>
                            <a:schemeClr val="bg1"/>
                          </a:solidFill>
                          <a:latin typeface="Helvetica" pitchFamily="2" charset="0"/>
                        </a:rPr>
                        <a:t>Possible weakness or threat</a:t>
                      </a:r>
                    </a:p>
                  </a:txBody>
                  <a:tcPr anchor="ctr">
                    <a:solidFill>
                      <a:srgbClr val="00A8B5"/>
                    </a:solidFill>
                  </a:tcPr>
                </a:tc>
                <a:tc>
                  <a:txBody>
                    <a:bodyPr/>
                    <a:lstStyle/>
                    <a:p>
                      <a:pPr algn="ctr"/>
                      <a:r>
                        <a:rPr lang="en-GB" sz="1600" dirty="0">
                          <a:solidFill>
                            <a:schemeClr val="bg1"/>
                          </a:solidFill>
                          <a:latin typeface="Helvetica" pitchFamily="2" charset="0"/>
                        </a:rPr>
                        <a:t>Possible solution</a:t>
                      </a:r>
                    </a:p>
                  </a:txBody>
                  <a:tcPr anchor="ctr">
                    <a:solidFill>
                      <a:srgbClr val="00A8B5"/>
                    </a:solidFill>
                  </a:tcPr>
                </a:tc>
                <a:extLst>
                  <a:ext uri="{0D108BD9-81ED-4DB2-BD59-A6C34878D82A}">
                    <a16:rowId xmlns:a16="http://schemas.microsoft.com/office/drawing/2014/main" xmlns="" val="10000"/>
                  </a:ext>
                </a:extLst>
              </a:tr>
              <a:tr h="567397">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0001"/>
                  </a:ext>
                </a:extLst>
              </a:tr>
              <a:tr h="567397">
                <a:tc>
                  <a:txBody>
                    <a:bodyPr/>
                    <a:lstStyle/>
                    <a:p>
                      <a:endParaRPr lang="en-GB"/>
                    </a:p>
                  </a:txBody>
                  <a:tcPr/>
                </a:tc>
                <a:tc>
                  <a:txBody>
                    <a:bodyPr/>
                    <a:lstStyle/>
                    <a:p>
                      <a:endParaRPr lang="en-GB" dirty="0"/>
                    </a:p>
                  </a:txBody>
                  <a:tcPr/>
                </a:tc>
                <a:extLst>
                  <a:ext uri="{0D108BD9-81ED-4DB2-BD59-A6C34878D82A}">
                    <a16:rowId xmlns:a16="http://schemas.microsoft.com/office/drawing/2014/main" xmlns="" val="10002"/>
                  </a:ext>
                </a:extLst>
              </a:tr>
              <a:tr h="567397">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0003"/>
                  </a:ext>
                </a:extLst>
              </a:tr>
              <a:tr h="567397">
                <a:tc>
                  <a:txBody>
                    <a:bodyPr/>
                    <a:lstStyle/>
                    <a:p>
                      <a:endParaRPr lang="en-GB"/>
                    </a:p>
                  </a:txBody>
                  <a:tcPr/>
                </a:tc>
                <a:tc>
                  <a:txBody>
                    <a:bodyPr/>
                    <a:lstStyle/>
                    <a:p>
                      <a:endParaRPr lang="en-GB" dirty="0"/>
                    </a:p>
                  </a:txBody>
                  <a:tcPr/>
                </a:tc>
                <a:extLst>
                  <a:ext uri="{0D108BD9-81ED-4DB2-BD59-A6C34878D82A}">
                    <a16:rowId xmlns:a16="http://schemas.microsoft.com/office/drawing/2014/main" xmlns="" val="10004"/>
                  </a:ext>
                </a:extLst>
              </a:tr>
            </a:tbl>
          </a:graphicData>
        </a:graphic>
      </p:graphicFrame>
      <p:sp>
        <p:nvSpPr>
          <p:cNvPr id="5" name="Text Placeholder 1">
            <a:extLst>
              <a:ext uri="{FF2B5EF4-FFF2-40B4-BE49-F238E27FC236}">
                <a16:creationId xmlns:a16="http://schemas.microsoft.com/office/drawing/2014/main" xmlns="" id="{918C8EDF-FF08-6D4A-B577-D62302B65351}"/>
              </a:ext>
            </a:extLst>
          </p:cNvPr>
          <p:cNvSpPr txBox="1">
            <a:spLocks/>
          </p:cNvSpPr>
          <p:nvPr/>
        </p:nvSpPr>
        <p:spPr>
          <a:xfrm>
            <a:off x="840166" y="1371600"/>
            <a:ext cx="10449171" cy="991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459"/>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459"/>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459"/>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en-GB" sz="1600" b="1" dirty="0">
                <a:solidFill>
                  <a:srgbClr val="00A8B5"/>
                </a:solidFill>
                <a:ea typeface="Source Sans Pro" panose="020B0503030403020204" pitchFamily="34" charset="0"/>
              </a:rPr>
              <a:t>Activity</a:t>
            </a:r>
          </a:p>
          <a:p>
            <a:pPr marL="0" indent="0">
              <a:lnSpc>
                <a:spcPct val="100000"/>
              </a:lnSpc>
              <a:buFont typeface="Arial" panose="020B0604020202020204" pitchFamily="34" charset="0"/>
              <a:buNone/>
              <a:defRPr/>
            </a:pPr>
            <a:r>
              <a:rPr lang="en-GB" sz="1600" dirty="0">
                <a:solidFill>
                  <a:srgbClr val="00A8B5"/>
                </a:solidFill>
                <a:ea typeface="Source Sans Pro" panose="020B0503030403020204" pitchFamily="34" charset="0"/>
              </a:rPr>
              <a:t>For each weakness and threat (challenge) you have listed on your SWOT analysis list a possible solution</a:t>
            </a:r>
          </a:p>
        </p:txBody>
      </p:sp>
      <p:cxnSp>
        <p:nvCxnSpPr>
          <p:cNvPr id="7" name="Straight Connector 6">
            <a:extLst>
              <a:ext uri="{FF2B5EF4-FFF2-40B4-BE49-F238E27FC236}">
                <a16:creationId xmlns:a16="http://schemas.microsoft.com/office/drawing/2014/main" xmlns="" id="{30527AE1-B80E-7E4D-8615-48C95F1BD50A}"/>
              </a:ext>
            </a:extLst>
          </p:cNvPr>
          <p:cNvCxnSpPr>
            <a:endCxn id="4" idx="2"/>
          </p:cNvCxnSpPr>
          <p:nvPr/>
        </p:nvCxnSpPr>
        <p:spPr>
          <a:xfrm>
            <a:off x="6096000" y="2614246"/>
            <a:ext cx="11723" cy="283698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241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85446"/>
          </a:xfrm>
        </p:spPr>
        <p:txBody>
          <a:bodyPr anchor="t">
            <a:normAutofit/>
          </a:bodyPr>
          <a:lstStyle/>
          <a:p>
            <a:r>
              <a:rPr lang="en-GB" dirty="0">
                <a:ea typeface="Source Sans Pro" panose="020B0503030403020204" pitchFamily="34" charset="0"/>
              </a:rPr>
              <a:t>Starter</a:t>
            </a:r>
            <a:endParaRPr lang="en-US" dirty="0"/>
          </a:p>
        </p:txBody>
      </p:sp>
      <p:sp>
        <p:nvSpPr>
          <p:cNvPr id="5" name="Text Placeholder 1">
            <a:extLst>
              <a:ext uri="{FF2B5EF4-FFF2-40B4-BE49-F238E27FC236}">
                <a16:creationId xmlns:a16="http://schemas.microsoft.com/office/drawing/2014/main" xmlns="" id="{918C8EDF-FF08-6D4A-B577-D62302B65351}"/>
              </a:ext>
            </a:extLst>
          </p:cNvPr>
          <p:cNvSpPr txBox="1">
            <a:spLocks/>
          </p:cNvSpPr>
          <p:nvPr/>
        </p:nvSpPr>
        <p:spPr>
          <a:xfrm>
            <a:off x="1739098" y="1242646"/>
            <a:ext cx="8717615" cy="991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459"/>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459"/>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459"/>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ea typeface="Source Sans Pro" panose="020B0503030403020204" pitchFamily="34" charset="0"/>
              </a:rPr>
              <a:t>Where is this?  What do you think about when you see pictures of these landscapes?</a:t>
            </a:r>
          </a:p>
        </p:txBody>
      </p:sp>
      <p:pic>
        <p:nvPicPr>
          <p:cNvPr id="6" name="Content Placeholder 3">
            <a:extLst>
              <a:ext uri="{FF2B5EF4-FFF2-40B4-BE49-F238E27FC236}">
                <a16:creationId xmlns:a16="http://schemas.microsoft.com/office/drawing/2014/main" xmlns="" id="{AEAA6C35-8472-8642-A331-A21CD6716B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00" y="1938473"/>
            <a:ext cx="5417880" cy="3885566"/>
          </a:xfrm>
          <a:prstGeom prst="rect">
            <a:avLst/>
          </a:prstGeom>
          <a:ln w="12700">
            <a:noFill/>
          </a:ln>
        </p:spPr>
      </p:pic>
      <p:pic>
        <p:nvPicPr>
          <p:cNvPr id="7" name="Picture 6">
            <a:extLst>
              <a:ext uri="{FF2B5EF4-FFF2-40B4-BE49-F238E27FC236}">
                <a16:creationId xmlns:a16="http://schemas.microsoft.com/office/drawing/2014/main" xmlns="" id="{363599E8-88FE-374E-AFD2-A414692C9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930" y="1938473"/>
            <a:ext cx="5414070" cy="3885566"/>
          </a:xfrm>
          <a:prstGeom prst="rect">
            <a:avLst/>
          </a:prstGeom>
          <a:ln w="12700">
            <a:noFill/>
          </a:ln>
        </p:spPr>
      </p:pic>
    </p:spTree>
    <p:extLst>
      <p:ext uri="{BB962C8B-B14F-4D97-AF65-F5344CB8AC3E}">
        <p14:creationId xmlns:p14="http://schemas.microsoft.com/office/powerpoint/2010/main" val="64085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Key questions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828800"/>
            <a:ext cx="5590195" cy="4393095"/>
          </a:xfrm>
        </p:spPr>
        <p:txBody>
          <a:bodyPr>
            <a:normAutofit/>
          </a:bodyPr>
          <a:lstStyle/>
          <a:p>
            <a:r>
              <a:rPr lang="en-GB" b="1" dirty="0">
                <a:solidFill>
                  <a:srgbClr val="00A8B5"/>
                </a:solidFill>
                <a:ea typeface="Source Sans Pro" panose="020B0503030403020204" pitchFamily="34" charset="0"/>
              </a:rPr>
              <a:t>Activity</a:t>
            </a:r>
          </a:p>
          <a:p>
            <a:r>
              <a:rPr lang="en-GB" dirty="0">
                <a:solidFill>
                  <a:srgbClr val="00A8B5"/>
                </a:solidFill>
                <a:ea typeface="Source Sans Pro" panose="020B0503030403020204" pitchFamily="34" charset="0"/>
              </a:rPr>
              <a:t>With a partner discuss the following:</a:t>
            </a:r>
            <a:br>
              <a:rPr lang="en-GB" dirty="0">
                <a:solidFill>
                  <a:srgbClr val="00A8B5"/>
                </a:solidFill>
                <a:ea typeface="Source Sans Pro" panose="020B0503030403020204" pitchFamily="34" charset="0"/>
              </a:rPr>
            </a:br>
            <a:endParaRPr lang="en-GB" dirty="0">
              <a:solidFill>
                <a:srgbClr val="00A8B5"/>
              </a:solidFill>
              <a:ea typeface="Source Sans Pro" panose="020B0503030403020204" pitchFamily="34" charset="0"/>
            </a:endParaRPr>
          </a:p>
          <a:p>
            <a:pPr marL="285750" indent="-285750">
              <a:buFont typeface="Arial" panose="020B0604020202020204" pitchFamily="34" charset="0"/>
              <a:buChar char="•"/>
            </a:pPr>
            <a:r>
              <a:rPr lang="en-GB" dirty="0">
                <a:solidFill>
                  <a:srgbClr val="00A8B5"/>
                </a:solidFill>
                <a:ea typeface="Source Sans Pro" panose="020B0503030403020204" pitchFamily="34" charset="0"/>
              </a:rPr>
              <a:t>What is a national park?</a:t>
            </a:r>
          </a:p>
          <a:p>
            <a:pPr marL="285750" indent="-285750">
              <a:buFont typeface="Arial" panose="020B0604020202020204" pitchFamily="34" charset="0"/>
              <a:buChar char="•"/>
            </a:pPr>
            <a:r>
              <a:rPr lang="en-GB" dirty="0">
                <a:solidFill>
                  <a:srgbClr val="00A8B5"/>
                </a:solidFill>
                <a:ea typeface="Source Sans Pro" panose="020B0503030403020204" pitchFamily="34" charset="0"/>
              </a:rPr>
              <a:t>Why do you think they were set up? By whom?</a:t>
            </a:r>
          </a:p>
          <a:p>
            <a:pPr marL="285750" indent="-285750">
              <a:buFont typeface="Arial" panose="020B0604020202020204" pitchFamily="34" charset="0"/>
              <a:buChar char="•"/>
            </a:pPr>
            <a:r>
              <a:rPr lang="en-GB" dirty="0">
                <a:solidFill>
                  <a:srgbClr val="00A8B5"/>
                </a:solidFill>
                <a:ea typeface="Source Sans Pro" panose="020B0503030403020204" pitchFamily="34" charset="0"/>
              </a:rPr>
              <a:t>Do you know how many there are in the UK?</a:t>
            </a:r>
          </a:p>
          <a:p>
            <a:pPr marL="285750" indent="-285750">
              <a:buFont typeface="Arial" panose="020B0604020202020204" pitchFamily="34" charset="0"/>
              <a:buChar char="•"/>
            </a:pPr>
            <a:r>
              <a:rPr lang="en-GB" dirty="0">
                <a:solidFill>
                  <a:srgbClr val="00A8B5"/>
                </a:solidFill>
                <a:ea typeface="Source Sans Pro" panose="020B0503030403020204" pitchFamily="34" charset="0"/>
              </a:rPr>
              <a:t>Can you name any?</a:t>
            </a:r>
          </a:p>
          <a:p>
            <a:pPr marL="285750" indent="-285750">
              <a:buFont typeface="Arial" panose="020B0604020202020204" pitchFamily="34" charset="0"/>
              <a:buChar char="•"/>
            </a:pPr>
            <a:r>
              <a:rPr lang="en-GB" dirty="0">
                <a:solidFill>
                  <a:srgbClr val="00A8B5"/>
                </a:solidFill>
                <a:ea typeface="Source Sans Pro" panose="020B0503030403020204" pitchFamily="34" charset="0"/>
              </a:rPr>
              <a:t>Have you ever visited any? If so which? What did you do there?</a:t>
            </a:r>
          </a:p>
          <a:p>
            <a:endParaRPr lang="en-GB" dirty="0">
              <a:solidFill>
                <a:srgbClr val="00A8B5"/>
              </a:solidFill>
              <a:ea typeface="Source Sans Pro" panose="020B0503030403020204" pitchFamily="34" charset="0"/>
            </a:endParaRPr>
          </a:p>
          <a:p>
            <a:r>
              <a:rPr lang="en-GB" dirty="0">
                <a:solidFill>
                  <a:srgbClr val="00A8B5"/>
                </a:solidFill>
                <a:ea typeface="Source Sans Pro" panose="020B0503030403020204" pitchFamily="34" charset="0"/>
              </a:rPr>
              <a:t>What sorts of careers might there be in a national park? </a:t>
            </a:r>
          </a:p>
          <a:p>
            <a:r>
              <a:rPr lang="en-GB" dirty="0">
                <a:solidFill>
                  <a:srgbClr val="00A8B5"/>
                </a:solidFill>
                <a:ea typeface="Source Sans Pro" panose="020B0503030403020204" pitchFamily="34" charset="0"/>
              </a:rPr>
              <a:t>List them.</a:t>
            </a:r>
          </a:p>
        </p:txBody>
      </p:sp>
      <p:pic>
        <p:nvPicPr>
          <p:cNvPr id="7" name="Picture 6">
            <a:extLst>
              <a:ext uri="{FF2B5EF4-FFF2-40B4-BE49-F238E27FC236}">
                <a16:creationId xmlns:a16="http://schemas.microsoft.com/office/drawing/2014/main" xmlns="" id="{5726938E-B3A5-2C4F-BAB5-E51758155729}"/>
              </a:ext>
            </a:extLst>
          </p:cNvPr>
          <p:cNvPicPr>
            <a:picLocks noChangeAspect="1"/>
          </p:cNvPicPr>
          <p:nvPr/>
        </p:nvPicPr>
        <p:blipFill>
          <a:blip r:embed="rId2"/>
          <a:stretch>
            <a:fillRect/>
          </a:stretch>
        </p:blipFill>
        <p:spPr>
          <a:xfrm>
            <a:off x="7047690" y="1828800"/>
            <a:ext cx="4493638" cy="2696183"/>
          </a:xfrm>
          <a:prstGeom prst="rect">
            <a:avLst/>
          </a:prstGeom>
        </p:spPr>
      </p:pic>
    </p:spTree>
    <p:extLst>
      <p:ext uri="{BB962C8B-B14F-4D97-AF65-F5344CB8AC3E}">
        <p14:creationId xmlns:p14="http://schemas.microsoft.com/office/powerpoint/2010/main" val="93899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85E7F1-F108-A842-A407-18BA665241AB}"/>
              </a:ext>
            </a:extLst>
          </p:cNvPr>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a:off x="0" y="-539603"/>
            <a:ext cx="12204002" cy="8142356"/>
          </a:xfrm>
          <a:prstGeom prst="rect">
            <a:avLst/>
          </a:prstGeom>
          <a:solidFill>
            <a:schemeClr val="tx1"/>
          </a:solidFill>
        </p:spPr>
      </p:pic>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929848" y="2318761"/>
            <a:ext cx="10332304" cy="576761"/>
          </a:xfrm>
        </p:spPr>
        <p:txBody>
          <a:bodyPr anchor="t">
            <a:noAutofit/>
          </a:bodyPr>
          <a:lstStyle/>
          <a:p>
            <a:pPr algn="ctr"/>
            <a:r>
              <a:rPr lang="en-GB" sz="4000" dirty="0">
                <a:solidFill>
                  <a:schemeClr val="bg1"/>
                </a:solidFill>
                <a:ea typeface="Source Sans Pro" panose="020B0503030403020204" pitchFamily="34" charset="0"/>
              </a:rPr>
              <a:t>What will we be doing?</a:t>
            </a:r>
            <a:endParaRPr lang="en-US" sz="4000" dirty="0">
              <a:solidFill>
                <a:schemeClr val="bg1"/>
              </a:solidFill>
            </a:endParaRPr>
          </a:p>
        </p:txBody>
      </p:sp>
      <p:sp>
        <p:nvSpPr>
          <p:cNvPr id="5" name="Text Placeholder 1">
            <a:extLst>
              <a:ext uri="{FF2B5EF4-FFF2-40B4-BE49-F238E27FC236}">
                <a16:creationId xmlns:a16="http://schemas.microsoft.com/office/drawing/2014/main" xmlns="" id="{918C8EDF-FF08-6D4A-B577-D62302B65351}"/>
              </a:ext>
            </a:extLst>
          </p:cNvPr>
          <p:cNvSpPr txBox="1">
            <a:spLocks/>
          </p:cNvSpPr>
          <p:nvPr/>
        </p:nvSpPr>
        <p:spPr>
          <a:xfrm>
            <a:off x="2195125" y="3184341"/>
            <a:ext cx="7801750" cy="1236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459"/>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459"/>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459"/>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dirty="0">
                <a:solidFill>
                  <a:schemeClr val="bg1"/>
                </a:solidFill>
                <a:ea typeface="Source Sans Pro" panose="020B0503030403020204" pitchFamily="34" charset="0"/>
              </a:rPr>
              <a:t>Over next few lessons you are going to investigate careers and job roles at the National Park Authority</a:t>
            </a:r>
          </a:p>
        </p:txBody>
      </p:sp>
      <p:sp>
        <p:nvSpPr>
          <p:cNvPr id="9" name="Rectangle 8">
            <a:extLst>
              <a:ext uri="{FF2B5EF4-FFF2-40B4-BE49-F238E27FC236}">
                <a16:creationId xmlns:a16="http://schemas.microsoft.com/office/drawing/2014/main" xmlns="" id="{1EC80BA6-920A-D642-A8C2-6EF04BA08A44}"/>
              </a:ext>
            </a:extLst>
          </p:cNvPr>
          <p:cNvSpPr/>
          <p:nvPr/>
        </p:nvSpPr>
        <p:spPr>
          <a:xfrm>
            <a:off x="-396897" y="6748513"/>
            <a:ext cx="3052074" cy="553998"/>
          </a:xfrm>
          <a:prstGeom prst="rect">
            <a:avLst/>
          </a:prstGeom>
        </p:spPr>
        <p:txBody>
          <a:bodyPr wrap="square">
            <a:spAutoFit/>
          </a:bodyPr>
          <a:lstStyle/>
          <a:p>
            <a:pPr algn="ctr"/>
            <a:r>
              <a:rPr lang="en-GB" sz="1200" dirty="0">
                <a:solidFill>
                  <a:schemeClr val="bg1"/>
                </a:solidFill>
                <a:latin typeface="Helvetica" pitchFamily="2" charset="0"/>
                <a:ea typeface="Source Sans Pro" panose="020B0503030403020204" pitchFamily="34" charset="0"/>
              </a:rPr>
              <a:t>Photograph by Paul Harris</a:t>
            </a:r>
          </a:p>
          <a:p>
            <a:pPr algn="ctr"/>
            <a:endParaRPr lang="en-GB" dirty="0">
              <a:solidFill>
                <a:schemeClr val="bg1"/>
              </a:solidFill>
              <a:latin typeface="Helvetica" pitchFamily="2" charset="0"/>
            </a:endParaRPr>
          </a:p>
        </p:txBody>
      </p:sp>
      <p:pic>
        <p:nvPicPr>
          <p:cNvPr id="11" name="Picture 10" descr="A close up of a logo&#10;&#10;Description automatically generated">
            <a:extLst>
              <a:ext uri="{FF2B5EF4-FFF2-40B4-BE49-F238E27FC236}">
                <a16:creationId xmlns:a16="http://schemas.microsoft.com/office/drawing/2014/main" xmlns="" id="{4A9B4508-CBCA-F543-B6BE-8E20C35557DB}"/>
              </a:ext>
            </a:extLst>
          </p:cNvPr>
          <p:cNvPicPr>
            <a:picLocks noChangeAspect="1"/>
          </p:cNvPicPr>
          <p:nvPr/>
        </p:nvPicPr>
        <p:blipFill>
          <a:blip r:embed="rId3"/>
          <a:stretch>
            <a:fillRect/>
          </a:stretch>
        </p:blipFill>
        <p:spPr>
          <a:xfrm>
            <a:off x="10058401" y="5945076"/>
            <a:ext cx="676518" cy="684802"/>
          </a:xfrm>
          <a:prstGeom prst="rect">
            <a:avLst/>
          </a:prstGeom>
        </p:spPr>
      </p:pic>
      <p:pic>
        <p:nvPicPr>
          <p:cNvPr id="15" name="Picture 14" descr="A close up of a logo&#10;&#10;Description automatically generated">
            <a:extLst>
              <a:ext uri="{FF2B5EF4-FFF2-40B4-BE49-F238E27FC236}">
                <a16:creationId xmlns:a16="http://schemas.microsoft.com/office/drawing/2014/main" xmlns="" id="{9ED718D5-EF73-0045-9437-0049723EA997}"/>
              </a:ext>
            </a:extLst>
          </p:cNvPr>
          <p:cNvPicPr>
            <a:picLocks noChangeAspect="1"/>
          </p:cNvPicPr>
          <p:nvPr/>
        </p:nvPicPr>
        <p:blipFill>
          <a:blip r:embed="rId4"/>
          <a:stretch>
            <a:fillRect/>
          </a:stretch>
        </p:blipFill>
        <p:spPr>
          <a:xfrm>
            <a:off x="11131815" y="5928064"/>
            <a:ext cx="775559" cy="721270"/>
          </a:xfrm>
          <a:prstGeom prst="rect">
            <a:avLst/>
          </a:prstGeom>
        </p:spPr>
      </p:pic>
      <p:pic>
        <p:nvPicPr>
          <p:cNvPr id="10" name="Picture 9">
            <a:extLst>
              <a:ext uri="{FF2B5EF4-FFF2-40B4-BE49-F238E27FC236}">
                <a16:creationId xmlns:a16="http://schemas.microsoft.com/office/drawing/2014/main" xmlns="" id="{9CD605EB-7A86-E44B-A58F-8A06606D7740}"/>
              </a:ext>
            </a:extLst>
          </p:cNvPr>
          <p:cNvPicPr>
            <a:picLocks noChangeAspect="1"/>
          </p:cNvPicPr>
          <p:nvPr/>
        </p:nvPicPr>
        <p:blipFill>
          <a:blip r:embed="rId5"/>
          <a:stretch>
            <a:fillRect/>
          </a:stretch>
        </p:blipFill>
        <p:spPr>
          <a:xfrm>
            <a:off x="8232752" y="6052288"/>
            <a:ext cx="1529021" cy="439222"/>
          </a:xfrm>
          <a:prstGeom prst="rect">
            <a:avLst/>
          </a:prstGeom>
        </p:spPr>
      </p:pic>
    </p:spTree>
    <p:extLst>
      <p:ext uri="{BB962C8B-B14F-4D97-AF65-F5344CB8AC3E}">
        <p14:creationId xmlns:p14="http://schemas.microsoft.com/office/powerpoint/2010/main" val="280512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What are the National Parks?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828800"/>
            <a:ext cx="5256212" cy="4393095"/>
          </a:xfrm>
        </p:spPr>
        <p:txBody>
          <a:bodyPr>
            <a:normAutofit/>
          </a:bodyPr>
          <a:lstStyle/>
          <a:p>
            <a:r>
              <a:rPr lang="en-GB" dirty="0">
                <a:ea typeface="Source Sans Pro" panose="020B0503030403020204" pitchFamily="34" charset="0"/>
              </a:rPr>
              <a:t>In the UK there are 15 National Parks, they are all designated as protected areas because of their beautiful countryside, wildlife and cultural heritage. People live and work in the national parks and the farms, villages and towns are protected along with the landscape and wildlife. </a:t>
            </a:r>
          </a:p>
          <a:p>
            <a:endParaRPr lang="en-GB" dirty="0">
              <a:ea typeface="Source Sans Pro" panose="020B0503030403020204" pitchFamily="34" charset="0"/>
            </a:endParaRPr>
          </a:p>
          <a:p>
            <a:r>
              <a:rPr lang="en-GB" dirty="0">
                <a:ea typeface="Source Sans Pro" panose="020B0503030403020204" pitchFamily="34" charset="0"/>
              </a:rPr>
              <a:t>National parks welcome visitors and provide opportunities for everyone to experience, enjoy and learn about their special qualities.</a:t>
            </a:r>
          </a:p>
        </p:txBody>
      </p:sp>
      <p:pic>
        <p:nvPicPr>
          <p:cNvPr id="6" name="Picture 5">
            <a:extLst>
              <a:ext uri="{FF2B5EF4-FFF2-40B4-BE49-F238E27FC236}">
                <a16:creationId xmlns:a16="http://schemas.microsoft.com/office/drawing/2014/main" xmlns="" id="{3613E707-8B21-634B-8EDE-1A863CD47FE6}"/>
              </a:ext>
            </a:extLst>
          </p:cNvPr>
          <p:cNvPicPr>
            <a:picLocks noChangeAspect="1"/>
          </p:cNvPicPr>
          <p:nvPr/>
        </p:nvPicPr>
        <p:blipFill>
          <a:blip r:embed="rId2" cstate="print">
            <a:duotone>
              <a:prstClr val="black"/>
              <a:srgbClr val="96C7BE">
                <a:tint val="45000"/>
                <a:satMod val="400000"/>
              </a:srgbClr>
            </a:duotone>
            <a:extLst>
              <a:ext uri="{28A0092B-C50C-407E-A947-70E740481C1C}">
                <a14:useLocalDpi xmlns:a14="http://schemas.microsoft.com/office/drawing/2010/main" val="0"/>
              </a:ext>
            </a:extLst>
          </a:blip>
          <a:stretch>
            <a:fillRect/>
          </a:stretch>
        </p:blipFill>
        <p:spPr>
          <a:xfrm>
            <a:off x="7366781" y="412500"/>
            <a:ext cx="3805311" cy="5380504"/>
          </a:xfrm>
          <a:prstGeom prst="rect">
            <a:avLst/>
          </a:prstGeom>
        </p:spPr>
      </p:pic>
    </p:spTree>
    <p:extLst>
      <p:ext uri="{BB962C8B-B14F-4D97-AF65-F5344CB8AC3E}">
        <p14:creationId xmlns:p14="http://schemas.microsoft.com/office/powerpoint/2010/main" val="2125433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5162427" cy="1112838"/>
          </a:xfrm>
        </p:spPr>
        <p:txBody>
          <a:bodyPr anchor="t">
            <a:normAutofit/>
          </a:bodyPr>
          <a:lstStyle/>
          <a:p>
            <a:r>
              <a:rPr lang="en-GB" dirty="0">
                <a:ea typeface="Source Sans Pro" panose="020B0503030403020204" pitchFamily="34" charset="0"/>
              </a:rPr>
              <a:t>Yorkshire Dales National Park</a:t>
            </a:r>
            <a:endParaRPr lang="en-US" dirty="0"/>
          </a:p>
        </p:txBody>
      </p:sp>
      <p:pic>
        <p:nvPicPr>
          <p:cNvPr id="7" name="Content Placeholder 4">
            <a:extLst>
              <a:ext uri="{FF2B5EF4-FFF2-40B4-BE49-F238E27FC236}">
                <a16:creationId xmlns:a16="http://schemas.microsoft.com/office/drawing/2014/main" xmlns="" id="{03010F93-C61E-0F40-BD45-4F6E30A51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188"/>
          <a:stretch/>
        </p:blipFill>
        <p:spPr>
          <a:xfrm>
            <a:off x="6365630" y="-234460"/>
            <a:ext cx="5884985" cy="6115417"/>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pic>
      <p:sp>
        <p:nvSpPr>
          <p:cNvPr id="8" name="Right Arrow 7">
            <a:extLst>
              <a:ext uri="{FF2B5EF4-FFF2-40B4-BE49-F238E27FC236}">
                <a16:creationId xmlns:a16="http://schemas.microsoft.com/office/drawing/2014/main" xmlns="" id="{C75CFB69-4C2C-2E47-BB02-4F9D46B38A6A}"/>
              </a:ext>
            </a:extLst>
          </p:cNvPr>
          <p:cNvSpPr/>
          <p:nvPr/>
        </p:nvSpPr>
        <p:spPr>
          <a:xfrm rot="527755">
            <a:off x="3312665" y="2361467"/>
            <a:ext cx="3721554" cy="762188"/>
          </a:xfrm>
          <a:prstGeom prst="rightArrow">
            <a:avLst>
              <a:gd name="adj1" fmla="val 37298"/>
              <a:gd name="adj2" fmla="val 50000"/>
            </a:avLst>
          </a:prstGeom>
          <a:solidFill>
            <a:srgbClr val="F48121"/>
          </a:solidFill>
          <a:ln>
            <a:solidFill>
              <a:srgbClr val="F48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2">
            <a:extLst>
              <a:ext uri="{FF2B5EF4-FFF2-40B4-BE49-F238E27FC236}">
                <a16:creationId xmlns:a16="http://schemas.microsoft.com/office/drawing/2014/main" xmlns="" id="{7F404C2B-C901-E045-A441-89D858BD7F3E}"/>
              </a:ext>
            </a:extLst>
          </p:cNvPr>
          <p:cNvSpPr txBox="1">
            <a:spLocks/>
          </p:cNvSpPr>
          <p:nvPr/>
        </p:nvSpPr>
        <p:spPr>
          <a:xfrm>
            <a:off x="839788" y="2076316"/>
            <a:ext cx="2905859" cy="6682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rgbClr val="2A2459"/>
                </a:solidFill>
                <a:latin typeface="Helvetica" pitchFamily="2" charset="0"/>
                <a:ea typeface="+mj-ea"/>
                <a:cs typeface="+mj-cs"/>
              </a:defRPr>
            </a:lvl1pPr>
          </a:lstStyle>
          <a:p>
            <a:r>
              <a:rPr lang="en-GB" sz="1600" dirty="0">
                <a:ea typeface="Source Sans Pro" panose="020B0503030403020204" pitchFamily="34" charset="0"/>
              </a:rPr>
              <a:t>Where is the Yorkshire Dales National Park?</a:t>
            </a:r>
          </a:p>
        </p:txBody>
      </p:sp>
    </p:spTree>
    <p:extLst>
      <p:ext uri="{BB962C8B-B14F-4D97-AF65-F5344CB8AC3E}">
        <p14:creationId xmlns:p14="http://schemas.microsoft.com/office/powerpoint/2010/main" val="3786340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433752" y="457200"/>
            <a:ext cx="10977074" cy="584775"/>
          </a:xfrm>
        </p:spPr>
        <p:txBody>
          <a:bodyPr anchor="t">
            <a:normAutofit/>
          </a:bodyPr>
          <a:lstStyle/>
          <a:p>
            <a:r>
              <a:rPr lang="en-GB" sz="2400" dirty="0">
                <a:ea typeface="Source Sans Pro" panose="020B0503030403020204" pitchFamily="34" charset="0"/>
              </a:rPr>
              <a:t>What are the different elements that make up the National Park?</a:t>
            </a:r>
            <a:endParaRPr lang="en-US" sz="2400" dirty="0"/>
          </a:p>
        </p:txBody>
      </p:sp>
      <p:sp>
        <p:nvSpPr>
          <p:cNvPr id="3" name="TextBox 2">
            <a:extLst>
              <a:ext uri="{FF2B5EF4-FFF2-40B4-BE49-F238E27FC236}">
                <a16:creationId xmlns:a16="http://schemas.microsoft.com/office/drawing/2014/main" xmlns="" id="{864F3A3C-9CCA-3C41-9AE3-2E0DA28EFAC5}"/>
              </a:ext>
            </a:extLst>
          </p:cNvPr>
          <p:cNvSpPr txBox="1"/>
          <p:nvPr/>
        </p:nvSpPr>
        <p:spPr>
          <a:xfrm>
            <a:off x="449749" y="1161964"/>
            <a:ext cx="9272953" cy="584775"/>
          </a:xfrm>
          <a:prstGeom prst="rect">
            <a:avLst/>
          </a:prstGeom>
          <a:noFill/>
        </p:spPr>
        <p:txBody>
          <a:bodyPr wrap="square" rtlCol="0">
            <a:spAutoFit/>
          </a:bodyPr>
          <a:lstStyle/>
          <a:p>
            <a:r>
              <a:rPr lang="en-GB" sz="1600" dirty="0">
                <a:solidFill>
                  <a:srgbClr val="2A2459"/>
                </a:solidFill>
                <a:latin typeface="Helvetica" pitchFamily="2" charset="0"/>
                <a:ea typeface="Source Sans Pro" panose="020B0503030403020204" pitchFamily="34" charset="0"/>
              </a:rPr>
              <a:t>Each National Park is looked after by an organisation called a National Park Authority, which includes members, staff and volunteers.</a:t>
            </a:r>
          </a:p>
        </p:txBody>
      </p:sp>
      <p:sp>
        <p:nvSpPr>
          <p:cNvPr id="4" name="TextBox 3">
            <a:extLst>
              <a:ext uri="{FF2B5EF4-FFF2-40B4-BE49-F238E27FC236}">
                <a16:creationId xmlns:a16="http://schemas.microsoft.com/office/drawing/2014/main" xmlns="" id="{ACDC7355-9279-F846-94B6-B03818210801}"/>
              </a:ext>
            </a:extLst>
          </p:cNvPr>
          <p:cNvSpPr txBox="1"/>
          <p:nvPr/>
        </p:nvSpPr>
        <p:spPr>
          <a:xfrm>
            <a:off x="433752" y="2110155"/>
            <a:ext cx="2309447" cy="3386590"/>
          </a:xfrm>
          <a:prstGeom prst="rect">
            <a:avLst/>
          </a:prstGeom>
          <a:noFill/>
          <a:ln>
            <a:solidFill>
              <a:srgbClr val="00A8B5"/>
            </a:solidFill>
          </a:ln>
        </p:spPr>
        <p:txBody>
          <a:bodyPr wrap="square" lIns="251999" tIns="251999" rIns="288000" rtlCol="0">
            <a:noAutofit/>
          </a:bodyPr>
          <a:lstStyle/>
          <a:p>
            <a:r>
              <a:rPr lang="en-GB" sz="1600" dirty="0">
                <a:solidFill>
                  <a:srgbClr val="2A2459"/>
                </a:solidFill>
                <a:latin typeface="Helvetica" pitchFamily="2" charset="0"/>
              </a:rPr>
              <a:t>National Parks are large areas of land, including towns and villages, which means that lots of people and organisations help to look after them. The </a:t>
            </a:r>
            <a:r>
              <a:rPr lang="en-GB" sz="1600" b="1" dirty="0">
                <a:solidFill>
                  <a:srgbClr val="2A2459"/>
                </a:solidFill>
                <a:latin typeface="Helvetica" pitchFamily="2" charset="0"/>
              </a:rPr>
              <a:t>National Park Authority </a:t>
            </a:r>
            <a:r>
              <a:rPr lang="en-GB" sz="1600" dirty="0">
                <a:solidFill>
                  <a:srgbClr val="2A2459"/>
                </a:solidFill>
                <a:latin typeface="Helvetica" pitchFamily="2" charset="0"/>
              </a:rPr>
              <a:t>manages this.</a:t>
            </a:r>
          </a:p>
          <a:p>
            <a:endParaRPr lang="en-GB" sz="1600" dirty="0">
              <a:solidFill>
                <a:srgbClr val="2A2459"/>
              </a:solidFill>
              <a:latin typeface="Helvetica" pitchFamily="2" charset="0"/>
            </a:endParaRPr>
          </a:p>
        </p:txBody>
      </p:sp>
      <p:sp>
        <p:nvSpPr>
          <p:cNvPr id="10" name="TextBox 9">
            <a:extLst>
              <a:ext uri="{FF2B5EF4-FFF2-40B4-BE49-F238E27FC236}">
                <a16:creationId xmlns:a16="http://schemas.microsoft.com/office/drawing/2014/main" xmlns="" id="{DC542BB1-733B-C24C-8ED0-AB13D12A8541}"/>
              </a:ext>
            </a:extLst>
          </p:cNvPr>
          <p:cNvSpPr txBox="1"/>
          <p:nvPr/>
        </p:nvSpPr>
        <p:spPr>
          <a:xfrm>
            <a:off x="2913184" y="2110155"/>
            <a:ext cx="1711570" cy="3386590"/>
          </a:xfrm>
          <a:prstGeom prst="rect">
            <a:avLst/>
          </a:prstGeom>
          <a:noFill/>
          <a:ln>
            <a:solidFill>
              <a:srgbClr val="00A8B5"/>
            </a:solidFill>
          </a:ln>
        </p:spPr>
        <p:txBody>
          <a:bodyPr wrap="square" lIns="251999" tIns="251999" rIns="288000" rtlCol="0" anchor="ctr">
            <a:noAutofit/>
          </a:bodyPr>
          <a:lstStyle/>
          <a:p>
            <a:pPr algn="ctr"/>
            <a:r>
              <a:rPr lang="en-GB" sz="1600" b="1" dirty="0">
                <a:solidFill>
                  <a:srgbClr val="2A2459"/>
                </a:solidFill>
                <a:latin typeface="Helvetica" pitchFamily="2" charset="0"/>
              </a:rPr>
              <a:t>Members</a:t>
            </a:r>
          </a:p>
          <a:p>
            <a:endParaRPr lang="en-GB" sz="1600" dirty="0">
              <a:solidFill>
                <a:srgbClr val="2A2459"/>
              </a:solidFill>
              <a:latin typeface="Helvetica" pitchFamily="2" charset="0"/>
            </a:endParaRPr>
          </a:p>
        </p:txBody>
      </p:sp>
      <p:sp>
        <p:nvSpPr>
          <p:cNvPr id="11" name="TextBox 10">
            <a:extLst>
              <a:ext uri="{FF2B5EF4-FFF2-40B4-BE49-F238E27FC236}">
                <a16:creationId xmlns:a16="http://schemas.microsoft.com/office/drawing/2014/main" xmlns="" id="{69053EF5-8E5B-F841-8C73-ED4906448676}"/>
              </a:ext>
            </a:extLst>
          </p:cNvPr>
          <p:cNvSpPr txBox="1"/>
          <p:nvPr/>
        </p:nvSpPr>
        <p:spPr>
          <a:xfrm>
            <a:off x="4800600" y="2110153"/>
            <a:ext cx="1711570" cy="3386590"/>
          </a:xfrm>
          <a:prstGeom prst="rect">
            <a:avLst/>
          </a:prstGeom>
          <a:noFill/>
          <a:ln>
            <a:solidFill>
              <a:srgbClr val="00A8B5"/>
            </a:solidFill>
          </a:ln>
        </p:spPr>
        <p:txBody>
          <a:bodyPr wrap="square" lIns="251999" tIns="251999" rIns="288000" rtlCol="0" anchor="ctr">
            <a:noAutofit/>
          </a:bodyPr>
          <a:lstStyle/>
          <a:p>
            <a:pPr algn="ctr"/>
            <a:r>
              <a:rPr lang="en-GB" sz="1600" b="1" dirty="0">
                <a:solidFill>
                  <a:srgbClr val="2A2459"/>
                </a:solidFill>
                <a:latin typeface="Helvetica" pitchFamily="2" charset="0"/>
              </a:rPr>
              <a:t>Staff</a:t>
            </a:r>
          </a:p>
          <a:p>
            <a:endParaRPr lang="en-GB" sz="1600" dirty="0">
              <a:solidFill>
                <a:srgbClr val="2A2459"/>
              </a:solidFill>
              <a:latin typeface="Helvetica" pitchFamily="2" charset="0"/>
            </a:endParaRPr>
          </a:p>
        </p:txBody>
      </p:sp>
      <p:sp>
        <p:nvSpPr>
          <p:cNvPr id="12" name="TextBox 11">
            <a:extLst>
              <a:ext uri="{FF2B5EF4-FFF2-40B4-BE49-F238E27FC236}">
                <a16:creationId xmlns:a16="http://schemas.microsoft.com/office/drawing/2014/main" xmlns="" id="{B4FF0E45-4BB7-DD45-9B34-A02EA99DAEA3}"/>
              </a:ext>
            </a:extLst>
          </p:cNvPr>
          <p:cNvSpPr txBox="1"/>
          <p:nvPr/>
        </p:nvSpPr>
        <p:spPr>
          <a:xfrm>
            <a:off x="6688017" y="2110153"/>
            <a:ext cx="1711571" cy="3386590"/>
          </a:xfrm>
          <a:prstGeom prst="rect">
            <a:avLst/>
          </a:prstGeom>
          <a:noFill/>
          <a:ln>
            <a:solidFill>
              <a:srgbClr val="00A8B5"/>
            </a:solidFill>
          </a:ln>
        </p:spPr>
        <p:txBody>
          <a:bodyPr wrap="square" lIns="251999" tIns="251999" rIns="288000" rtlCol="0" anchor="ctr">
            <a:noAutofit/>
          </a:bodyPr>
          <a:lstStyle/>
          <a:p>
            <a:pPr algn="ctr"/>
            <a:r>
              <a:rPr lang="en-GB" sz="1600" b="1" dirty="0">
                <a:solidFill>
                  <a:srgbClr val="2A2459"/>
                </a:solidFill>
                <a:latin typeface="Helvetica" pitchFamily="2" charset="0"/>
              </a:rPr>
              <a:t>Volunteers</a:t>
            </a:r>
          </a:p>
          <a:p>
            <a:endParaRPr lang="en-GB" sz="1600" dirty="0">
              <a:solidFill>
                <a:srgbClr val="2A2459"/>
              </a:solidFill>
              <a:latin typeface="Helvetica" pitchFamily="2" charset="0"/>
            </a:endParaRPr>
          </a:p>
        </p:txBody>
      </p:sp>
      <p:sp>
        <p:nvSpPr>
          <p:cNvPr id="13" name="TextBox 12">
            <a:extLst>
              <a:ext uri="{FF2B5EF4-FFF2-40B4-BE49-F238E27FC236}">
                <a16:creationId xmlns:a16="http://schemas.microsoft.com/office/drawing/2014/main" xmlns="" id="{BD03620A-CC68-F74F-A72B-0CE32FB835B9}"/>
              </a:ext>
            </a:extLst>
          </p:cNvPr>
          <p:cNvSpPr txBox="1"/>
          <p:nvPr/>
        </p:nvSpPr>
        <p:spPr>
          <a:xfrm>
            <a:off x="8569574" y="2110152"/>
            <a:ext cx="3188674" cy="3386593"/>
          </a:xfrm>
          <a:prstGeom prst="rect">
            <a:avLst/>
          </a:prstGeom>
          <a:noFill/>
          <a:ln>
            <a:solidFill>
              <a:srgbClr val="00A8B5"/>
            </a:solidFill>
          </a:ln>
        </p:spPr>
        <p:txBody>
          <a:bodyPr wrap="square" lIns="251999" tIns="251999" rIns="216000" rtlCol="0">
            <a:noAutofit/>
          </a:bodyPr>
          <a:lstStyle/>
          <a:p>
            <a:r>
              <a:rPr lang="en-GB" sz="1600" b="1" dirty="0">
                <a:solidFill>
                  <a:srgbClr val="2A2459"/>
                </a:solidFill>
                <a:latin typeface="Helvetica" pitchFamily="2" charset="0"/>
                <a:ea typeface="Source Sans Pro" panose="020B0503030403020204" pitchFamily="34" charset="0"/>
              </a:rPr>
              <a:t>Organisations </a:t>
            </a:r>
          </a:p>
          <a:p>
            <a:r>
              <a:rPr lang="en-GB" sz="1600" dirty="0">
                <a:solidFill>
                  <a:srgbClr val="2A2459"/>
                </a:solidFill>
                <a:latin typeface="Helvetica" pitchFamily="2" charset="0"/>
                <a:ea typeface="Source Sans Pro" panose="020B0503030403020204" pitchFamily="34" charset="0"/>
              </a:rPr>
              <a:t>that work to protect natural and cultural heritage, many of them own land within National Parks.  They include:</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The National Trust</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The Forestry Commission </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RSPB</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Wildlife Trusts</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the Woodland Trust</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English Heritage</a:t>
            </a:r>
          </a:p>
          <a:p>
            <a:pPr marL="171450" indent="-171450">
              <a:buFont typeface="Arial" panose="020B0604020202020204" pitchFamily="34" charset="0"/>
              <a:buChar char="•"/>
            </a:pPr>
            <a:r>
              <a:rPr lang="en-GB" sz="1600" dirty="0">
                <a:solidFill>
                  <a:srgbClr val="2A2459"/>
                </a:solidFill>
                <a:latin typeface="Helvetica" pitchFamily="2" charset="0"/>
                <a:ea typeface="Source Sans Pro" panose="020B0503030403020204" pitchFamily="34" charset="0"/>
              </a:rPr>
              <a:t>Historic Scotland</a:t>
            </a:r>
          </a:p>
          <a:p>
            <a:endParaRPr lang="en-GB" sz="1600" dirty="0">
              <a:solidFill>
                <a:srgbClr val="2A2459"/>
              </a:solidFill>
              <a:latin typeface="Helvetica" pitchFamily="2" charset="0"/>
            </a:endParaRPr>
          </a:p>
        </p:txBody>
      </p:sp>
    </p:spTree>
    <p:extLst>
      <p:ext uri="{BB962C8B-B14F-4D97-AF65-F5344CB8AC3E}">
        <p14:creationId xmlns:p14="http://schemas.microsoft.com/office/powerpoint/2010/main" val="318147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1CA2078F-76E2-8645-A422-59DBF8B75A6D}"/>
              </a:ext>
            </a:extLst>
          </p:cNvPr>
          <p:cNvSpPr txBox="1">
            <a:spLocks/>
          </p:cNvSpPr>
          <p:nvPr/>
        </p:nvSpPr>
        <p:spPr>
          <a:xfrm>
            <a:off x="839788" y="457200"/>
            <a:ext cx="10332304" cy="11128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2A2459"/>
                </a:solidFill>
                <a:latin typeface="Helvetica" pitchFamily="2" charset="0"/>
                <a:ea typeface="+mj-ea"/>
                <a:cs typeface="+mj-cs"/>
              </a:defRPr>
            </a:lvl1pPr>
          </a:lstStyle>
          <a:p>
            <a:r>
              <a:rPr lang="en-GB" dirty="0">
                <a:ea typeface="Source Sans Pro" panose="020B0503030403020204" pitchFamily="34" charset="0"/>
              </a:rPr>
              <a:t>Key facts about the National Park Authority</a:t>
            </a:r>
            <a:endParaRPr lang="en-US" dirty="0"/>
          </a:p>
        </p:txBody>
      </p:sp>
      <p:sp>
        <p:nvSpPr>
          <p:cNvPr id="15" name="Text Placeholder 3">
            <a:extLst>
              <a:ext uri="{FF2B5EF4-FFF2-40B4-BE49-F238E27FC236}">
                <a16:creationId xmlns:a16="http://schemas.microsoft.com/office/drawing/2014/main" xmlns="" id="{1D0C25A2-DB72-964B-A532-AC34C033E5D4}"/>
              </a:ext>
            </a:extLst>
          </p:cNvPr>
          <p:cNvSpPr>
            <a:spLocks noGrp="1"/>
          </p:cNvSpPr>
          <p:nvPr>
            <p:ph type="body" sz="half" idx="2"/>
          </p:nvPr>
        </p:nvSpPr>
        <p:spPr>
          <a:xfrm>
            <a:off x="839788" y="1828800"/>
            <a:ext cx="6534027" cy="2192215"/>
          </a:xfrm>
        </p:spPr>
        <p:txBody>
          <a:bodyPr>
            <a:normAutofit/>
          </a:bodyPr>
          <a:lstStyle/>
          <a:p>
            <a:r>
              <a:rPr lang="en-GB" b="1" dirty="0">
                <a:ea typeface="Source Sans Pro" panose="020B0503030403020204" pitchFamily="34" charset="0"/>
              </a:rPr>
              <a:t>The National Park Authority employs 130 people</a:t>
            </a:r>
            <a:endParaRPr lang="en-GB" dirty="0">
              <a:ea typeface="Source Sans Pro" panose="020B0503030403020204" pitchFamily="34" charset="0"/>
            </a:endParaRPr>
          </a:p>
          <a:p>
            <a:r>
              <a:rPr lang="en-GB" dirty="0">
                <a:ea typeface="Source Sans Pro" panose="020B0503030403020204" pitchFamily="34" charset="0"/>
              </a:rPr>
              <a:t>Staff operate from two main offices:</a:t>
            </a:r>
          </a:p>
          <a:p>
            <a:pPr marL="501744" lvl="1" indent="-285750">
              <a:lnSpc>
                <a:spcPct val="150000"/>
              </a:lnSpc>
              <a:buFont typeface="Arial" panose="020B0604020202020204" pitchFamily="34" charset="0"/>
              <a:buChar char="•"/>
            </a:pPr>
            <a:r>
              <a:rPr lang="en-GB" sz="1600" dirty="0">
                <a:ea typeface="Source Sans Pro" panose="020B0503030403020204" pitchFamily="34" charset="0"/>
              </a:rPr>
              <a:t>From Bainbridge in Wensleydale – ‘</a:t>
            </a:r>
            <a:r>
              <a:rPr lang="en-GB" sz="1600" dirty="0" err="1">
                <a:ea typeface="Source Sans Pro" panose="020B0503030403020204" pitchFamily="34" charset="0"/>
              </a:rPr>
              <a:t>Yoredale</a:t>
            </a:r>
            <a:r>
              <a:rPr lang="en-GB" sz="1600" dirty="0">
                <a:ea typeface="Source Sans Pro" panose="020B0503030403020204" pitchFamily="34" charset="0"/>
              </a:rPr>
              <a:t>’</a:t>
            </a:r>
          </a:p>
          <a:p>
            <a:pPr marL="501744" lvl="1" indent="-285750">
              <a:lnSpc>
                <a:spcPct val="150000"/>
              </a:lnSpc>
              <a:buFont typeface="Arial" panose="020B0604020202020204" pitchFamily="34" charset="0"/>
              <a:buChar char="•"/>
            </a:pPr>
            <a:r>
              <a:rPr lang="en-GB" sz="1600" dirty="0">
                <a:ea typeface="Source Sans Pro" panose="020B0503030403020204" pitchFamily="34" charset="0"/>
              </a:rPr>
              <a:t>From </a:t>
            </a:r>
            <a:r>
              <a:rPr lang="en-GB" sz="1600" dirty="0" err="1">
                <a:ea typeface="Source Sans Pro" panose="020B0503030403020204" pitchFamily="34" charset="0"/>
              </a:rPr>
              <a:t>Grassington</a:t>
            </a:r>
            <a:r>
              <a:rPr lang="en-GB" sz="1600" dirty="0">
                <a:ea typeface="Source Sans Pro" panose="020B0503030403020204" pitchFamily="34" charset="0"/>
              </a:rPr>
              <a:t> in Wharfedale – ‘</a:t>
            </a:r>
            <a:r>
              <a:rPr lang="en-GB" sz="1600" dirty="0" err="1">
                <a:ea typeface="Source Sans Pro" panose="020B0503030403020204" pitchFamily="34" charset="0"/>
              </a:rPr>
              <a:t>Colvend</a:t>
            </a:r>
            <a:r>
              <a:rPr lang="en-GB" sz="1600" dirty="0">
                <a:ea typeface="Source Sans Pro" panose="020B0503030403020204" pitchFamily="34" charset="0"/>
              </a:rPr>
              <a:t>’</a:t>
            </a:r>
          </a:p>
        </p:txBody>
      </p:sp>
      <p:sp>
        <p:nvSpPr>
          <p:cNvPr id="7" name="TextBox 6">
            <a:extLst>
              <a:ext uri="{FF2B5EF4-FFF2-40B4-BE49-F238E27FC236}">
                <a16:creationId xmlns:a16="http://schemas.microsoft.com/office/drawing/2014/main" xmlns="" id="{05A34338-9534-C149-8132-CD375B8FA31A}"/>
              </a:ext>
            </a:extLst>
          </p:cNvPr>
          <p:cNvSpPr txBox="1"/>
          <p:nvPr/>
        </p:nvSpPr>
        <p:spPr>
          <a:xfrm>
            <a:off x="581880" y="3868615"/>
            <a:ext cx="8737966" cy="584775"/>
          </a:xfrm>
          <a:prstGeom prst="rect">
            <a:avLst/>
          </a:prstGeom>
          <a:noFill/>
        </p:spPr>
        <p:txBody>
          <a:bodyPr wrap="square" rtlCol="0">
            <a:spAutoFit/>
          </a:bodyPr>
          <a:lstStyle/>
          <a:p>
            <a:pPr marL="215994" lvl="1" indent="0">
              <a:buNone/>
            </a:pPr>
            <a:r>
              <a:rPr lang="en-GB" sz="1600" b="1" dirty="0">
                <a:solidFill>
                  <a:srgbClr val="00A8B5"/>
                </a:solidFill>
                <a:latin typeface="Helvetica" pitchFamily="2" charset="0"/>
                <a:ea typeface="Source Sans Pro" panose="020B0503030403020204" pitchFamily="34" charset="0"/>
              </a:rPr>
              <a:t>Activity</a:t>
            </a:r>
          </a:p>
          <a:p>
            <a:pPr marL="215994" lvl="1" indent="0">
              <a:buNone/>
            </a:pPr>
            <a:r>
              <a:rPr lang="en-GB" sz="1600" dirty="0">
                <a:solidFill>
                  <a:srgbClr val="00A8B5"/>
                </a:solidFill>
                <a:latin typeface="Helvetica" pitchFamily="2" charset="0"/>
                <a:ea typeface="Source Sans Pro" panose="020B0503030403020204" pitchFamily="34" charset="0"/>
              </a:rPr>
              <a:t>What careers and job roles do you think there are at the National Park Authority?  List them</a:t>
            </a:r>
            <a:endParaRPr lang="en-US" sz="1600" dirty="0">
              <a:solidFill>
                <a:srgbClr val="00A8B5"/>
              </a:solidFill>
              <a:latin typeface="Helvetica" pitchFamily="2" charset="0"/>
            </a:endParaRPr>
          </a:p>
        </p:txBody>
      </p:sp>
    </p:spTree>
    <p:extLst>
      <p:ext uri="{BB962C8B-B14F-4D97-AF65-F5344CB8AC3E}">
        <p14:creationId xmlns:p14="http://schemas.microsoft.com/office/powerpoint/2010/main" val="198464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1CA2078F-76E2-8645-A422-59DBF8B75A6D}"/>
              </a:ext>
            </a:extLst>
          </p:cNvPr>
          <p:cNvSpPr txBox="1">
            <a:spLocks/>
          </p:cNvSpPr>
          <p:nvPr/>
        </p:nvSpPr>
        <p:spPr>
          <a:xfrm>
            <a:off x="839788" y="457200"/>
            <a:ext cx="10332304" cy="11128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2A2459"/>
                </a:solidFill>
                <a:latin typeface="Helvetica" pitchFamily="2" charset="0"/>
                <a:ea typeface="+mj-ea"/>
                <a:cs typeface="+mj-cs"/>
              </a:defRPr>
            </a:lvl1pPr>
          </a:lstStyle>
          <a:p>
            <a:r>
              <a:rPr lang="en-GB" dirty="0">
                <a:ea typeface="Source Sans Pro" panose="020B0503030403020204" pitchFamily="34" charset="0"/>
              </a:rPr>
              <a:t>Key facts about the National Park</a:t>
            </a:r>
            <a:endParaRPr lang="en-US" dirty="0"/>
          </a:p>
        </p:txBody>
      </p:sp>
      <p:sp>
        <p:nvSpPr>
          <p:cNvPr id="15" name="Text Placeholder 3">
            <a:extLst>
              <a:ext uri="{FF2B5EF4-FFF2-40B4-BE49-F238E27FC236}">
                <a16:creationId xmlns:a16="http://schemas.microsoft.com/office/drawing/2014/main" xmlns="" id="{1D0C25A2-DB72-964B-A532-AC34C033E5D4}"/>
              </a:ext>
            </a:extLst>
          </p:cNvPr>
          <p:cNvSpPr>
            <a:spLocks noGrp="1"/>
          </p:cNvSpPr>
          <p:nvPr>
            <p:ph type="body" sz="half" idx="2"/>
          </p:nvPr>
        </p:nvSpPr>
        <p:spPr>
          <a:xfrm>
            <a:off x="839788" y="2274647"/>
            <a:ext cx="5551387" cy="5146430"/>
          </a:xfrm>
        </p:spPr>
        <p:txBody>
          <a:bodyPr>
            <a:noAutofit/>
          </a:bodyPr>
          <a:lstStyle/>
          <a:p>
            <a:pPr>
              <a:lnSpc>
                <a:spcPct val="100000"/>
              </a:lnSpc>
            </a:pPr>
            <a:r>
              <a:rPr lang="en-GB" dirty="0">
                <a:ea typeface="Source Sans Pro" panose="020B0503030403020204" pitchFamily="34" charset="0"/>
              </a:rPr>
              <a:t>The Yorkshire Dales National Park was established in 1954. This is the physical landscape.</a:t>
            </a:r>
          </a:p>
          <a:p>
            <a:pPr>
              <a:lnSpc>
                <a:spcPct val="100000"/>
              </a:lnSpc>
            </a:pPr>
            <a:r>
              <a:rPr lang="en-GB" dirty="0">
                <a:ea typeface="Source Sans Pro" panose="020B0503030403020204" pitchFamily="34" charset="0"/>
              </a:rPr>
              <a:t>The Yorkshire Dales National Park Authority became an independent body, within the framework of local government, in 1997. </a:t>
            </a:r>
          </a:p>
          <a:p>
            <a:pPr>
              <a:lnSpc>
                <a:spcPct val="100000"/>
              </a:lnSpc>
            </a:pPr>
            <a:r>
              <a:rPr lang="en-GB" dirty="0">
                <a:ea typeface="Source Sans Pro" panose="020B0503030403020204" pitchFamily="34" charset="0"/>
              </a:rPr>
              <a:t>The National Park Authority provides some services similar to those provided elsewhere by district and county councils. It is, for example, the local planning authority. </a:t>
            </a:r>
            <a:endParaRPr lang="en-GB" b="1" dirty="0">
              <a:ea typeface="Source Sans Pro" panose="020B0503030403020204" pitchFamily="34" charset="0"/>
            </a:endParaRPr>
          </a:p>
          <a:p>
            <a:pPr>
              <a:lnSpc>
                <a:spcPct val="100000"/>
              </a:lnSpc>
            </a:pPr>
            <a:endParaRPr lang="en-GB" b="1" dirty="0">
              <a:ea typeface="Source Sans Pro" panose="020B0503030403020204" pitchFamily="34" charset="0"/>
            </a:endParaRPr>
          </a:p>
        </p:txBody>
      </p:sp>
      <p:pic>
        <p:nvPicPr>
          <p:cNvPr id="3" name="Picture 2" descr="Swaledale Along with Arkengarthdale, Swaledale is one of the most northerly of the dales and it has perhaps the wildest, most unspoilt scenery in the National Park. ">
            <a:extLst>
              <a:ext uri="{FF2B5EF4-FFF2-40B4-BE49-F238E27FC236}">
                <a16:creationId xmlns:a16="http://schemas.microsoft.com/office/drawing/2014/main" xmlns="" id="{0FE65F2A-4C99-2042-B715-5D863D8F04F7}"/>
              </a:ext>
            </a:extLst>
          </p:cNvPr>
          <p:cNvPicPr>
            <a:picLocks noChangeAspect="1"/>
          </p:cNvPicPr>
          <p:nvPr/>
        </p:nvPicPr>
        <p:blipFill rotWithShape="1">
          <a:blip r:embed="rId2"/>
          <a:srcRect l="12600" r="8576"/>
          <a:stretch/>
        </p:blipFill>
        <p:spPr>
          <a:xfrm>
            <a:off x="6814687" y="1905000"/>
            <a:ext cx="4855159" cy="3048000"/>
          </a:xfrm>
          <a:prstGeom prst="rect">
            <a:avLst/>
          </a:prstGeom>
        </p:spPr>
      </p:pic>
    </p:spTree>
    <p:extLst>
      <p:ext uri="{BB962C8B-B14F-4D97-AF65-F5344CB8AC3E}">
        <p14:creationId xmlns:p14="http://schemas.microsoft.com/office/powerpoint/2010/main" val="221281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0EBF7-4866-C14A-8BF2-B1DE4DDF1424}"/>
              </a:ext>
            </a:extLst>
          </p:cNvPr>
          <p:cNvSpPr>
            <a:spLocks noGrp="1"/>
          </p:cNvSpPr>
          <p:nvPr>
            <p:ph type="title"/>
          </p:nvPr>
        </p:nvSpPr>
        <p:spPr>
          <a:xfrm>
            <a:off x="839788" y="457200"/>
            <a:ext cx="6358181" cy="1112838"/>
          </a:xfrm>
        </p:spPr>
        <p:txBody>
          <a:bodyPr anchor="t"/>
          <a:lstStyle/>
          <a:p>
            <a:r>
              <a:rPr lang="en-US" dirty="0"/>
              <a:t>Background to the project</a:t>
            </a:r>
          </a:p>
        </p:txBody>
      </p:sp>
      <p:sp>
        <p:nvSpPr>
          <p:cNvPr id="4" name="Text Placeholder 3">
            <a:extLst>
              <a:ext uri="{FF2B5EF4-FFF2-40B4-BE49-F238E27FC236}">
                <a16:creationId xmlns:a16="http://schemas.microsoft.com/office/drawing/2014/main" xmlns="" id="{6C8942C5-C4FF-AF4A-BB22-9643830F4699}"/>
              </a:ext>
            </a:extLst>
          </p:cNvPr>
          <p:cNvSpPr>
            <a:spLocks noGrp="1"/>
          </p:cNvSpPr>
          <p:nvPr>
            <p:ph type="body" sz="half" idx="2"/>
          </p:nvPr>
        </p:nvSpPr>
        <p:spPr>
          <a:xfrm>
            <a:off x="839788" y="2007705"/>
            <a:ext cx="6358181" cy="3811588"/>
          </a:xfrm>
        </p:spPr>
        <p:txBody>
          <a:bodyPr>
            <a:normAutofit/>
          </a:bodyPr>
          <a:lstStyle/>
          <a:p>
            <a:pPr>
              <a:defRPr/>
            </a:pPr>
            <a:r>
              <a:rPr lang="en-US" dirty="0">
                <a:ea typeface="Source Sans Pro" panose="020B0503030403020204" pitchFamily="34" charset="0"/>
              </a:rPr>
              <a:t>The aim of the project is to give you some space and thinking time to consider and explore possible future careers.</a:t>
            </a:r>
          </a:p>
          <a:p>
            <a:pPr>
              <a:defRPr/>
            </a:pPr>
            <a:r>
              <a:rPr lang="en-US" dirty="0">
                <a:ea typeface="Source Sans Pro" panose="020B0503030403020204" pitchFamily="34" charset="0"/>
              </a:rPr>
              <a:t>You will then investigate the Yorkshire Dales National Park Authority.</a:t>
            </a:r>
          </a:p>
          <a:p>
            <a:pPr marL="742939" lvl="1" indent="-285750">
              <a:lnSpc>
                <a:spcPct val="150000"/>
              </a:lnSpc>
              <a:buFont typeface="Arial" panose="020B0604020202020204" pitchFamily="34" charset="0"/>
              <a:buChar char="•"/>
              <a:defRPr/>
            </a:pPr>
            <a:r>
              <a:rPr lang="en-US" sz="1600" dirty="0">
                <a:ea typeface="Source Sans Pro" panose="020B0503030403020204" pitchFamily="34" charset="0"/>
              </a:rPr>
              <a:t>What it is.</a:t>
            </a:r>
          </a:p>
          <a:p>
            <a:pPr marL="742939" lvl="1" indent="-285750">
              <a:lnSpc>
                <a:spcPct val="150000"/>
              </a:lnSpc>
              <a:buFont typeface="Arial" panose="020B0604020202020204" pitchFamily="34" charset="0"/>
              <a:buChar char="•"/>
              <a:defRPr/>
            </a:pPr>
            <a:r>
              <a:rPr lang="en-US" sz="1600" dirty="0">
                <a:ea typeface="Source Sans Pro" panose="020B0503030403020204" pitchFamily="34" charset="0"/>
              </a:rPr>
              <a:t>What it does.</a:t>
            </a:r>
          </a:p>
          <a:p>
            <a:pPr marL="742939" lvl="1" indent="-285750">
              <a:lnSpc>
                <a:spcPct val="150000"/>
              </a:lnSpc>
              <a:buFont typeface="Arial" panose="020B0604020202020204" pitchFamily="34" charset="0"/>
              <a:buChar char="•"/>
              <a:defRPr/>
            </a:pPr>
            <a:r>
              <a:rPr lang="en-US" sz="1600" dirty="0">
                <a:ea typeface="Source Sans Pro" panose="020B0503030403020204" pitchFamily="34" charset="0"/>
              </a:rPr>
              <a:t>The types of careers and opportunities available.</a:t>
            </a:r>
          </a:p>
          <a:p>
            <a:pPr>
              <a:defRPr/>
            </a:pPr>
            <a:r>
              <a:rPr lang="en-US" dirty="0">
                <a:ea typeface="Source Sans Pro" panose="020B0503030403020204" pitchFamily="34" charset="0"/>
              </a:rPr>
              <a:t>The aim of the project is to help you understand that there are many different careers available in an organisation. </a:t>
            </a:r>
          </a:p>
          <a:p>
            <a:pPr>
              <a:defRPr/>
            </a:pPr>
            <a:r>
              <a:rPr lang="en-US" dirty="0">
                <a:ea typeface="Source Sans Pro" panose="020B0503030403020204" pitchFamily="34" charset="0"/>
              </a:rPr>
              <a:t>You will investigate the ‘obvious’ and ‘hidden’ careers available to help you understand the opportunities available.</a:t>
            </a:r>
          </a:p>
          <a:p>
            <a:endParaRPr lang="en-US" dirty="0"/>
          </a:p>
        </p:txBody>
      </p:sp>
      <p:pic>
        <p:nvPicPr>
          <p:cNvPr id="5" name="Picture 4">
            <a:extLst>
              <a:ext uri="{FF2B5EF4-FFF2-40B4-BE49-F238E27FC236}">
                <a16:creationId xmlns:a16="http://schemas.microsoft.com/office/drawing/2014/main" xmlns="" id="{F64C590D-5139-3347-99AF-6B80F4E34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369" y="987404"/>
            <a:ext cx="4024268" cy="4898939"/>
          </a:xfrm>
          <a:prstGeom prst="rect">
            <a:avLst/>
          </a:prstGeom>
        </p:spPr>
      </p:pic>
    </p:spTree>
    <p:extLst>
      <p:ext uri="{BB962C8B-B14F-4D97-AF65-F5344CB8AC3E}">
        <p14:creationId xmlns:p14="http://schemas.microsoft.com/office/powerpoint/2010/main" val="3309379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1CA2078F-76E2-8645-A422-59DBF8B75A6D}"/>
              </a:ext>
            </a:extLst>
          </p:cNvPr>
          <p:cNvSpPr txBox="1">
            <a:spLocks/>
          </p:cNvSpPr>
          <p:nvPr/>
        </p:nvSpPr>
        <p:spPr>
          <a:xfrm>
            <a:off x="839788" y="457200"/>
            <a:ext cx="10332304" cy="11128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2A2459"/>
                </a:solidFill>
                <a:latin typeface="Helvetica" pitchFamily="2" charset="0"/>
                <a:ea typeface="+mj-ea"/>
                <a:cs typeface="+mj-cs"/>
              </a:defRPr>
            </a:lvl1pPr>
          </a:lstStyle>
          <a:p>
            <a:r>
              <a:rPr lang="en-GB" dirty="0">
                <a:ea typeface="Source Sans Pro" panose="020B0503030403020204" pitchFamily="34" charset="0"/>
              </a:rPr>
              <a:t>National Park Authority purposes</a:t>
            </a:r>
            <a:endParaRPr lang="en-US" dirty="0"/>
          </a:p>
        </p:txBody>
      </p:sp>
      <p:sp>
        <p:nvSpPr>
          <p:cNvPr id="15" name="Text Placeholder 3">
            <a:extLst>
              <a:ext uri="{FF2B5EF4-FFF2-40B4-BE49-F238E27FC236}">
                <a16:creationId xmlns:a16="http://schemas.microsoft.com/office/drawing/2014/main" xmlns="" id="{1D0C25A2-DB72-964B-A532-AC34C033E5D4}"/>
              </a:ext>
            </a:extLst>
          </p:cNvPr>
          <p:cNvSpPr>
            <a:spLocks noGrp="1"/>
          </p:cNvSpPr>
          <p:nvPr>
            <p:ph type="body" sz="half" idx="2"/>
          </p:nvPr>
        </p:nvSpPr>
        <p:spPr>
          <a:xfrm>
            <a:off x="839788" y="1254370"/>
            <a:ext cx="9651749" cy="5146430"/>
          </a:xfrm>
        </p:spPr>
        <p:txBody>
          <a:bodyPr>
            <a:noAutofit/>
          </a:bodyPr>
          <a:lstStyle/>
          <a:p>
            <a:pPr>
              <a:lnSpc>
                <a:spcPct val="100000"/>
              </a:lnSpc>
            </a:pPr>
            <a:r>
              <a:rPr lang="en-GB" dirty="0">
                <a:ea typeface="Source Sans Pro" panose="020B0503030403020204" pitchFamily="34" charset="0"/>
              </a:rPr>
              <a:t>The National Park Authority’s role is clearly defined in Parliament by two statutory purposes. These are:</a:t>
            </a:r>
          </a:p>
          <a:p>
            <a:pPr marL="285750" indent="-285750">
              <a:lnSpc>
                <a:spcPct val="100000"/>
              </a:lnSpc>
              <a:buClr>
                <a:schemeClr val="tx1"/>
              </a:buClr>
              <a:buFont typeface="Arial" panose="020B0604020202020204" pitchFamily="34" charset="0"/>
              <a:buChar char="•"/>
            </a:pPr>
            <a:r>
              <a:rPr lang="en-GB" dirty="0">
                <a:ea typeface="Source Sans Pro" panose="020B0503030403020204" pitchFamily="34" charset="0"/>
              </a:rPr>
              <a:t>To conserve and enhance the natural beauty, wildlife and cultural heritage of the National Park</a:t>
            </a:r>
          </a:p>
          <a:p>
            <a:pPr marL="285750" indent="-285750">
              <a:lnSpc>
                <a:spcPct val="100000"/>
              </a:lnSpc>
              <a:buClr>
                <a:schemeClr val="tx1"/>
              </a:buClr>
              <a:buFont typeface="Arial" panose="020B0604020202020204" pitchFamily="34" charset="0"/>
              <a:buChar char="•"/>
            </a:pPr>
            <a:r>
              <a:rPr lang="en-GB" dirty="0">
                <a:ea typeface="Source Sans Pro" panose="020B0503030403020204" pitchFamily="34" charset="0"/>
              </a:rPr>
              <a:t>To promote opportunities for the understanding and enjoyment of the special qualities of the area by the public.</a:t>
            </a:r>
          </a:p>
          <a:p>
            <a:pPr>
              <a:lnSpc>
                <a:spcPct val="100000"/>
              </a:lnSpc>
            </a:pPr>
            <a:r>
              <a:rPr lang="en-GB" dirty="0">
                <a:ea typeface="Source Sans Pro" panose="020B0503030403020204" pitchFamily="34" charset="0"/>
              </a:rPr>
              <a:t>In pursuing these purposes, the National Park Authority must also:</a:t>
            </a:r>
          </a:p>
          <a:p>
            <a:pPr marL="285750" indent="-285750">
              <a:lnSpc>
                <a:spcPct val="100000"/>
              </a:lnSpc>
              <a:buClr>
                <a:schemeClr val="tx1"/>
              </a:buClr>
              <a:buFont typeface="Arial" panose="020B0604020202020204" pitchFamily="34" charset="0"/>
              <a:buChar char="•"/>
            </a:pPr>
            <a:r>
              <a:rPr lang="en-GB" dirty="0">
                <a:ea typeface="Source Sans Pro" panose="020B0503030403020204" pitchFamily="34" charset="0"/>
              </a:rPr>
              <a:t>Seek to foster the economic and social well-being of local communities within the National Park.</a:t>
            </a:r>
          </a:p>
          <a:p>
            <a:pPr>
              <a:lnSpc>
                <a:spcPct val="100000"/>
              </a:lnSpc>
              <a:buClr>
                <a:schemeClr val="tx1"/>
              </a:buClr>
            </a:pPr>
            <a:endParaRPr lang="en-GB" dirty="0">
              <a:ea typeface="Source Sans Pro" panose="020B0503030403020204" pitchFamily="34" charset="0"/>
            </a:endParaRPr>
          </a:p>
          <a:p>
            <a:pPr>
              <a:lnSpc>
                <a:spcPct val="100000"/>
              </a:lnSpc>
              <a:buClr>
                <a:schemeClr val="tx1"/>
              </a:buClr>
            </a:pPr>
            <a:r>
              <a:rPr lang="en-GB" dirty="0">
                <a:ea typeface="Source Sans Pro" panose="020B0503030403020204" pitchFamily="34" charset="0"/>
              </a:rPr>
              <a:t>To sum up, the National Park Authority’s aim is to conserve and enhance the National Park and to help others to share in and enjoy it.</a:t>
            </a:r>
          </a:p>
          <a:p>
            <a:endParaRPr lang="en-GB" b="1" dirty="0">
              <a:ea typeface="Source Sans Pro" panose="020B0503030403020204" pitchFamily="34" charset="0"/>
            </a:endParaRPr>
          </a:p>
          <a:p>
            <a:r>
              <a:rPr lang="en-GB" b="1" dirty="0">
                <a:solidFill>
                  <a:srgbClr val="00A8B5"/>
                </a:solidFill>
                <a:ea typeface="Source Sans Pro" panose="020B0503030403020204" pitchFamily="34" charset="0"/>
              </a:rPr>
              <a:t>Activity</a:t>
            </a:r>
          </a:p>
          <a:p>
            <a:pPr>
              <a:buClr>
                <a:schemeClr val="tx1"/>
              </a:buClr>
            </a:pPr>
            <a:r>
              <a:rPr lang="en-GB" dirty="0">
                <a:solidFill>
                  <a:srgbClr val="00A8B5"/>
                </a:solidFill>
                <a:ea typeface="Source Sans Pro" panose="020B0503030403020204" pitchFamily="34" charset="0"/>
              </a:rPr>
              <a:t>Collect and complete the Yorkshire Dales National Park and National Park Authority sort exercise from your teacher. </a:t>
            </a:r>
          </a:p>
          <a:p>
            <a:pPr>
              <a:buClr>
                <a:schemeClr val="tx1"/>
              </a:buClr>
            </a:pPr>
            <a:r>
              <a:rPr lang="en-GB" dirty="0">
                <a:solidFill>
                  <a:srgbClr val="00A8B5"/>
                </a:solidFill>
                <a:ea typeface="Source Sans Pro" panose="020B0503030403020204" pitchFamily="34" charset="0"/>
              </a:rPr>
              <a:t>Match up the key words and definitions with a partner.</a:t>
            </a:r>
          </a:p>
        </p:txBody>
      </p:sp>
    </p:spTree>
    <p:extLst>
      <p:ext uri="{BB962C8B-B14F-4D97-AF65-F5344CB8AC3E}">
        <p14:creationId xmlns:p14="http://schemas.microsoft.com/office/powerpoint/2010/main" val="1638560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xmlns="" id="{D7C0519D-4526-174F-8E32-C104D9CF2240}"/>
              </a:ext>
            </a:extLst>
          </p:cNvPr>
          <p:cNvSpPr/>
          <p:nvPr/>
        </p:nvSpPr>
        <p:spPr>
          <a:xfrm rot="5400000">
            <a:off x="4077867" y="1866502"/>
            <a:ext cx="3856144" cy="3330383"/>
          </a:xfrm>
          <a:prstGeom prst="triangle">
            <a:avLst/>
          </a:prstGeom>
          <a:solidFill>
            <a:srgbClr val="2A2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xmlns="" id="{79D80E89-0D93-5C49-A148-B18A74349EF3}"/>
              </a:ext>
            </a:extLst>
          </p:cNvPr>
          <p:cNvSpPr/>
          <p:nvPr/>
        </p:nvSpPr>
        <p:spPr>
          <a:xfrm rot="5400000">
            <a:off x="6790381" y="3645422"/>
            <a:ext cx="2890881" cy="2619875"/>
          </a:xfrm>
          <a:prstGeom prst="triangle">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xmlns="" id="{E240E3FA-1A50-4E43-86C3-BEA3E09AFCCD}"/>
              </a:ext>
            </a:extLst>
          </p:cNvPr>
          <p:cNvSpPr/>
          <p:nvPr/>
        </p:nvSpPr>
        <p:spPr>
          <a:xfrm rot="5400000">
            <a:off x="3222238" y="1864256"/>
            <a:ext cx="1767565" cy="1523763"/>
          </a:xfrm>
          <a:prstGeom prst="triangle">
            <a:avLst/>
          </a:prstGeom>
          <a:solidFill>
            <a:srgbClr val="F15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1CA2078F-76E2-8645-A422-59DBF8B75A6D}"/>
              </a:ext>
            </a:extLst>
          </p:cNvPr>
          <p:cNvSpPr txBox="1">
            <a:spLocks/>
          </p:cNvSpPr>
          <p:nvPr/>
        </p:nvSpPr>
        <p:spPr>
          <a:xfrm>
            <a:off x="839788" y="457200"/>
            <a:ext cx="10332304" cy="11128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rgbClr val="2A2459"/>
                </a:solidFill>
                <a:latin typeface="Helvetica" pitchFamily="2" charset="0"/>
                <a:ea typeface="+mj-ea"/>
                <a:cs typeface="+mj-cs"/>
              </a:defRPr>
            </a:lvl1pPr>
          </a:lstStyle>
          <a:p>
            <a:r>
              <a:rPr lang="en-GB" dirty="0">
                <a:ea typeface="Source Sans Pro" panose="020B0503030403020204" pitchFamily="34" charset="0"/>
              </a:rPr>
              <a:t>What careers and opportunities do you think exist in the National Park Authority?</a:t>
            </a:r>
            <a:endParaRPr lang="en-US" dirty="0"/>
          </a:p>
        </p:txBody>
      </p:sp>
      <p:sp>
        <p:nvSpPr>
          <p:cNvPr id="9" name="Rectangle 8">
            <a:extLst>
              <a:ext uri="{FF2B5EF4-FFF2-40B4-BE49-F238E27FC236}">
                <a16:creationId xmlns:a16="http://schemas.microsoft.com/office/drawing/2014/main" xmlns="" id="{2E24E883-CB6F-B14C-A697-23AEFF538C40}"/>
              </a:ext>
            </a:extLst>
          </p:cNvPr>
          <p:cNvSpPr/>
          <p:nvPr/>
        </p:nvSpPr>
        <p:spPr>
          <a:xfrm>
            <a:off x="4408338" y="2993084"/>
            <a:ext cx="2449955" cy="1323439"/>
          </a:xfrm>
          <a:prstGeom prst="rect">
            <a:avLst/>
          </a:prstGeom>
        </p:spPr>
        <p:txBody>
          <a:bodyPr wrap="square">
            <a:spAutoFit/>
          </a:bodyPr>
          <a:lstStyle/>
          <a:p>
            <a:r>
              <a:rPr lang="en-GB" sz="1600" dirty="0">
                <a:solidFill>
                  <a:schemeClr val="bg1"/>
                </a:solidFill>
                <a:latin typeface="Helvetica" pitchFamily="2" charset="0"/>
                <a:ea typeface="Source Sans Pro" panose="020B0503030403020204" pitchFamily="34" charset="0"/>
              </a:rPr>
              <a:t>Working with a partner to list all the possible job roles you can think of at the National Park Authority. </a:t>
            </a:r>
          </a:p>
        </p:txBody>
      </p:sp>
      <p:sp>
        <p:nvSpPr>
          <p:cNvPr id="10" name="Rectangle 9">
            <a:extLst>
              <a:ext uri="{FF2B5EF4-FFF2-40B4-BE49-F238E27FC236}">
                <a16:creationId xmlns:a16="http://schemas.microsoft.com/office/drawing/2014/main" xmlns="" id="{3F6A4EF5-6D6A-5446-8092-DFD36F072D21}"/>
              </a:ext>
            </a:extLst>
          </p:cNvPr>
          <p:cNvSpPr/>
          <p:nvPr/>
        </p:nvSpPr>
        <p:spPr>
          <a:xfrm>
            <a:off x="3344139" y="2456861"/>
            <a:ext cx="926857" cy="338554"/>
          </a:xfrm>
          <a:prstGeom prst="rect">
            <a:avLst/>
          </a:prstGeom>
        </p:spPr>
        <p:txBody>
          <a:bodyPr wrap="none">
            <a:spAutoFit/>
          </a:bodyPr>
          <a:lstStyle/>
          <a:p>
            <a:r>
              <a:rPr lang="en-GB" sz="1600" b="1" dirty="0">
                <a:solidFill>
                  <a:schemeClr val="bg1"/>
                </a:solidFill>
                <a:latin typeface="Helvetica" pitchFamily="2" charset="0"/>
                <a:ea typeface="Source Sans Pro" panose="020B0503030403020204" pitchFamily="34" charset="0"/>
              </a:rPr>
              <a:t>Activity</a:t>
            </a:r>
          </a:p>
        </p:txBody>
      </p:sp>
      <p:sp>
        <p:nvSpPr>
          <p:cNvPr id="11" name="Rectangle 10">
            <a:extLst>
              <a:ext uri="{FF2B5EF4-FFF2-40B4-BE49-F238E27FC236}">
                <a16:creationId xmlns:a16="http://schemas.microsoft.com/office/drawing/2014/main" xmlns="" id="{5A26B239-94C9-E145-A275-285251485F5E}"/>
              </a:ext>
            </a:extLst>
          </p:cNvPr>
          <p:cNvSpPr/>
          <p:nvPr/>
        </p:nvSpPr>
        <p:spPr>
          <a:xfrm>
            <a:off x="6925883" y="4210189"/>
            <a:ext cx="1658583" cy="1815882"/>
          </a:xfrm>
          <a:prstGeom prst="rect">
            <a:avLst/>
          </a:prstGeom>
        </p:spPr>
        <p:txBody>
          <a:bodyPr wrap="square">
            <a:spAutoFit/>
          </a:bodyPr>
          <a:lstStyle/>
          <a:p>
            <a:r>
              <a:rPr lang="en-GB" sz="1600" dirty="0">
                <a:solidFill>
                  <a:schemeClr val="bg1"/>
                </a:solidFill>
                <a:latin typeface="Helvetica" pitchFamily="2" charset="0"/>
                <a:ea typeface="Source Sans Pro" panose="020B0503030403020204" pitchFamily="34" charset="0"/>
              </a:rPr>
              <a:t>Don’t forget what the purpose of the National Park Authority is, as this will help you</a:t>
            </a:r>
          </a:p>
        </p:txBody>
      </p:sp>
    </p:spTree>
    <p:extLst>
      <p:ext uri="{BB962C8B-B14F-4D97-AF65-F5344CB8AC3E}">
        <p14:creationId xmlns:p14="http://schemas.microsoft.com/office/powerpoint/2010/main" val="21914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Careers in National Parks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828800"/>
            <a:ext cx="5256212" cy="4393095"/>
          </a:xfrm>
        </p:spPr>
        <p:txBody>
          <a:bodyPr>
            <a:normAutofit/>
          </a:bodyPr>
          <a:lstStyle/>
          <a:p>
            <a:r>
              <a:rPr lang="en-GB" dirty="0">
                <a:ea typeface="Source Sans Pro" panose="020B0503030403020204" pitchFamily="34" charset="0"/>
              </a:rPr>
              <a:t>For many people the most obvious career in National Parks is the National Park Ranger, but there are many other areas of work and people are employed to carry out a wide range of roles.</a:t>
            </a:r>
          </a:p>
          <a:p>
            <a:endParaRPr lang="en-GB" dirty="0">
              <a:ea typeface="Source Sans Pro" panose="020B0503030403020204" pitchFamily="34" charset="0"/>
            </a:endParaRPr>
          </a:p>
          <a:p>
            <a:r>
              <a:rPr lang="en-GB" dirty="0">
                <a:ea typeface="Source Sans Pro" panose="020B0503030403020204" pitchFamily="34" charset="0"/>
              </a:rPr>
              <a:t>The National Park Authority is split into 3 directorates </a:t>
            </a:r>
          </a:p>
          <a:p>
            <a:pPr marL="285750" indent="-285750">
              <a:buFont typeface="Arial" panose="020B0604020202020204" pitchFamily="34" charset="0"/>
              <a:buChar char="•"/>
            </a:pPr>
            <a:r>
              <a:rPr lang="en-GB" dirty="0">
                <a:ea typeface="Source Sans Pro" panose="020B0503030403020204" pitchFamily="34" charset="0"/>
              </a:rPr>
              <a:t>Park Services</a:t>
            </a:r>
          </a:p>
          <a:p>
            <a:pPr marL="285750" indent="-285750">
              <a:buFont typeface="Arial" panose="020B0604020202020204" pitchFamily="34" charset="0"/>
              <a:buChar char="•"/>
            </a:pPr>
            <a:r>
              <a:rPr lang="en-GB" dirty="0">
                <a:ea typeface="Source Sans Pro" panose="020B0503030403020204" pitchFamily="34" charset="0"/>
              </a:rPr>
              <a:t>Corporate Services: Finance &amp; Resources</a:t>
            </a:r>
          </a:p>
          <a:p>
            <a:pPr marL="285750" indent="-285750">
              <a:buFont typeface="Arial" panose="020B0604020202020204" pitchFamily="34" charset="0"/>
              <a:buChar char="•"/>
            </a:pPr>
            <a:r>
              <a:rPr lang="en-GB" dirty="0">
                <a:ea typeface="Source Sans Pro" panose="020B0503030403020204" pitchFamily="34" charset="0"/>
              </a:rPr>
              <a:t>Conservation and Community</a:t>
            </a:r>
          </a:p>
          <a:p>
            <a:pPr marL="285750" indent="-285750">
              <a:buFontTx/>
              <a:buChar char="-"/>
            </a:pPr>
            <a:endParaRPr lang="en-GB" dirty="0">
              <a:ea typeface="Source Sans Pro" panose="020B0503030403020204" pitchFamily="34" charset="0"/>
            </a:endParaRPr>
          </a:p>
          <a:p>
            <a:r>
              <a:rPr lang="en-GB" dirty="0">
                <a:ea typeface="Source Sans Pro" panose="020B0503030403020204" pitchFamily="34" charset="0"/>
              </a:rPr>
              <a:t>There is also a senior leadership team headed up by the Chief Executive Officer (CEO) who has overall responsibility for the overall day to day running of the National Park Authority.</a:t>
            </a:r>
          </a:p>
        </p:txBody>
      </p:sp>
      <p:pic>
        <p:nvPicPr>
          <p:cNvPr id="5" name="Picture 4">
            <a:extLst>
              <a:ext uri="{FF2B5EF4-FFF2-40B4-BE49-F238E27FC236}">
                <a16:creationId xmlns:a16="http://schemas.microsoft.com/office/drawing/2014/main" xmlns="" id="{102BD9F4-7C27-D446-9360-3F8461AABD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4473" y="2015515"/>
            <a:ext cx="4767738" cy="3178492"/>
          </a:xfrm>
          <a:prstGeom prst="rect">
            <a:avLst/>
          </a:prstGeom>
        </p:spPr>
      </p:pic>
    </p:spTree>
    <p:extLst>
      <p:ext uri="{BB962C8B-B14F-4D97-AF65-F5344CB8AC3E}">
        <p14:creationId xmlns:p14="http://schemas.microsoft.com/office/powerpoint/2010/main" val="262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fontScale="90000"/>
          </a:bodyPr>
          <a:lstStyle/>
          <a:p>
            <a:r>
              <a:rPr lang="en-GB" dirty="0">
                <a:ea typeface="Source Sans Pro" panose="020B0503030403020204" pitchFamily="34" charset="0"/>
              </a:rPr>
              <a:t>List of job roles in the Conservation and Community directorate</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90" y="1416038"/>
            <a:ext cx="3905466" cy="5182454"/>
          </a:xfrm>
        </p:spPr>
        <p:txBody>
          <a:bodyPr>
            <a:noAutofit/>
          </a:bodyPr>
          <a:lstStyle/>
          <a:p>
            <a:pPr>
              <a:lnSpc>
                <a:spcPct val="100000"/>
              </a:lnSpc>
            </a:pPr>
            <a:r>
              <a:rPr lang="en-GB" dirty="0">
                <a:ea typeface="Source Sans Pro" panose="020B0503030403020204" pitchFamily="34" charset="0"/>
              </a:rPr>
              <a:t>Director of Conservation and Community</a:t>
            </a:r>
            <a:br>
              <a:rPr lang="en-GB" dirty="0">
                <a:ea typeface="Source Sans Pro" panose="020B0503030403020204" pitchFamily="34" charset="0"/>
              </a:rPr>
            </a:br>
            <a:r>
              <a:rPr lang="en-GB" dirty="0">
                <a:ea typeface="Source Sans Pro" panose="020B0503030403020204" pitchFamily="34" charset="0"/>
              </a:rPr>
              <a:t>Head of Development Management</a:t>
            </a:r>
            <a:br>
              <a:rPr lang="en-GB" dirty="0">
                <a:ea typeface="Source Sans Pro" panose="020B0503030403020204" pitchFamily="34" charset="0"/>
              </a:rPr>
            </a:br>
            <a:r>
              <a:rPr lang="en-GB" dirty="0">
                <a:ea typeface="Source Sans Pro" panose="020B0503030403020204" pitchFamily="34" charset="0"/>
              </a:rPr>
              <a:t>Head of Sustainable Development</a:t>
            </a:r>
            <a:br>
              <a:rPr lang="en-GB" dirty="0">
                <a:ea typeface="Source Sans Pro" panose="020B0503030403020204" pitchFamily="34" charset="0"/>
              </a:rPr>
            </a:br>
            <a:r>
              <a:rPr lang="en-GB" dirty="0">
                <a:ea typeface="Source Sans Pro" panose="020B0503030403020204" pitchFamily="34" charset="0"/>
              </a:rPr>
              <a:t>Head of Land Management</a:t>
            </a:r>
            <a:br>
              <a:rPr lang="en-GB" dirty="0">
                <a:ea typeface="Source Sans Pro" panose="020B0503030403020204" pitchFamily="34" charset="0"/>
              </a:rPr>
            </a:br>
            <a:r>
              <a:rPr lang="en-GB" dirty="0">
                <a:ea typeface="Source Sans Pro" panose="020B0503030403020204" pitchFamily="34" charset="0"/>
              </a:rPr>
              <a:t>Senior Policy and Performance Officer</a:t>
            </a:r>
            <a:br>
              <a:rPr lang="en-GB" dirty="0">
                <a:ea typeface="Source Sans Pro" panose="020B0503030403020204" pitchFamily="34" charset="0"/>
              </a:rPr>
            </a:br>
            <a:r>
              <a:rPr lang="en-GB" dirty="0">
                <a:ea typeface="Source Sans Pro" panose="020B0503030403020204" pitchFamily="34" charset="0"/>
              </a:rPr>
              <a:t>PA to Director</a:t>
            </a:r>
            <a:br>
              <a:rPr lang="en-GB" dirty="0">
                <a:ea typeface="Source Sans Pro" panose="020B0503030403020204" pitchFamily="34" charset="0"/>
              </a:rPr>
            </a:br>
            <a:r>
              <a:rPr lang="en-GB" dirty="0">
                <a:ea typeface="Source Sans Pro" panose="020B0503030403020204" pitchFamily="34" charset="0"/>
              </a:rPr>
              <a:t>Head of Land Management</a:t>
            </a:r>
            <a:br>
              <a:rPr lang="en-GB" dirty="0">
                <a:ea typeface="Source Sans Pro" panose="020B0503030403020204" pitchFamily="34" charset="0"/>
              </a:rPr>
            </a:br>
            <a:r>
              <a:rPr lang="en-GB" dirty="0">
                <a:ea typeface="Source Sans Pro" panose="020B0503030403020204" pitchFamily="34" charset="0"/>
              </a:rPr>
              <a:t>Senior Farm Conservation Officer</a:t>
            </a:r>
            <a:br>
              <a:rPr lang="en-GB" dirty="0">
                <a:ea typeface="Source Sans Pro" panose="020B0503030403020204" pitchFamily="34" charset="0"/>
              </a:rPr>
            </a:br>
            <a:r>
              <a:rPr lang="en-GB" dirty="0">
                <a:ea typeface="Source Sans Pro" panose="020B0503030403020204" pitchFamily="34" charset="0"/>
              </a:rPr>
              <a:t>Farm Conservation Adviser</a:t>
            </a:r>
            <a:br>
              <a:rPr lang="en-GB" dirty="0">
                <a:ea typeface="Source Sans Pro" panose="020B0503030403020204" pitchFamily="34" charset="0"/>
              </a:rPr>
            </a:br>
            <a:r>
              <a:rPr lang="en-GB" dirty="0">
                <a:ea typeface="Source Sans Pro" panose="020B0503030403020204" pitchFamily="34" charset="0"/>
              </a:rPr>
              <a:t>Conservation Support Officer (Farming)</a:t>
            </a:r>
            <a:br>
              <a:rPr lang="en-GB" dirty="0">
                <a:ea typeface="Source Sans Pro" panose="020B0503030403020204" pitchFamily="34" charset="0"/>
              </a:rPr>
            </a:br>
            <a:r>
              <a:rPr lang="en-GB" dirty="0">
                <a:ea typeface="Source Sans Pro" panose="020B0503030403020204" pitchFamily="34" charset="0"/>
              </a:rPr>
              <a:t>Senior Trees &amp; Woodland Officer</a:t>
            </a:r>
            <a:br>
              <a:rPr lang="en-GB" dirty="0">
                <a:ea typeface="Source Sans Pro" panose="020B0503030403020204" pitchFamily="34" charset="0"/>
              </a:rPr>
            </a:br>
            <a:r>
              <a:rPr lang="en-GB" dirty="0">
                <a:ea typeface="Source Sans Pro" panose="020B0503030403020204" pitchFamily="34" charset="0"/>
              </a:rPr>
              <a:t>Trees &amp; Woodland Officer</a:t>
            </a:r>
            <a:br>
              <a:rPr lang="en-GB" dirty="0">
                <a:ea typeface="Source Sans Pro" panose="020B0503030403020204" pitchFamily="34" charset="0"/>
              </a:rPr>
            </a:br>
            <a:r>
              <a:rPr lang="en-GB" dirty="0">
                <a:ea typeface="Source Sans Pro" panose="020B0503030403020204" pitchFamily="34" charset="0"/>
              </a:rPr>
              <a:t>Woodland Project Officer</a:t>
            </a:r>
            <a:br>
              <a:rPr lang="en-GB" dirty="0">
                <a:ea typeface="Source Sans Pro" panose="020B0503030403020204" pitchFamily="34" charset="0"/>
              </a:rPr>
            </a:br>
            <a:r>
              <a:rPr lang="en-GB" dirty="0">
                <a:ea typeface="Source Sans Pro" panose="020B0503030403020204" pitchFamily="34" charset="0"/>
              </a:rPr>
              <a:t>Senior Wildlife Conservation Officer</a:t>
            </a:r>
            <a:br>
              <a:rPr lang="en-GB" dirty="0">
                <a:ea typeface="Source Sans Pro" panose="020B0503030403020204" pitchFamily="34" charset="0"/>
              </a:rPr>
            </a:br>
            <a:r>
              <a:rPr lang="en-GB" dirty="0">
                <a:ea typeface="Source Sans Pro" panose="020B0503030403020204" pitchFamily="34" charset="0"/>
              </a:rPr>
              <a:t>Wildlife Conservation Officer</a:t>
            </a:r>
            <a:br>
              <a:rPr lang="en-GB" dirty="0">
                <a:ea typeface="Source Sans Pro" panose="020B0503030403020204" pitchFamily="34" charset="0"/>
              </a:rPr>
            </a:br>
            <a:r>
              <a:rPr lang="en-GB" dirty="0">
                <a:ea typeface="Source Sans Pro" panose="020B0503030403020204" pitchFamily="34" charset="0"/>
              </a:rPr>
              <a:t>Parish Wildlife Project Officer</a:t>
            </a:r>
            <a:br>
              <a:rPr lang="en-GB" dirty="0">
                <a:ea typeface="Source Sans Pro" panose="020B0503030403020204" pitchFamily="34" charset="0"/>
              </a:rPr>
            </a:br>
            <a:r>
              <a:rPr lang="en-GB" dirty="0">
                <a:ea typeface="Source Sans Pro" panose="020B0503030403020204" pitchFamily="34" charset="0"/>
              </a:rPr>
              <a:t>Apprentice Land Management and Conservation</a:t>
            </a:r>
            <a:br>
              <a:rPr lang="en-GB" dirty="0">
                <a:ea typeface="Source Sans Pro" panose="020B0503030403020204" pitchFamily="34" charset="0"/>
              </a:rPr>
            </a:br>
            <a:r>
              <a:rPr lang="en-GB" dirty="0">
                <a:ea typeface="Source Sans Pro" panose="020B0503030403020204" pitchFamily="34" charset="0"/>
              </a:rPr>
              <a:t>Conservation Support Officer (Wildlife, Trees and Woodlands)</a:t>
            </a:r>
            <a:br>
              <a:rPr lang="en-GB" dirty="0">
                <a:ea typeface="Source Sans Pro" panose="020B0503030403020204" pitchFamily="34" charset="0"/>
              </a:rPr>
            </a:br>
            <a:r>
              <a:rPr lang="en-GB" dirty="0">
                <a:ea typeface="Source Sans Pro" panose="020B0503030403020204" pitchFamily="34" charset="0"/>
              </a:rPr>
              <a:t>Planning Policy Officer</a:t>
            </a:r>
          </a:p>
        </p:txBody>
      </p:sp>
      <p:sp>
        <p:nvSpPr>
          <p:cNvPr id="6" name="Rectangle 5">
            <a:extLst>
              <a:ext uri="{FF2B5EF4-FFF2-40B4-BE49-F238E27FC236}">
                <a16:creationId xmlns:a16="http://schemas.microsoft.com/office/drawing/2014/main" xmlns="" id="{A93EDB3C-4BE8-9B4F-B2F3-25B57BE66875}"/>
              </a:ext>
            </a:extLst>
          </p:cNvPr>
          <p:cNvSpPr/>
          <p:nvPr/>
        </p:nvSpPr>
        <p:spPr>
          <a:xfrm>
            <a:off x="4924310" y="1416038"/>
            <a:ext cx="3363042" cy="4616648"/>
          </a:xfrm>
          <a:prstGeom prst="rect">
            <a:avLst/>
          </a:prstGeom>
        </p:spPr>
        <p:txBody>
          <a:bodyPr wrap="square">
            <a:noAutofit/>
          </a:bodyPr>
          <a:lstStyle/>
          <a:p>
            <a:r>
              <a:rPr lang="en-GB" sz="1600" dirty="0">
                <a:solidFill>
                  <a:srgbClr val="2A2459"/>
                </a:solidFill>
                <a:latin typeface="Helvetica" pitchFamily="2" charset="0"/>
                <a:ea typeface="Source Sans Pro" panose="020B0503030403020204" pitchFamily="34" charset="0"/>
              </a:rPr>
              <a:t>Sustainable Development Officer</a:t>
            </a:r>
          </a:p>
          <a:p>
            <a:r>
              <a:rPr lang="en-GB" sz="1600" dirty="0">
                <a:solidFill>
                  <a:srgbClr val="2A2459"/>
                </a:solidFill>
                <a:latin typeface="Helvetica" pitchFamily="2" charset="0"/>
                <a:ea typeface="Source Sans Pro" panose="020B0503030403020204" pitchFamily="34" charset="0"/>
              </a:rPr>
              <a:t>Enforcement Officers</a:t>
            </a:r>
          </a:p>
          <a:p>
            <a:r>
              <a:rPr lang="en-GB" sz="1600" dirty="0">
                <a:solidFill>
                  <a:srgbClr val="2A2459"/>
                </a:solidFill>
                <a:latin typeface="Helvetica" pitchFamily="2" charset="0"/>
                <a:ea typeface="Source Sans Pro" panose="020B0503030403020204" pitchFamily="34" charset="0"/>
              </a:rPr>
              <a:t>Principal Planning Officer (South)</a:t>
            </a:r>
          </a:p>
          <a:p>
            <a:r>
              <a:rPr lang="en-GB" sz="1600" dirty="0">
                <a:solidFill>
                  <a:srgbClr val="2A2459"/>
                </a:solidFill>
                <a:latin typeface="Helvetica" pitchFamily="2" charset="0"/>
                <a:ea typeface="Source Sans Pro" panose="020B0503030403020204" pitchFamily="34" charset="0"/>
              </a:rPr>
              <a:t>Senior Planning Officers</a:t>
            </a:r>
          </a:p>
          <a:p>
            <a:r>
              <a:rPr lang="en-GB" sz="1600" dirty="0">
                <a:solidFill>
                  <a:srgbClr val="2A2459"/>
                </a:solidFill>
                <a:latin typeface="Helvetica" pitchFamily="2" charset="0"/>
                <a:ea typeface="Source Sans Pro" panose="020B0503030403020204" pitchFamily="34" charset="0"/>
              </a:rPr>
              <a:t>Planning Technicians</a:t>
            </a:r>
          </a:p>
          <a:p>
            <a:r>
              <a:rPr lang="en-GB" sz="1600" dirty="0">
                <a:solidFill>
                  <a:srgbClr val="2A2459"/>
                </a:solidFill>
                <a:latin typeface="Helvetica" pitchFamily="2" charset="0"/>
                <a:ea typeface="Source Sans Pro" panose="020B0503030403020204" pitchFamily="34" charset="0"/>
              </a:rPr>
              <a:t>Administrative Assistant</a:t>
            </a:r>
          </a:p>
          <a:p>
            <a:r>
              <a:rPr lang="en-GB" sz="1600" dirty="0">
                <a:solidFill>
                  <a:srgbClr val="2A2459"/>
                </a:solidFill>
                <a:latin typeface="Helvetica" pitchFamily="2" charset="0"/>
                <a:ea typeface="Source Sans Pro" panose="020B0503030403020204" pitchFamily="34" charset="0"/>
              </a:rPr>
              <a:t>Planning Support Officer</a:t>
            </a:r>
          </a:p>
          <a:p>
            <a:r>
              <a:rPr lang="en-GB" sz="1600" dirty="0">
                <a:solidFill>
                  <a:srgbClr val="2A2459"/>
                </a:solidFill>
                <a:latin typeface="Helvetica" pitchFamily="2" charset="0"/>
                <a:ea typeface="Source Sans Pro" panose="020B0503030403020204" pitchFamily="34" charset="0"/>
              </a:rPr>
              <a:t>Senior Planning Technician</a:t>
            </a:r>
          </a:p>
          <a:p>
            <a:r>
              <a:rPr lang="en-GB" sz="1600" dirty="0">
                <a:solidFill>
                  <a:srgbClr val="2A2459"/>
                </a:solidFill>
                <a:latin typeface="Helvetica" pitchFamily="2" charset="0"/>
                <a:ea typeface="Source Sans Pro" panose="020B0503030403020204" pitchFamily="34" charset="0"/>
              </a:rPr>
              <a:t>Senior Listed Building Officer</a:t>
            </a:r>
          </a:p>
          <a:p>
            <a:r>
              <a:rPr lang="en-GB" sz="1600" dirty="0">
                <a:solidFill>
                  <a:srgbClr val="2A2459"/>
                </a:solidFill>
                <a:latin typeface="Helvetica" pitchFamily="2" charset="0"/>
                <a:ea typeface="Source Sans Pro" panose="020B0503030403020204" pitchFamily="34" charset="0"/>
              </a:rPr>
              <a:t>Building Conservation Officer</a:t>
            </a:r>
          </a:p>
          <a:p>
            <a:r>
              <a:rPr lang="en-GB" sz="1600" dirty="0">
                <a:solidFill>
                  <a:srgbClr val="2A2459"/>
                </a:solidFill>
                <a:latin typeface="Helvetica" pitchFamily="2" charset="0"/>
                <a:ea typeface="Source Sans Pro" panose="020B0503030403020204" pitchFamily="34" charset="0"/>
              </a:rPr>
              <a:t>Senior Historic Environment Officer</a:t>
            </a:r>
          </a:p>
          <a:p>
            <a:r>
              <a:rPr lang="en-GB" sz="1600" dirty="0">
                <a:solidFill>
                  <a:srgbClr val="2A2459"/>
                </a:solidFill>
                <a:latin typeface="Helvetica" pitchFamily="2" charset="0"/>
                <a:ea typeface="Source Sans Pro" panose="020B0503030403020204" pitchFamily="34" charset="0"/>
              </a:rPr>
              <a:t>Countryside Archaeology Adviser</a:t>
            </a:r>
          </a:p>
          <a:p>
            <a:r>
              <a:rPr lang="en-GB" sz="1600" dirty="0">
                <a:solidFill>
                  <a:srgbClr val="2A2459"/>
                </a:solidFill>
                <a:latin typeface="Helvetica" pitchFamily="2" charset="0"/>
                <a:ea typeface="Source Sans Pro" panose="020B0503030403020204" pitchFamily="34" charset="0"/>
              </a:rPr>
              <a:t>Historic Environment Project Officer</a:t>
            </a:r>
          </a:p>
          <a:p>
            <a:r>
              <a:rPr lang="en-GB" sz="1600" dirty="0">
                <a:solidFill>
                  <a:srgbClr val="2A2459"/>
                </a:solidFill>
                <a:latin typeface="Helvetica" pitchFamily="2" charset="0"/>
                <a:ea typeface="Source Sans Pro" panose="020B0503030403020204" pitchFamily="34" charset="0"/>
              </a:rPr>
              <a:t>Community Heritage Officer</a:t>
            </a:r>
          </a:p>
          <a:p>
            <a:r>
              <a:rPr lang="en-GB" sz="1600" dirty="0">
                <a:solidFill>
                  <a:srgbClr val="2A2459"/>
                </a:solidFill>
                <a:latin typeface="Helvetica" pitchFamily="2" charset="0"/>
                <a:ea typeface="Source Sans Pro" panose="020B0503030403020204" pitchFamily="34" charset="0"/>
              </a:rPr>
              <a:t>Apprentice </a:t>
            </a:r>
          </a:p>
          <a:p>
            <a:r>
              <a:rPr lang="en-GB" sz="1600" dirty="0">
                <a:solidFill>
                  <a:srgbClr val="2A2459"/>
                </a:solidFill>
                <a:latin typeface="Helvetica" pitchFamily="2" charset="0"/>
                <a:ea typeface="Source Sans Pro" panose="020B0503030403020204" pitchFamily="34" charset="0"/>
              </a:rPr>
              <a:t>Minerals and Waste Planning Officer</a:t>
            </a:r>
          </a:p>
          <a:p>
            <a:r>
              <a:rPr lang="en-GB" sz="1600" dirty="0">
                <a:solidFill>
                  <a:srgbClr val="2A2459"/>
                </a:solidFill>
                <a:latin typeface="Helvetica" pitchFamily="2" charset="0"/>
                <a:ea typeface="Source Sans Pro" panose="020B0503030403020204" pitchFamily="34" charset="0"/>
              </a:rPr>
              <a:t>Principle Planning Officer (North)</a:t>
            </a:r>
          </a:p>
          <a:p>
            <a:r>
              <a:rPr lang="en-GB" sz="1600" dirty="0">
                <a:solidFill>
                  <a:srgbClr val="2A2459"/>
                </a:solidFill>
                <a:latin typeface="Helvetica" pitchFamily="2" charset="0"/>
                <a:ea typeface="Source Sans Pro" panose="020B0503030403020204" pitchFamily="34" charset="0"/>
              </a:rPr>
              <a:t>Planning Officer (Career Grade)</a:t>
            </a:r>
          </a:p>
        </p:txBody>
      </p:sp>
      <p:sp>
        <p:nvSpPr>
          <p:cNvPr id="3" name="TextBox 2">
            <a:extLst>
              <a:ext uri="{FF2B5EF4-FFF2-40B4-BE49-F238E27FC236}">
                <a16:creationId xmlns:a16="http://schemas.microsoft.com/office/drawing/2014/main" xmlns="" id="{F09CD2A5-199E-8643-8E63-CC8F40188CEE}"/>
              </a:ext>
            </a:extLst>
          </p:cNvPr>
          <p:cNvSpPr txBox="1"/>
          <p:nvPr/>
        </p:nvSpPr>
        <p:spPr>
          <a:xfrm>
            <a:off x="8537608" y="1416038"/>
            <a:ext cx="3166712" cy="1323439"/>
          </a:xfrm>
          <a:prstGeom prst="rect">
            <a:avLst/>
          </a:prstGeom>
          <a:noFill/>
        </p:spPr>
        <p:txBody>
          <a:bodyPr wrap="square" rtlCol="0">
            <a:spAutoFit/>
          </a:bodyPr>
          <a:lstStyle/>
          <a:p>
            <a:r>
              <a:rPr lang="en-GB" sz="1600" dirty="0">
                <a:solidFill>
                  <a:srgbClr val="2A2459"/>
                </a:solidFill>
                <a:latin typeface="Helvetica" pitchFamily="2" charset="0"/>
                <a:ea typeface="Source Sans Pro" panose="020B0503030403020204" pitchFamily="34" charset="0"/>
              </a:rPr>
              <a:t>Planning Assistant</a:t>
            </a:r>
          </a:p>
          <a:p>
            <a:r>
              <a:rPr lang="en-GB" sz="1600" dirty="0">
                <a:solidFill>
                  <a:srgbClr val="2A2459"/>
                </a:solidFill>
                <a:latin typeface="Helvetica" pitchFamily="2" charset="0"/>
                <a:ea typeface="Source Sans Pro" panose="020B0503030403020204" pitchFamily="34" charset="0"/>
              </a:rPr>
              <a:t>Senior Planning Officers</a:t>
            </a:r>
          </a:p>
          <a:p>
            <a:r>
              <a:rPr lang="en-GB" sz="1600" dirty="0">
                <a:solidFill>
                  <a:srgbClr val="2A2459"/>
                </a:solidFill>
                <a:latin typeface="Helvetica" pitchFamily="2" charset="0"/>
                <a:ea typeface="Source Sans Pro" panose="020B0503030403020204" pitchFamily="34" charset="0"/>
              </a:rPr>
              <a:t>Principle Planning Officer (Enforcement)</a:t>
            </a:r>
          </a:p>
          <a:p>
            <a:endParaRPr lang="en-US" sz="1600" dirty="0">
              <a:solidFill>
                <a:srgbClr val="2A2459"/>
              </a:solidFill>
              <a:latin typeface="Helvetica" pitchFamily="2" charset="0"/>
            </a:endParaRPr>
          </a:p>
        </p:txBody>
      </p:sp>
    </p:spTree>
    <p:extLst>
      <p:ext uri="{BB962C8B-B14F-4D97-AF65-F5344CB8AC3E}">
        <p14:creationId xmlns:p14="http://schemas.microsoft.com/office/powerpoint/2010/main" val="1957702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Autofit/>
          </a:bodyPr>
          <a:lstStyle/>
          <a:p>
            <a:r>
              <a:rPr lang="en-GB" dirty="0">
                <a:ea typeface="Source Sans Pro" panose="020B0503030403020204" pitchFamily="34" charset="0"/>
              </a:rPr>
              <a:t>List of job roles in the Corporate Services directorate</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570038"/>
            <a:ext cx="5537565" cy="5182454"/>
          </a:xfrm>
        </p:spPr>
        <p:txBody>
          <a:bodyPr>
            <a:noAutofit/>
          </a:bodyPr>
          <a:lstStyle/>
          <a:p>
            <a:pPr>
              <a:lnSpc>
                <a:spcPct val="100000"/>
              </a:lnSpc>
            </a:pPr>
            <a:r>
              <a:rPr lang="en-GB" dirty="0">
                <a:ea typeface="Source Sans Pro" panose="020B0503030403020204" pitchFamily="34" charset="0"/>
              </a:rPr>
              <a:t>Head of Finance</a:t>
            </a:r>
          </a:p>
          <a:p>
            <a:pPr>
              <a:lnSpc>
                <a:spcPct val="100000"/>
              </a:lnSpc>
            </a:pPr>
            <a:r>
              <a:rPr lang="en-GB" dirty="0">
                <a:ea typeface="Source Sans Pro" panose="020B0503030403020204" pitchFamily="34" charset="0"/>
              </a:rPr>
              <a:t>IT Manager</a:t>
            </a:r>
          </a:p>
          <a:p>
            <a:pPr>
              <a:lnSpc>
                <a:spcPct val="100000"/>
              </a:lnSpc>
            </a:pPr>
            <a:r>
              <a:rPr lang="en-GB" dirty="0">
                <a:ea typeface="Source Sans Pro" panose="020B0503030403020204" pitchFamily="34" charset="0"/>
              </a:rPr>
              <a:t>Estates Manager</a:t>
            </a:r>
          </a:p>
          <a:p>
            <a:pPr>
              <a:lnSpc>
                <a:spcPct val="100000"/>
              </a:lnSpc>
            </a:pPr>
            <a:r>
              <a:rPr lang="en-GB" dirty="0">
                <a:ea typeface="Source Sans Pro" panose="020B0503030403020204" pitchFamily="34" charset="0"/>
              </a:rPr>
              <a:t>Maintenance Officer</a:t>
            </a:r>
          </a:p>
          <a:p>
            <a:pPr>
              <a:lnSpc>
                <a:spcPct val="100000"/>
              </a:lnSpc>
            </a:pPr>
            <a:r>
              <a:rPr lang="en-GB" dirty="0">
                <a:ea typeface="Source Sans Pro" panose="020B0503030403020204" pitchFamily="34" charset="0"/>
              </a:rPr>
              <a:t>IT Officer GIS</a:t>
            </a:r>
          </a:p>
          <a:p>
            <a:pPr>
              <a:lnSpc>
                <a:spcPct val="100000"/>
              </a:lnSpc>
            </a:pPr>
            <a:r>
              <a:rPr lang="en-GB" dirty="0">
                <a:ea typeface="Source Sans Pro" panose="020B0503030403020204" pitchFamily="34" charset="0"/>
              </a:rPr>
              <a:t>IT Officer South</a:t>
            </a:r>
          </a:p>
          <a:p>
            <a:pPr>
              <a:lnSpc>
                <a:spcPct val="100000"/>
              </a:lnSpc>
            </a:pPr>
            <a:r>
              <a:rPr lang="en-GB" dirty="0">
                <a:ea typeface="Source Sans Pro" panose="020B0503030403020204" pitchFamily="34" charset="0"/>
              </a:rPr>
              <a:t>IT Officer</a:t>
            </a:r>
          </a:p>
          <a:p>
            <a:pPr>
              <a:lnSpc>
                <a:spcPct val="100000"/>
              </a:lnSpc>
            </a:pPr>
            <a:r>
              <a:rPr lang="en-GB" dirty="0">
                <a:ea typeface="Source Sans Pro" panose="020B0503030403020204" pitchFamily="34" charset="0"/>
              </a:rPr>
              <a:t>Senior Administrator</a:t>
            </a:r>
          </a:p>
          <a:p>
            <a:pPr>
              <a:lnSpc>
                <a:spcPct val="100000"/>
              </a:lnSpc>
            </a:pPr>
            <a:r>
              <a:rPr lang="en-GB" dirty="0">
                <a:ea typeface="Source Sans Pro" panose="020B0503030403020204" pitchFamily="34" charset="0"/>
              </a:rPr>
              <a:t>Finance Officer</a:t>
            </a:r>
          </a:p>
          <a:p>
            <a:pPr>
              <a:lnSpc>
                <a:spcPct val="100000"/>
              </a:lnSpc>
            </a:pPr>
            <a:r>
              <a:rPr lang="en-GB" dirty="0">
                <a:ea typeface="Source Sans Pro" panose="020B0503030403020204" pitchFamily="34" charset="0"/>
              </a:rPr>
              <a:t>Finance Clerk</a:t>
            </a:r>
          </a:p>
          <a:p>
            <a:pPr>
              <a:lnSpc>
                <a:spcPct val="100000"/>
              </a:lnSpc>
            </a:pPr>
            <a:r>
              <a:rPr lang="en-GB" dirty="0">
                <a:ea typeface="Source Sans Pro" panose="020B0503030403020204" pitchFamily="34" charset="0"/>
              </a:rPr>
              <a:t>Head of HR and Communications</a:t>
            </a:r>
          </a:p>
          <a:p>
            <a:pPr>
              <a:lnSpc>
                <a:spcPct val="100000"/>
              </a:lnSpc>
            </a:pPr>
            <a:r>
              <a:rPr lang="en-GB" dirty="0">
                <a:ea typeface="Source Sans Pro" panose="020B0503030403020204" pitchFamily="34" charset="0"/>
              </a:rPr>
              <a:t>Communications Manager</a:t>
            </a:r>
          </a:p>
          <a:p>
            <a:pPr>
              <a:lnSpc>
                <a:spcPct val="100000"/>
              </a:lnSpc>
            </a:pPr>
            <a:r>
              <a:rPr lang="en-GB" dirty="0">
                <a:ea typeface="Source Sans Pro" panose="020B0503030403020204" pitchFamily="34" charset="0"/>
              </a:rPr>
              <a:t>Web and Social Media Officer</a:t>
            </a:r>
          </a:p>
        </p:txBody>
      </p:sp>
      <p:sp>
        <p:nvSpPr>
          <p:cNvPr id="6" name="Rectangle 5">
            <a:extLst>
              <a:ext uri="{FF2B5EF4-FFF2-40B4-BE49-F238E27FC236}">
                <a16:creationId xmlns:a16="http://schemas.microsoft.com/office/drawing/2014/main" xmlns="" id="{A93EDB3C-4BE8-9B4F-B2F3-25B57BE66875}"/>
              </a:ext>
            </a:extLst>
          </p:cNvPr>
          <p:cNvSpPr/>
          <p:nvPr/>
        </p:nvSpPr>
        <p:spPr>
          <a:xfrm>
            <a:off x="6271847" y="1570038"/>
            <a:ext cx="4794738" cy="4616648"/>
          </a:xfrm>
          <a:prstGeom prst="rect">
            <a:avLst/>
          </a:prstGeom>
        </p:spPr>
        <p:txBody>
          <a:bodyPr wrap="square">
            <a:noAutofit/>
          </a:bodyPr>
          <a:lstStyle/>
          <a:p>
            <a:pPr>
              <a:lnSpc>
                <a:spcPct val="150000"/>
              </a:lnSpc>
            </a:pPr>
            <a:r>
              <a:rPr lang="en-GB" sz="1600" dirty="0">
                <a:solidFill>
                  <a:srgbClr val="2A2459"/>
                </a:solidFill>
                <a:latin typeface="Helvetica" pitchFamily="2" charset="0"/>
                <a:ea typeface="Source Sans Pro" panose="020B0503030403020204" pitchFamily="34" charset="0"/>
              </a:rPr>
              <a:t>Media Officer</a:t>
            </a:r>
          </a:p>
          <a:p>
            <a:pPr>
              <a:lnSpc>
                <a:spcPct val="150000"/>
              </a:lnSpc>
            </a:pPr>
            <a:r>
              <a:rPr lang="en-GB" sz="1600" dirty="0">
                <a:solidFill>
                  <a:srgbClr val="2A2459"/>
                </a:solidFill>
                <a:latin typeface="Helvetica" pitchFamily="2" charset="0"/>
                <a:ea typeface="Source Sans Pro" panose="020B0503030403020204" pitchFamily="34" charset="0"/>
              </a:rPr>
              <a:t>Communications Officer</a:t>
            </a:r>
          </a:p>
          <a:p>
            <a:pPr>
              <a:lnSpc>
                <a:spcPct val="150000"/>
              </a:lnSpc>
            </a:pPr>
            <a:r>
              <a:rPr lang="en-GB" sz="1600" dirty="0">
                <a:solidFill>
                  <a:srgbClr val="2A2459"/>
                </a:solidFill>
                <a:latin typeface="Helvetica" pitchFamily="2" charset="0"/>
                <a:ea typeface="Source Sans Pro" panose="020B0503030403020204" pitchFamily="34" charset="0"/>
              </a:rPr>
              <a:t>Committees Officer</a:t>
            </a:r>
          </a:p>
          <a:p>
            <a:pPr>
              <a:lnSpc>
                <a:spcPct val="150000"/>
              </a:lnSpc>
            </a:pPr>
            <a:r>
              <a:rPr lang="en-GB" sz="1600" dirty="0">
                <a:solidFill>
                  <a:srgbClr val="2A2459"/>
                </a:solidFill>
                <a:latin typeface="Helvetica" pitchFamily="2" charset="0"/>
                <a:ea typeface="Source Sans Pro" panose="020B0503030403020204" pitchFamily="34" charset="0"/>
              </a:rPr>
              <a:t>Receptionist North</a:t>
            </a:r>
          </a:p>
          <a:p>
            <a:pPr>
              <a:lnSpc>
                <a:spcPct val="150000"/>
              </a:lnSpc>
            </a:pPr>
            <a:r>
              <a:rPr lang="en-GB" sz="1600" dirty="0">
                <a:solidFill>
                  <a:srgbClr val="2A2459"/>
                </a:solidFill>
                <a:latin typeface="Helvetica" pitchFamily="2" charset="0"/>
                <a:ea typeface="Source Sans Pro" panose="020B0503030403020204" pitchFamily="34" charset="0"/>
              </a:rPr>
              <a:t>Receptionist South</a:t>
            </a:r>
          </a:p>
          <a:p>
            <a:pPr>
              <a:lnSpc>
                <a:spcPct val="150000"/>
              </a:lnSpc>
            </a:pPr>
            <a:r>
              <a:rPr lang="en-GB" sz="1600" dirty="0">
                <a:solidFill>
                  <a:srgbClr val="2A2459"/>
                </a:solidFill>
                <a:latin typeface="Helvetica" pitchFamily="2" charset="0"/>
                <a:ea typeface="Source Sans Pro" panose="020B0503030403020204" pitchFamily="34" charset="0"/>
              </a:rPr>
              <a:t>HR Admin Officer</a:t>
            </a:r>
          </a:p>
          <a:p>
            <a:pPr>
              <a:lnSpc>
                <a:spcPct val="150000"/>
              </a:lnSpc>
            </a:pPr>
            <a:r>
              <a:rPr lang="en-GB" sz="1600" dirty="0">
                <a:solidFill>
                  <a:srgbClr val="2A2459"/>
                </a:solidFill>
                <a:latin typeface="Helvetica" pitchFamily="2" charset="0"/>
                <a:ea typeface="Source Sans Pro" panose="020B0503030403020204" pitchFamily="34" charset="0"/>
              </a:rPr>
              <a:t>Apprentice Comms National Park Authority</a:t>
            </a:r>
          </a:p>
          <a:p>
            <a:pPr>
              <a:lnSpc>
                <a:spcPct val="150000"/>
              </a:lnSpc>
            </a:pPr>
            <a:r>
              <a:rPr lang="en-GB" sz="1600" dirty="0">
                <a:solidFill>
                  <a:srgbClr val="2A2459"/>
                </a:solidFill>
                <a:latin typeface="Helvetica" pitchFamily="2" charset="0"/>
                <a:ea typeface="Source Sans Pro" panose="020B0503030403020204" pitchFamily="34" charset="0"/>
              </a:rPr>
              <a:t>Director of Corporate Services</a:t>
            </a:r>
          </a:p>
          <a:p>
            <a:pPr>
              <a:lnSpc>
                <a:spcPct val="150000"/>
              </a:lnSpc>
            </a:pPr>
            <a:r>
              <a:rPr lang="en-GB" sz="1600" dirty="0">
                <a:solidFill>
                  <a:srgbClr val="2A2459"/>
                </a:solidFill>
                <a:latin typeface="Helvetica" pitchFamily="2" charset="0"/>
                <a:ea typeface="Source Sans Pro" panose="020B0503030403020204" pitchFamily="34" charset="0"/>
              </a:rPr>
              <a:t>Corporate Services Officer</a:t>
            </a:r>
          </a:p>
        </p:txBody>
      </p:sp>
    </p:spTree>
    <p:extLst>
      <p:ext uri="{BB962C8B-B14F-4D97-AF65-F5344CB8AC3E}">
        <p14:creationId xmlns:p14="http://schemas.microsoft.com/office/powerpoint/2010/main" val="319585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List of job roles in the Park Services directorate</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570038"/>
            <a:ext cx="3655209" cy="5182454"/>
          </a:xfrm>
        </p:spPr>
        <p:txBody>
          <a:bodyPr>
            <a:noAutofit/>
          </a:bodyPr>
          <a:lstStyle/>
          <a:p>
            <a:pPr>
              <a:lnSpc>
                <a:spcPct val="100000"/>
              </a:lnSpc>
            </a:pPr>
            <a:r>
              <a:rPr lang="en-GB" dirty="0">
                <a:ea typeface="Source Sans Pro" panose="020B0503030403020204" pitchFamily="34" charset="0"/>
              </a:rPr>
              <a:t>Museum Manager</a:t>
            </a:r>
            <a:br>
              <a:rPr lang="en-GB" dirty="0">
                <a:ea typeface="Source Sans Pro" panose="020B0503030403020204" pitchFamily="34" charset="0"/>
              </a:rPr>
            </a:br>
            <a:r>
              <a:rPr lang="en-GB" dirty="0">
                <a:ea typeface="Source Sans Pro" panose="020B0503030403020204" pitchFamily="34" charset="0"/>
              </a:rPr>
              <a:t>Museum Officer</a:t>
            </a:r>
            <a:br>
              <a:rPr lang="en-GB" dirty="0">
                <a:ea typeface="Source Sans Pro" panose="020B0503030403020204" pitchFamily="34" charset="0"/>
              </a:rPr>
            </a:br>
            <a:r>
              <a:rPr lang="en-GB" dirty="0">
                <a:ea typeface="Source Sans Pro" panose="020B0503030403020204" pitchFamily="34" charset="0"/>
              </a:rPr>
              <a:t>Information Advisors</a:t>
            </a:r>
            <a:br>
              <a:rPr lang="en-GB" dirty="0">
                <a:ea typeface="Source Sans Pro" panose="020B0503030403020204" pitchFamily="34" charset="0"/>
              </a:rPr>
            </a:br>
            <a:r>
              <a:rPr lang="en-GB" dirty="0">
                <a:ea typeface="Source Sans Pro" panose="020B0503030403020204" pitchFamily="34" charset="0"/>
              </a:rPr>
              <a:t>Destination Co-Ordinator</a:t>
            </a:r>
            <a:br>
              <a:rPr lang="en-GB" dirty="0">
                <a:ea typeface="Source Sans Pro" panose="020B0503030403020204" pitchFamily="34" charset="0"/>
              </a:rPr>
            </a:br>
            <a:r>
              <a:rPr lang="en-GB" dirty="0">
                <a:ea typeface="Source Sans Pro" panose="020B0503030403020204" pitchFamily="34" charset="0"/>
              </a:rPr>
              <a:t>Museum Admin Officer</a:t>
            </a:r>
            <a:br>
              <a:rPr lang="en-GB" dirty="0">
                <a:ea typeface="Source Sans Pro" panose="020B0503030403020204" pitchFamily="34" charset="0"/>
              </a:rPr>
            </a:br>
            <a:r>
              <a:rPr lang="en-GB" dirty="0">
                <a:ea typeface="Source Sans Pro" panose="020B0503030403020204" pitchFamily="34" charset="0"/>
              </a:rPr>
              <a:t>Head of Visitor Services</a:t>
            </a:r>
            <a:br>
              <a:rPr lang="en-GB" dirty="0">
                <a:ea typeface="Source Sans Pro" panose="020B0503030403020204" pitchFamily="34" charset="0"/>
              </a:rPr>
            </a:br>
            <a:r>
              <a:rPr lang="en-GB" dirty="0">
                <a:ea typeface="Source Sans Pro" panose="020B0503030403020204" pitchFamily="34" charset="0"/>
              </a:rPr>
              <a:t>Centre Manager</a:t>
            </a:r>
            <a:br>
              <a:rPr lang="en-GB" dirty="0">
                <a:ea typeface="Source Sans Pro" panose="020B0503030403020204" pitchFamily="34" charset="0"/>
              </a:rPr>
            </a:br>
            <a:r>
              <a:rPr lang="en-GB" dirty="0">
                <a:ea typeface="Source Sans Pro" panose="020B0503030403020204" pitchFamily="34" charset="0"/>
              </a:rPr>
              <a:t>Tourism Officer</a:t>
            </a:r>
            <a:br>
              <a:rPr lang="en-GB" dirty="0">
                <a:ea typeface="Source Sans Pro" panose="020B0503030403020204" pitchFamily="34" charset="0"/>
              </a:rPr>
            </a:br>
            <a:r>
              <a:rPr lang="en-GB" dirty="0">
                <a:ea typeface="Source Sans Pro" panose="020B0503030403020204" pitchFamily="34" charset="0"/>
              </a:rPr>
              <a:t>Visitor Support Officer</a:t>
            </a:r>
            <a:br>
              <a:rPr lang="en-GB" dirty="0">
                <a:ea typeface="Source Sans Pro" panose="020B0503030403020204" pitchFamily="34" charset="0"/>
              </a:rPr>
            </a:br>
            <a:r>
              <a:rPr lang="en-GB" dirty="0">
                <a:ea typeface="Source Sans Pro" panose="020B0503030403020204" pitchFamily="34" charset="0"/>
              </a:rPr>
              <a:t>Head of Access and Engagement</a:t>
            </a:r>
            <a:br>
              <a:rPr lang="en-GB" dirty="0">
                <a:ea typeface="Source Sans Pro" panose="020B0503030403020204" pitchFamily="34" charset="0"/>
              </a:rPr>
            </a:br>
            <a:r>
              <a:rPr lang="en-GB" dirty="0">
                <a:ea typeface="Source Sans Pro" panose="020B0503030403020204" pitchFamily="34" charset="0"/>
              </a:rPr>
              <a:t>Education and Events Manager</a:t>
            </a:r>
            <a:br>
              <a:rPr lang="en-GB" dirty="0">
                <a:ea typeface="Source Sans Pro" panose="020B0503030403020204" pitchFamily="34" charset="0"/>
              </a:rPr>
            </a:br>
            <a:r>
              <a:rPr lang="en-GB" dirty="0">
                <a:ea typeface="Source Sans Pro" panose="020B0503030403020204" pitchFamily="34" charset="0"/>
              </a:rPr>
              <a:t>Learning and Engagement Officer</a:t>
            </a:r>
            <a:br>
              <a:rPr lang="en-GB" dirty="0">
                <a:ea typeface="Source Sans Pro" panose="020B0503030403020204" pitchFamily="34" charset="0"/>
              </a:rPr>
            </a:br>
            <a:r>
              <a:rPr lang="en-GB" dirty="0">
                <a:ea typeface="Source Sans Pro" panose="020B0503030403020204" pitchFamily="34" charset="0"/>
              </a:rPr>
              <a:t>Young Rangers Officer</a:t>
            </a:r>
            <a:br>
              <a:rPr lang="en-GB" dirty="0">
                <a:ea typeface="Source Sans Pro" panose="020B0503030403020204" pitchFamily="34" charset="0"/>
              </a:rPr>
            </a:br>
            <a:r>
              <a:rPr lang="en-GB" dirty="0">
                <a:ea typeface="Source Sans Pro" panose="020B0503030403020204" pitchFamily="34" charset="0"/>
              </a:rPr>
              <a:t>Interpretation Officer</a:t>
            </a:r>
            <a:br>
              <a:rPr lang="en-GB" dirty="0">
                <a:ea typeface="Source Sans Pro" panose="020B0503030403020204" pitchFamily="34" charset="0"/>
              </a:rPr>
            </a:br>
            <a:r>
              <a:rPr lang="en-GB" dirty="0">
                <a:ea typeface="Source Sans Pro" panose="020B0503030403020204" pitchFamily="34" charset="0"/>
              </a:rPr>
              <a:t>Volunteers Development Officer</a:t>
            </a:r>
            <a:br>
              <a:rPr lang="en-GB" dirty="0">
                <a:ea typeface="Source Sans Pro" panose="020B0503030403020204" pitchFamily="34" charset="0"/>
              </a:rPr>
            </a:br>
            <a:r>
              <a:rPr lang="en-GB" dirty="0">
                <a:ea typeface="Source Sans Pro" panose="020B0503030403020204" pitchFamily="34" charset="0"/>
              </a:rPr>
              <a:t>Access and Recreation Officer</a:t>
            </a:r>
            <a:br>
              <a:rPr lang="en-GB" dirty="0">
                <a:ea typeface="Source Sans Pro" panose="020B0503030403020204" pitchFamily="34" charset="0"/>
              </a:rPr>
            </a:br>
            <a:r>
              <a:rPr lang="en-GB" dirty="0">
                <a:ea typeface="Source Sans Pro" panose="020B0503030403020204" pitchFamily="34" charset="0"/>
              </a:rPr>
              <a:t>Access Support Officer</a:t>
            </a:r>
            <a:br>
              <a:rPr lang="en-GB" dirty="0">
                <a:ea typeface="Source Sans Pro" panose="020B0503030403020204" pitchFamily="34" charset="0"/>
              </a:rPr>
            </a:br>
            <a:r>
              <a:rPr lang="en-GB" dirty="0">
                <a:ea typeface="Source Sans Pro" panose="020B0503030403020204" pitchFamily="34" charset="0"/>
              </a:rPr>
              <a:t>Volunteers and Engagement Support Officer</a:t>
            </a:r>
            <a:br>
              <a:rPr lang="en-GB" dirty="0">
                <a:ea typeface="Source Sans Pro" panose="020B0503030403020204" pitchFamily="34" charset="0"/>
              </a:rPr>
            </a:br>
            <a:r>
              <a:rPr lang="en-GB" dirty="0">
                <a:ea typeface="Source Sans Pro" panose="020B0503030403020204" pitchFamily="34" charset="0"/>
              </a:rPr>
              <a:t/>
            </a:r>
            <a:br>
              <a:rPr lang="en-GB" dirty="0">
                <a:ea typeface="Source Sans Pro" panose="020B0503030403020204" pitchFamily="34" charset="0"/>
              </a:rPr>
            </a:br>
            <a:endParaRPr lang="en-GB" dirty="0">
              <a:ea typeface="Source Sans Pro" panose="020B0503030403020204" pitchFamily="34" charset="0"/>
            </a:endParaRPr>
          </a:p>
        </p:txBody>
      </p:sp>
      <p:sp>
        <p:nvSpPr>
          <p:cNvPr id="6" name="Rectangle 5">
            <a:extLst>
              <a:ext uri="{FF2B5EF4-FFF2-40B4-BE49-F238E27FC236}">
                <a16:creationId xmlns:a16="http://schemas.microsoft.com/office/drawing/2014/main" xmlns="" id="{A93EDB3C-4BE8-9B4F-B2F3-25B57BE66875}"/>
              </a:ext>
            </a:extLst>
          </p:cNvPr>
          <p:cNvSpPr/>
          <p:nvPr/>
        </p:nvSpPr>
        <p:spPr>
          <a:xfrm>
            <a:off x="4630617" y="1592630"/>
            <a:ext cx="3809998" cy="4616648"/>
          </a:xfrm>
          <a:prstGeom prst="rect">
            <a:avLst/>
          </a:prstGeom>
        </p:spPr>
        <p:txBody>
          <a:bodyPr wrap="square">
            <a:noAutofit/>
          </a:bodyPr>
          <a:lstStyle/>
          <a:p>
            <a:r>
              <a:rPr lang="en-GB" sz="1600" dirty="0">
                <a:solidFill>
                  <a:srgbClr val="2A2459"/>
                </a:solidFill>
                <a:latin typeface="Helvetica" pitchFamily="2" charset="0"/>
                <a:ea typeface="Source Sans Pro" panose="020B0503030403020204" pitchFamily="34" charset="0"/>
              </a:rPr>
              <a:t>Director of Park Services </a:t>
            </a:r>
          </a:p>
          <a:p>
            <a:r>
              <a:rPr lang="en-GB" sz="1600" dirty="0">
                <a:solidFill>
                  <a:srgbClr val="2A2459"/>
                </a:solidFill>
                <a:latin typeface="Helvetica" pitchFamily="2" charset="0"/>
                <a:ea typeface="Source Sans Pro" panose="020B0503030403020204" pitchFamily="34" charset="0"/>
              </a:rPr>
              <a:t>Head of Park Management </a:t>
            </a:r>
          </a:p>
          <a:p>
            <a:r>
              <a:rPr lang="en-GB" sz="1600" dirty="0">
                <a:solidFill>
                  <a:srgbClr val="2A2459"/>
                </a:solidFill>
                <a:latin typeface="Helvetica" pitchFamily="2" charset="0"/>
                <a:ea typeface="Source Sans Pro" panose="020B0503030403020204" pitchFamily="34" charset="0"/>
              </a:rPr>
              <a:t>Personal Assistant to Director</a:t>
            </a:r>
          </a:p>
          <a:p>
            <a:r>
              <a:rPr lang="en-GB" sz="1600" dirty="0">
                <a:solidFill>
                  <a:srgbClr val="2A2459"/>
                </a:solidFill>
                <a:latin typeface="Helvetica" pitchFamily="2" charset="0"/>
                <a:ea typeface="Source Sans Pro" panose="020B0503030403020204" pitchFamily="34" charset="0"/>
              </a:rPr>
              <a:t>Area Manager (West)</a:t>
            </a:r>
          </a:p>
          <a:p>
            <a:r>
              <a:rPr lang="en-GB" sz="1600" dirty="0">
                <a:solidFill>
                  <a:srgbClr val="2A2459"/>
                </a:solidFill>
                <a:latin typeface="Helvetica" pitchFamily="2" charset="0"/>
                <a:ea typeface="Source Sans Pro" panose="020B0503030403020204" pitchFamily="34" charset="0"/>
              </a:rPr>
              <a:t>Area Manager (North)</a:t>
            </a:r>
          </a:p>
          <a:p>
            <a:r>
              <a:rPr lang="en-GB" sz="1600" dirty="0">
                <a:solidFill>
                  <a:srgbClr val="2A2459"/>
                </a:solidFill>
                <a:latin typeface="Helvetica" pitchFamily="2" charset="0"/>
                <a:ea typeface="Source Sans Pro" panose="020B0503030403020204" pitchFamily="34" charset="0"/>
              </a:rPr>
              <a:t>Area Manager (South)</a:t>
            </a:r>
          </a:p>
          <a:p>
            <a:r>
              <a:rPr lang="en-GB" sz="1600" dirty="0">
                <a:solidFill>
                  <a:srgbClr val="2A2459"/>
                </a:solidFill>
                <a:latin typeface="Helvetica" pitchFamily="2" charset="0"/>
                <a:ea typeface="Source Sans Pro" panose="020B0503030403020204" pitchFamily="34" charset="0"/>
              </a:rPr>
              <a:t>Interpretation Officer</a:t>
            </a:r>
          </a:p>
          <a:p>
            <a:r>
              <a:rPr lang="en-GB" sz="1600" dirty="0">
                <a:solidFill>
                  <a:srgbClr val="2A2459"/>
                </a:solidFill>
                <a:latin typeface="Helvetica" pitchFamily="2" charset="0"/>
                <a:ea typeface="Source Sans Pro" panose="020B0503030403020204" pitchFamily="34" charset="0"/>
              </a:rPr>
              <a:t>Volunteers Development Officer</a:t>
            </a:r>
          </a:p>
          <a:p>
            <a:r>
              <a:rPr lang="en-GB" sz="1600" dirty="0">
                <a:solidFill>
                  <a:srgbClr val="2A2459"/>
                </a:solidFill>
                <a:latin typeface="Helvetica" pitchFamily="2" charset="0"/>
                <a:ea typeface="Source Sans Pro" panose="020B0503030403020204" pitchFamily="34" charset="0"/>
              </a:rPr>
              <a:t>Access and Recreation Officer</a:t>
            </a:r>
          </a:p>
          <a:p>
            <a:r>
              <a:rPr lang="en-GB" sz="1600" dirty="0">
                <a:solidFill>
                  <a:srgbClr val="2A2459"/>
                </a:solidFill>
                <a:latin typeface="Helvetica" pitchFamily="2" charset="0"/>
                <a:ea typeface="Source Sans Pro" panose="020B0503030403020204" pitchFamily="34" charset="0"/>
              </a:rPr>
              <a:t>Access Support Officer</a:t>
            </a:r>
          </a:p>
          <a:p>
            <a:r>
              <a:rPr lang="en-GB" sz="1600" dirty="0">
                <a:solidFill>
                  <a:srgbClr val="2A2459"/>
                </a:solidFill>
                <a:latin typeface="Helvetica" pitchFamily="2" charset="0"/>
                <a:ea typeface="Source Sans Pro" panose="020B0503030403020204" pitchFamily="34" charset="0"/>
              </a:rPr>
              <a:t>Volunteers and Engagement Support Officer</a:t>
            </a:r>
          </a:p>
          <a:p>
            <a:r>
              <a:rPr lang="en-GB" sz="1600" dirty="0">
                <a:solidFill>
                  <a:srgbClr val="2A2459"/>
                </a:solidFill>
                <a:latin typeface="Helvetica" pitchFamily="2" charset="0"/>
                <a:ea typeface="Source Sans Pro" panose="020B0503030403020204" pitchFamily="34" charset="0"/>
              </a:rPr>
              <a:t>Director of Park Services</a:t>
            </a:r>
          </a:p>
          <a:p>
            <a:r>
              <a:rPr lang="en-GB" sz="1600" dirty="0">
                <a:solidFill>
                  <a:srgbClr val="2A2459"/>
                </a:solidFill>
                <a:latin typeface="Helvetica" pitchFamily="2" charset="0"/>
                <a:ea typeface="Source Sans Pro" panose="020B0503030403020204" pitchFamily="34" charset="0"/>
              </a:rPr>
              <a:t>Head of Park Management</a:t>
            </a:r>
          </a:p>
          <a:p>
            <a:r>
              <a:rPr lang="en-GB" sz="1600" dirty="0">
                <a:solidFill>
                  <a:srgbClr val="2A2459"/>
                </a:solidFill>
                <a:latin typeface="Helvetica" pitchFamily="2" charset="0"/>
                <a:ea typeface="Source Sans Pro" panose="020B0503030403020204" pitchFamily="34" charset="0"/>
              </a:rPr>
              <a:t>Personal Assistant to Director</a:t>
            </a:r>
          </a:p>
          <a:p>
            <a:r>
              <a:rPr lang="en-GB" sz="1600" dirty="0">
                <a:solidFill>
                  <a:srgbClr val="2A2459"/>
                </a:solidFill>
                <a:latin typeface="Helvetica" pitchFamily="2" charset="0"/>
                <a:ea typeface="Source Sans Pro" panose="020B0503030403020204" pitchFamily="34" charset="0"/>
              </a:rPr>
              <a:t>Area Manager (West)</a:t>
            </a:r>
          </a:p>
          <a:p>
            <a:r>
              <a:rPr lang="en-GB" sz="1600" dirty="0">
                <a:solidFill>
                  <a:srgbClr val="2A2459"/>
                </a:solidFill>
                <a:latin typeface="Helvetica" pitchFamily="2" charset="0"/>
                <a:ea typeface="Source Sans Pro" panose="020B0503030403020204" pitchFamily="34" charset="0"/>
              </a:rPr>
              <a:t>Area Manager (North)</a:t>
            </a:r>
          </a:p>
          <a:p>
            <a:r>
              <a:rPr lang="en-GB" sz="1600" dirty="0">
                <a:solidFill>
                  <a:srgbClr val="2A2459"/>
                </a:solidFill>
                <a:latin typeface="Helvetica" pitchFamily="2" charset="0"/>
                <a:ea typeface="Source Sans Pro" panose="020B0503030403020204" pitchFamily="34" charset="0"/>
              </a:rPr>
              <a:t>Area Manager (South)</a:t>
            </a:r>
          </a:p>
          <a:p>
            <a:r>
              <a:rPr lang="en-GB" sz="1600" dirty="0">
                <a:solidFill>
                  <a:srgbClr val="2A2459"/>
                </a:solidFill>
                <a:latin typeface="Helvetica" pitchFamily="2" charset="0"/>
                <a:ea typeface="Source Sans Pro" panose="020B0503030403020204" pitchFamily="34" charset="0"/>
              </a:rPr>
              <a:t>National Trails Partnership Manager</a:t>
            </a:r>
          </a:p>
        </p:txBody>
      </p:sp>
      <p:sp>
        <p:nvSpPr>
          <p:cNvPr id="3" name="Rectangle 2">
            <a:extLst>
              <a:ext uri="{FF2B5EF4-FFF2-40B4-BE49-F238E27FC236}">
                <a16:creationId xmlns:a16="http://schemas.microsoft.com/office/drawing/2014/main" xmlns="" id="{85232A9C-5BE2-5F48-BE81-A4354911901E}"/>
              </a:ext>
            </a:extLst>
          </p:cNvPr>
          <p:cNvSpPr/>
          <p:nvPr/>
        </p:nvSpPr>
        <p:spPr>
          <a:xfrm>
            <a:off x="8440615" y="1570038"/>
            <a:ext cx="3219574" cy="3539430"/>
          </a:xfrm>
          <a:prstGeom prst="rect">
            <a:avLst/>
          </a:prstGeom>
        </p:spPr>
        <p:txBody>
          <a:bodyPr wrap="square">
            <a:spAutoFit/>
          </a:bodyPr>
          <a:lstStyle/>
          <a:p>
            <a:r>
              <a:rPr lang="en-GB" sz="1600" dirty="0">
                <a:solidFill>
                  <a:srgbClr val="2A2459"/>
                </a:solidFill>
                <a:latin typeface="Helvetica" pitchFamily="2" charset="0"/>
                <a:ea typeface="Source Sans Pro" panose="020B0503030403020204" pitchFamily="34" charset="0"/>
              </a:rPr>
              <a:t>Rights of Way Officer</a:t>
            </a:r>
          </a:p>
          <a:p>
            <a:r>
              <a:rPr lang="en-GB" sz="1600" dirty="0">
                <a:solidFill>
                  <a:srgbClr val="2A2459"/>
                </a:solidFill>
                <a:latin typeface="Helvetica" pitchFamily="2" charset="0"/>
                <a:ea typeface="Source Sans Pro" panose="020B0503030403020204" pitchFamily="34" charset="0"/>
              </a:rPr>
              <a:t>Pennine Bridleway Officer</a:t>
            </a:r>
          </a:p>
          <a:p>
            <a:r>
              <a:rPr lang="en-GB" sz="1600" dirty="0">
                <a:solidFill>
                  <a:srgbClr val="2A2459"/>
                </a:solidFill>
                <a:latin typeface="Helvetica" pitchFamily="2" charset="0"/>
                <a:ea typeface="Source Sans Pro" panose="020B0503030403020204" pitchFamily="34" charset="0"/>
              </a:rPr>
              <a:t>Park Management Admin Officer</a:t>
            </a:r>
          </a:p>
          <a:p>
            <a:r>
              <a:rPr lang="en-GB" sz="1600" dirty="0">
                <a:solidFill>
                  <a:srgbClr val="2A2459"/>
                </a:solidFill>
                <a:latin typeface="Helvetica" pitchFamily="2" charset="0"/>
                <a:ea typeface="Source Sans Pro" panose="020B0503030403020204" pitchFamily="34" charset="0"/>
              </a:rPr>
              <a:t>Access Ranger </a:t>
            </a:r>
            <a:r>
              <a:rPr lang="en-GB" sz="1600" dirty="0" err="1">
                <a:solidFill>
                  <a:srgbClr val="2A2459"/>
                </a:solidFill>
                <a:latin typeface="Helvetica" pitchFamily="2" charset="0"/>
                <a:ea typeface="Source Sans Pro" panose="020B0503030403020204" pitchFamily="34" charset="0"/>
              </a:rPr>
              <a:t>Colvend</a:t>
            </a:r>
            <a:endParaRPr lang="en-GB" sz="1600" dirty="0">
              <a:solidFill>
                <a:srgbClr val="2A2459"/>
              </a:solidFill>
              <a:latin typeface="Helvetica" pitchFamily="2" charset="0"/>
              <a:ea typeface="Source Sans Pro" panose="020B0503030403020204" pitchFamily="34" charset="0"/>
            </a:endParaRPr>
          </a:p>
          <a:p>
            <a:r>
              <a:rPr lang="en-GB" sz="1600" dirty="0">
                <a:solidFill>
                  <a:srgbClr val="2A2459"/>
                </a:solidFill>
                <a:latin typeface="Helvetica" pitchFamily="2" charset="0"/>
                <a:ea typeface="Source Sans Pro" panose="020B0503030403020204" pitchFamily="34" charset="0"/>
              </a:rPr>
              <a:t>Access Rangers 3 Peaks</a:t>
            </a:r>
          </a:p>
          <a:p>
            <a:r>
              <a:rPr lang="en-GB" sz="1600" dirty="0">
                <a:solidFill>
                  <a:srgbClr val="2A2459"/>
                </a:solidFill>
                <a:latin typeface="Helvetica" pitchFamily="2" charset="0"/>
                <a:ea typeface="Source Sans Pro" panose="020B0503030403020204" pitchFamily="34" charset="0"/>
              </a:rPr>
              <a:t>Access Ranger Hawes</a:t>
            </a:r>
          </a:p>
          <a:p>
            <a:r>
              <a:rPr lang="en-GB" sz="1600" dirty="0">
                <a:solidFill>
                  <a:srgbClr val="2A2459"/>
                </a:solidFill>
                <a:latin typeface="Helvetica" pitchFamily="2" charset="0"/>
                <a:ea typeface="Source Sans Pro" panose="020B0503030403020204" pitchFamily="34" charset="0"/>
              </a:rPr>
              <a:t>Access Ranger Orton</a:t>
            </a:r>
          </a:p>
          <a:p>
            <a:r>
              <a:rPr lang="en-GB" sz="1600" dirty="0">
                <a:solidFill>
                  <a:srgbClr val="2A2459"/>
                </a:solidFill>
                <a:latin typeface="Helvetica" pitchFamily="2" charset="0"/>
                <a:ea typeface="Source Sans Pro" panose="020B0503030403020204" pitchFamily="34" charset="0"/>
              </a:rPr>
              <a:t>Apprentice </a:t>
            </a:r>
            <a:r>
              <a:rPr lang="en-GB" sz="1600" dirty="0" err="1">
                <a:solidFill>
                  <a:srgbClr val="2A2459"/>
                </a:solidFill>
                <a:latin typeface="Helvetica" pitchFamily="2" charset="0"/>
                <a:ea typeface="Source Sans Pro" panose="020B0503030403020204" pitchFamily="34" charset="0"/>
              </a:rPr>
              <a:t>Stonedykes</a:t>
            </a:r>
            <a:r>
              <a:rPr lang="en-GB" sz="1600" dirty="0">
                <a:solidFill>
                  <a:srgbClr val="2A2459"/>
                </a:solidFill>
                <a:latin typeface="Helvetica" pitchFamily="2" charset="0"/>
                <a:ea typeface="Source Sans Pro" panose="020B0503030403020204" pitchFamily="34" charset="0"/>
              </a:rPr>
              <a:t> and </a:t>
            </a:r>
            <a:r>
              <a:rPr lang="en-GB" sz="1600" dirty="0" err="1">
                <a:solidFill>
                  <a:srgbClr val="2A2459"/>
                </a:solidFill>
                <a:latin typeface="Helvetica" pitchFamily="2" charset="0"/>
                <a:ea typeface="Source Sans Pro" panose="020B0503030403020204" pitchFamily="34" charset="0"/>
              </a:rPr>
              <a:t>Colvend</a:t>
            </a:r>
            <a:endParaRPr lang="en-GB" sz="1600" dirty="0">
              <a:solidFill>
                <a:srgbClr val="2A2459"/>
              </a:solidFill>
              <a:latin typeface="Helvetica" pitchFamily="2" charset="0"/>
              <a:ea typeface="Source Sans Pro" panose="020B0503030403020204" pitchFamily="34" charset="0"/>
            </a:endParaRPr>
          </a:p>
          <a:p>
            <a:r>
              <a:rPr lang="en-GB" sz="1600" dirty="0">
                <a:solidFill>
                  <a:srgbClr val="2A2459"/>
                </a:solidFill>
                <a:latin typeface="Helvetica" pitchFamily="2" charset="0"/>
                <a:ea typeface="Source Sans Pro" panose="020B0503030403020204" pitchFamily="34" charset="0"/>
              </a:rPr>
              <a:t>Apprentice Hawes</a:t>
            </a:r>
          </a:p>
          <a:p>
            <a:r>
              <a:rPr lang="en-GB" sz="1600" dirty="0">
                <a:solidFill>
                  <a:srgbClr val="2A2459"/>
                </a:solidFill>
                <a:latin typeface="Helvetica" pitchFamily="2" charset="0"/>
                <a:ea typeface="Source Sans Pro" panose="020B0503030403020204" pitchFamily="34" charset="0"/>
              </a:rPr>
              <a:t>Area Ranger Orton</a:t>
            </a:r>
          </a:p>
          <a:p>
            <a:r>
              <a:rPr lang="en-GB" sz="1600" dirty="0">
                <a:solidFill>
                  <a:srgbClr val="2A2459"/>
                </a:solidFill>
                <a:latin typeface="Helvetica" pitchFamily="2" charset="0"/>
                <a:ea typeface="Source Sans Pro" panose="020B0503030403020204" pitchFamily="34" charset="0"/>
              </a:rPr>
              <a:t>Area Ranger </a:t>
            </a:r>
            <a:r>
              <a:rPr lang="en-GB" sz="1600" dirty="0" err="1">
                <a:solidFill>
                  <a:srgbClr val="2A2459"/>
                </a:solidFill>
                <a:latin typeface="Helvetica" pitchFamily="2" charset="0"/>
                <a:ea typeface="Source Sans Pro" panose="020B0503030403020204" pitchFamily="34" charset="0"/>
              </a:rPr>
              <a:t>Aysgarth</a:t>
            </a:r>
            <a:endParaRPr lang="en-GB" sz="1600" dirty="0">
              <a:solidFill>
                <a:srgbClr val="2A2459"/>
              </a:solidFill>
              <a:latin typeface="Helvetica" pitchFamily="2" charset="0"/>
              <a:ea typeface="Source Sans Pro" panose="020B0503030403020204" pitchFamily="34" charset="0"/>
            </a:endParaRPr>
          </a:p>
          <a:p>
            <a:r>
              <a:rPr lang="en-GB" sz="1600" dirty="0">
                <a:solidFill>
                  <a:srgbClr val="2A2459"/>
                </a:solidFill>
                <a:latin typeface="Helvetica" pitchFamily="2" charset="0"/>
                <a:ea typeface="Source Sans Pro" panose="020B0503030403020204" pitchFamily="34" charset="0"/>
              </a:rPr>
              <a:t>Area Ranger Reeth</a:t>
            </a:r>
          </a:p>
          <a:p>
            <a:r>
              <a:rPr lang="en-GB" sz="1600" dirty="0">
                <a:solidFill>
                  <a:srgbClr val="2A2459"/>
                </a:solidFill>
                <a:latin typeface="Helvetica" pitchFamily="2" charset="0"/>
                <a:ea typeface="Source Sans Pro" panose="020B0503030403020204" pitchFamily="34" charset="0"/>
              </a:rPr>
              <a:t>Area Ranger Malham</a:t>
            </a:r>
            <a:endParaRPr lang="en-US" sz="1600" dirty="0">
              <a:solidFill>
                <a:srgbClr val="2A2459"/>
              </a:solidFill>
              <a:latin typeface="Helvetica" pitchFamily="2" charset="0"/>
            </a:endParaRPr>
          </a:p>
        </p:txBody>
      </p:sp>
    </p:spTree>
    <p:extLst>
      <p:ext uri="{BB962C8B-B14F-4D97-AF65-F5344CB8AC3E}">
        <p14:creationId xmlns:p14="http://schemas.microsoft.com/office/powerpoint/2010/main" val="11157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In addition, the National Park Authority has a Senior Leadership Team made up of:</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964673"/>
            <a:ext cx="7014426" cy="5182454"/>
          </a:xfrm>
        </p:spPr>
        <p:txBody>
          <a:bodyPr>
            <a:noAutofit/>
          </a:bodyPr>
          <a:lstStyle/>
          <a:p>
            <a:r>
              <a:rPr lang="en-GB" dirty="0">
                <a:ea typeface="Source Sans Pro" panose="020B0503030403020204" pitchFamily="34" charset="0"/>
              </a:rPr>
              <a:t>Chief Executive</a:t>
            </a:r>
          </a:p>
          <a:p>
            <a:r>
              <a:rPr lang="en-GB" dirty="0">
                <a:ea typeface="Source Sans Pro" panose="020B0503030403020204" pitchFamily="34" charset="0"/>
              </a:rPr>
              <a:t>Deputy Chief Executive Directorate of Conservation and Community</a:t>
            </a:r>
          </a:p>
          <a:p>
            <a:r>
              <a:rPr lang="en-GB" dirty="0">
                <a:ea typeface="Source Sans Pro" panose="020B0503030403020204" pitchFamily="34" charset="0"/>
              </a:rPr>
              <a:t>Treasurer, Director of Corporate Services</a:t>
            </a:r>
          </a:p>
          <a:p>
            <a:r>
              <a:rPr lang="en-GB" dirty="0">
                <a:ea typeface="Source Sans Pro" panose="020B0503030403020204" pitchFamily="34" charset="0"/>
              </a:rPr>
              <a:t>Director of Park Services</a:t>
            </a:r>
          </a:p>
          <a:p>
            <a:r>
              <a:rPr lang="en-GB" dirty="0">
                <a:ea typeface="Source Sans Pro" panose="020B0503030403020204" pitchFamily="34" charset="0"/>
              </a:rPr>
              <a:t>Solicitor / Monitoring Officer</a:t>
            </a:r>
          </a:p>
          <a:p>
            <a:r>
              <a:rPr lang="en-GB" dirty="0">
                <a:ea typeface="Source Sans Pro" panose="020B0503030403020204" pitchFamily="34" charset="0"/>
              </a:rPr>
              <a:t>Senior Legal Officer</a:t>
            </a:r>
          </a:p>
          <a:p>
            <a:r>
              <a:rPr lang="en-GB" dirty="0">
                <a:ea typeface="Source Sans Pro" panose="020B0503030403020204" pitchFamily="34" charset="0"/>
              </a:rPr>
              <a:t>Legal Assistant &amp; Administrative Officer</a:t>
            </a:r>
          </a:p>
          <a:p>
            <a:r>
              <a:rPr lang="en-GB" dirty="0">
                <a:ea typeface="Source Sans Pro" panose="020B0503030403020204" pitchFamily="34" charset="0"/>
              </a:rPr>
              <a:t>PA to Chief Executive &amp; Chairman</a:t>
            </a:r>
          </a:p>
        </p:txBody>
      </p:sp>
    </p:spTree>
    <p:extLst>
      <p:ext uri="{BB962C8B-B14F-4D97-AF65-F5344CB8AC3E}">
        <p14:creationId xmlns:p14="http://schemas.microsoft.com/office/powerpoint/2010/main" val="37570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Investigating National Park Authority career roles in more detail </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570038"/>
            <a:ext cx="9113103" cy="5182454"/>
          </a:xfrm>
        </p:spPr>
        <p:txBody>
          <a:bodyPr>
            <a:noAutofit/>
          </a:bodyPr>
          <a:lstStyle/>
          <a:p>
            <a:r>
              <a:rPr lang="en-GB" b="1" dirty="0">
                <a:solidFill>
                  <a:srgbClr val="00A8B5"/>
                </a:solidFill>
                <a:ea typeface="Source Sans Pro" panose="020B0503030403020204" pitchFamily="34" charset="0"/>
              </a:rPr>
              <a:t>Activity</a:t>
            </a:r>
          </a:p>
          <a:p>
            <a:r>
              <a:rPr lang="en-GB" dirty="0">
                <a:solidFill>
                  <a:srgbClr val="00A8B5"/>
                </a:solidFill>
                <a:ea typeface="Source Sans Pro" panose="020B0503030403020204" pitchFamily="34" charset="0"/>
              </a:rPr>
              <a:t>You are going to work in a group over the next few lessons to undertake an investigation into </a:t>
            </a:r>
            <a:r>
              <a:rPr lang="en-GB" u="sng" dirty="0">
                <a:solidFill>
                  <a:srgbClr val="00A8B5"/>
                </a:solidFill>
                <a:ea typeface="Source Sans Pro" panose="020B0503030403020204" pitchFamily="34" charset="0"/>
              </a:rPr>
              <a:t>one</a:t>
            </a:r>
            <a:r>
              <a:rPr lang="en-GB" dirty="0">
                <a:solidFill>
                  <a:srgbClr val="00A8B5"/>
                </a:solidFill>
                <a:ea typeface="Source Sans Pro" panose="020B0503030403020204" pitchFamily="34" charset="0"/>
              </a:rPr>
              <a:t> of the National Park Authority’s directorates:</a:t>
            </a:r>
          </a:p>
          <a:p>
            <a:endParaRPr lang="en-GB" dirty="0">
              <a:solidFill>
                <a:srgbClr val="00A8B5"/>
              </a:solidFill>
              <a:ea typeface="Source Sans Pro" panose="020B0503030403020204" pitchFamily="34" charset="0"/>
            </a:endParaRPr>
          </a:p>
          <a:p>
            <a:pPr marL="1200150" lvl="2" indent="-285750">
              <a:buFont typeface="Arial" panose="020B0604020202020204" pitchFamily="34" charset="0"/>
              <a:buChar char="•"/>
            </a:pPr>
            <a:r>
              <a:rPr lang="en-GB" sz="1600" dirty="0">
                <a:solidFill>
                  <a:srgbClr val="00A8B5"/>
                </a:solidFill>
                <a:ea typeface="Source Sans Pro" panose="020B0503030403020204" pitchFamily="34" charset="0"/>
              </a:rPr>
              <a:t>Conservation and Community directorate</a:t>
            </a:r>
          </a:p>
          <a:p>
            <a:pPr marL="1200150" lvl="2" indent="-285750">
              <a:buFont typeface="Arial" panose="020B0604020202020204" pitchFamily="34" charset="0"/>
              <a:buChar char="•"/>
            </a:pPr>
            <a:r>
              <a:rPr lang="en-GB" sz="1600" dirty="0">
                <a:solidFill>
                  <a:srgbClr val="00A8B5"/>
                </a:solidFill>
                <a:ea typeface="Source Sans Pro" panose="020B0503030403020204" pitchFamily="34" charset="0"/>
              </a:rPr>
              <a:t>Corporate Services directorate</a:t>
            </a:r>
          </a:p>
          <a:p>
            <a:pPr marL="1200150" lvl="2" indent="-285750">
              <a:buFont typeface="Arial" panose="020B0604020202020204" pitchFamily="34" charset="0"/>
              <a:buChar char="•"/>
            </a:pPr>
            <a:r>
              <a:rPr lang="en-GB" sz="1600" dirty="0">
                <a:solidFill>
                  <a:srgbClr val="00A8B5"/>
                </a:solidFill>
                <a:ea typeface="Source Sans Pro" panose="020B0503030403020204" pitchFamily="34" charset="0"/>
              </a:rPr>
              <a:t>Park Services directorate</a:t>
            </a:r>
          </a:p>
          <a:p>
            <a:pPr marL="431989" lvl="2"/>
            <a:endParaRPr lang="en-GB" sz="1800" dirty="0">
              <a:solidFill>
                <a:srgbClr val="00A8B5"/>
              </a:solidFill>
              <a:ea typeface="Source Sans Pro" panose="020B0503030403020204" pitchFamily="34" charset="0"/>
            </a:endParaRPr>
          </a:p>
          <a:p>
            <a:pPr marL="0" lvl="1" indent="-25211"/>
            <a:r>
              <a:rPr lang="en-GB" sz="1600" dirty="0">
                <a:solidFill>
                  <a:srgbClr val="00A8B5"/>
                </a:solidFill>
                <a:ea typeface="Source Sans Pro" panose="020B0503030403020204" pitchFamily="34" charset="0"/>
              </a:rPr>
              <a:t>Your teacher may allocate you a group or you may work in a group based on your previous work on a possible career route. For example you may wish to work outdoors, or indoors and this may influence the choice of directorate you investigate.</a:t>
            </a:r>
          </a:p>
          <a:p>
            <a:pPr marL="0" lvl="1" indent="-25211"/>
            <a:endParaRPr lang="en-GB" sz="1600" dirty="0">
              <a:ea typeface="Source Sans Pro" panose="020B0503030403020204" pitchFamily="34" charset="0"/>
            </a:endParaRPr>
          </a:p>
        </p:txBody>
      </p:sp>
    </p:spTree>
    <p:extLst>
      <p:ext uri="{BB962C8B-B14F-4D97-AF65-F5344CB8AC3E}">
        <p14:creationId xmlns:p14="http://schemas.microsoft.com/office/powerpoint/2010/main" val="588483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2286000"/>
          </a:xfrm>
        </p:spPr>
        <p:txBody>
          <a:bodyPr anchor="t">
            <a:noAutofit/>
          </a:bodyPr>
          <a:lstStyle/>
          <a:p>
            <a:r>
              <a:rPr lang="en-GB" dirty="0">
                <a:ea typeface="Source Sans Pro" panose="020B0503030403020204" pitchFamily="34" charset="0"/>
              </a:rPr>
              <a:t>Once you have been allocated the directorate you are investigating there are key questions to address through your investigation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2166805"/>
            <a:ext cx="9113103" cy="5182454"/>
          </a:xfrm>
        </p:spPr>
        <p:txBody>
          <a:bodyPr>
            <a:noAutofit/>
          </a:bodyPr>
          <a:lstStyle/>
          <a:p>
            <a:pPr lvl="0"/>
            <a:r>
              <a:rPr lang="en-GB" dirty="0">
                <a:ea typeface="Source Sans Pro" panose="020B0503030403020204" pitchFamily="34" charset="0"/>
              </a:rPr>
              <a:t>The investigation will form the basis for your presentation, which you will present to your peers.</a:t>
            </a:r>
          </a:p>
          <a:p>
            <a:pPr lvl="0"/>
            <a:endParaRPr lang="en-GB" dirty="0">
              <a:ea typeface="Source Sans Pro" panose="020B0503030403020204" pitchFamily="34" charset="0"/>
            </a:endParaRPr>
          </a:p>
          <a:p>
            <a:pPr marL="285750" indent="-285750">
              <a:buClr>
                <a:schemeClr val="tx1"/>
              </a:buClr>
              <a:buFont typeface="Arial" panose="020B0604020202020204" pitchFamily="34" charset="0"/>
              <a:buChar char="•"/>
            </a:pPr>
            <a:r>
              <a:rPr lang="en-GB" dirty="0">
                <a:ea typeface="Source Sans Pro" panose="020B0503030403020204" pitchFamily="34" charset="0"/>
              </a:rPr>
              <a:t>Where is the Yorkshire Dales National Park?</a:t>
            </a:r>
          </a:p>
          <a:p>
            <a:pPr marL="285750" indent="-285750">
              <a:buClr>
                <a:schemeClr val="tx1"/>
              </a:buClr>
              <a:buFont typeface="Arial" panose="020B0604020202020204" pitchFamily="34" charset="0"/>
              <a:buChar char="•"/>
            </a:pPr>
            <a:r>
              <a:rPr lang="en-GB" dirty="0">
                <a:ea typeface="Source Sans Pro" panose="020B0503030403020204" pitchFamily="34" charset="0"/>
              </a:rPr>
              <a:t>What does the National Park Authority do? What is the organisation’s purpose?</a:t>
            </a:r>
          </a:p>
          <a:p>
            <a:pPr marL="285750" indent="-285750">
              <a:buClr>
                <a:schemeClr val="tx1"/>
              </a:buClr>
              <a:buFont typeface="Arial" panose="020B0604020202020204" pitchFamily="34" charset="0"/>
              <a:buChar char="•"/>
            </a:pPr>
            <a:r>
              <a:rPr lang="en-GB" dirty="0">
                <a:ea typeface="Source Sans Pro" panose="020B0503030403020204" pitchFamily="34" charset="0"/>
              </a:rPr>
              <a:t>Outline the careers people do in the National Park Authority: include the less obvious jobs. Give a detailed overview of the careers and job roles in the directorate you have investigated. What do they do? Why are they important?</a:t>
            </a:r>
          </a:p>
          <a:p>
            <a:pPr marL="285750" indent="-285750">
              <a:buClr>
                <a:schemeClr val="tx1"/>
              </a:buClr>
              <a:buFont typeface="Arial" panose="020B0604020202020204" pitchFamily="34" charset="0"/>
              <a:buChar char="•"/>
            </a:pPr>
            <a:r>
              <a:rPr lang="en-GB" dirty="0">
                <a:ea typeface="Source Sans Pro" panose="020B0503030403020204" pitchFamily="34" charset="0"/>
              </a:rPr>
              <a:t>Give a detailed example of </a:t>
            </a:r>
            <a:r>
              <a:rPr lang="en-GB" b="1" dirty="0">
                <a:ea typeface="Source Sans Pro" panose="020B0503030403020204" pitchFamily="34" charset="0"/>
              </a:rPr>
              <a:t>at least one job role </a:t>
            </a:r>
            <a:r>
              <a:rPr lang="en-GB" dirty="0">
                <a:ea typeface="Source Sans Pro" panose="020B0503030403020204" pitchFamily="34" charset="0"/>
              </a:rPr>
              <a:t>in the directorate you are investigating. To get you started: What skills and attributes do you need to be successful in the job role? </a:t>
            </a:r>
          </a:p>
          <a:p>
            <a:pPr marL="285750" indent="-285750">
              <a:buClr>
                <a:schemeClr val="tx1"/>
              </a:buClr>
              <a:buFont typeface="Arial" panose="020B0604020202020204" pitchFamily="34" charset="0"/>
              <a:buChar char="•"/>
            </a:pPr>
            <a:r>
              <a:rPr lang="en-GB" dirty="0">
                <a:ea typeface="Source Sans Pro" panose="020B0503030403020204" pitchFamily="34" charset="0"/>
              </a:rPr>
              <a:t>Include in your presentation the 5 most interesting things you have found out about the National Park Authority and the directorate you are investigating.</a:t>
            </a:r>
          </a:p>
        </p:txBody>
      </p:sp>
    </p:spTree>
    <p:extLst>
      <p:ext uri="{BB962C8B-B14F-4D97-AF65-F5344CB8AC3E}">
        <p14:creationId xmlns:p14="http://schemas.microsoft.com/office/powerpoint/2010/main" val="229240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Obvious Vs ‘Hidden’ jobs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335577"/>
            <a:ext cx="9113103" cy="5182454"/>
          </a:xfrm>
        </p:spPr>
        <p:txBody>
          <a:bodyPr>
            <a:noAutofit/>
          </a:bodyPr>
          <a:lstStyle/>
          <a:p>
            <a:r>
              <a:rPr lang="en-US" dirty="0">
                <a:ea typeface="Source Sans Pro" panose="020B0503030403020204" pitchFamily="34" charset="0"/>
                <a:cs typeface="Calibri" pitchFamily="34" charset="0"/>
              </a:rPr>
              <a:t>During your investigation you will find out about both the obvious and the ‘hidden’ jobs at the </a:t>
            </a:r>
            <a:r>
              <a:rPr lang="en-GB" dirty="0">
                <a:ea typeface="Source Sans Pro" panose="020B0503030403020204" pitchFamily="34" charset="0"/>
              </a:rPr>
              <a:t>National Park Authority</a:t>
            </a:r>
            <a:r>
              <a:rPr lang="en-US" dirty="0">
                <a:ea typeface="Source Sans Pro" panose="020B0503030403020204" pitchFamily="34" charset="0"/>
                <a:cs typeface="Calibri" pitchFamily="34" charset="0"/>
              </a:rPr>
              <a:t>. </a:t>
            </a:r>
            <a:endParaRPr lang="pt-BR" u="sng" dirty="0">
              <a:ea typeface="Source Sans Pro" panose="020B0503030403020204" pitchFamily="34" charset="0"/>
              <a:hlinkClick r:id="rId2">
                <a:extLst>
                  <a:ext uri="{A12FA001-AC4F-418D-AE19-62706E023703}">
                    <ahyp:hlinkClr xmlns:ahyp="http://schemas.microsoft.com/office/drawing/2018/hyperlinkcolor" xmlns="" val="tx"/>
                  </a:ext>
                </a:extLst>
              </a:hlinkClick>
            </a:endParaRPr>
          </a:p>
          <a:p>
            <a:r>
              <a:rPr lang="en-US" dirty="0">
                <a:ea typeface="Source Sans Pro" panose="020B0503030403020204" pitchFamily="34" charset="0"/>
                <a:cs typeface="Calibri" pitchFamily="34" charset="0"/>
              </a:rPr>
              <a:t>To find out more about what ‘hidden’ jobs are, click on the link below and </a:t>
            </a:r>
            <a:r>
              <a:rPr lang="en-US" dirty="0">
                <a:ea typeface="Source Sans Pro" panose="020B0503030403020204" pitchFamily="34" charset="0"/>
                <a:cs typeface="Calibri" pitchFamily="34" charset="0"/>
                <a:hlinkClick r:id="rId3"/>
              </a:rPr>
              <a:t>watch the video</a:t>
            </a:r>
            <a:r>
              <a:rPr lang="en-US" dirty="0">
                <a:ea typeface="Source Sans Pro" panose="020B0503030403020204" pitchFamily="34" charset="0"/>
                <a:cs typeface="Calibri" pitchFamily="34" charset="0"/>
              </a:rPr>
              <a:t>. List all the jobs and then compare your list with a partner.</a:t>
            </a:r>
          </a:p>
        </p:txBody>
      </p:sp>
      <p:pic>
        <p:nvPicPr>
          <p:cNvPr id="6" name="Picture 5" descr="A group of people looking at a computer&#10;&#10;Description automatically generated">
            <a:hlinkClick r:id="rId3"/>
            <a:extLst>
              <a:ext uri="{FF2B5EF4-FFF2-40B4-BE49-F238E27FC236}">
                <a16:creationId xmlns:a16="http://schemas.microsoft.com/office/drawing/2014/main" xmlns="" id="{39A8661C-188F-5444-9037-BE8E54EF3E32}"/>
              </a:ext>
            </a:extLst>
          </p:cNvPr>
          <p:cNvPicPr>
            <a:picLocks noChangeAspect="1"/>
          </p:cNvPicPr>
          <p:nvPr/>
        </p:nvPicPr>
        <p:blipFill>
          <a:blip r:embed="rId4"/>
          <a:stretch>
            <a:fillRect/>
          </a:stretch>
        </p:blipFill>
        <p:spPr>
          <a:xfrm>
            <a:off x="2766925" y="2563979"/>
            <a:ext cx="6478030" cy="3306966"/>
          </a:xfrm>
          <a:prstGeom prst="rect">
            <a:avLst/>
          </a:prstGeom>
        </p:spPr>
      </p:pic>
    </p:spTree>
    <p:extLst>
      <p:ext uri="{BB962C8B-B14F-4D97-AF65-F5344CB8AC3E}">
        <p14:creationId xmlns:p14="http://schemas.microsoft.com/office/powerpoint/2010/main" val="237430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2223C0-AD35-8140-9CDB-C8D2E1CEB99D}"/>
              </a:ext>
            </a:extLst>
          </p:cNvPr>
          <p:cNvSpPr>
            <a:spLocks noGrp="1"/>
          </p:cNvSpPr>
          <p:nvPr>
            <p:ph type="title"/>
          </p:nvPr>
        </p:nvSpPr>
        <p:spPr>
          <a:xfrm>
            <a:off x="839788" y="457200"/>
            <a:ext cx="6674704" cy="1112838"/>
          </a:xfrm>
        </p:spPr>
        <p:txBody>
          <a:bodyPr anchor="t"/>
          <a:lstStyle/>
          <a:p>
            <a:r>
              <a:rPr lang="en-GB" dirty="0">
                <a:ea typeface="Source Sans Pro" panose="020B0503030403020204" pitchFamily="34" charset="0"/>
              </a:rPr>
              <a:t>The world of work is changing</a:t>
            </a:r>
            <a:endParaRPr lang="en-US" dirty="0"/>
          </a:p>
        </p:txBody>
      </p:sp>
      <p:sp>
        <p:nvSpPr>
          <p:cNvPr id="4" name="Text Placeholder 3">
            <a:extLst>
              <a:ext uri="{FF2B5EF4-FFF2-40B4-BE49-F238E27FC236}">
                <a16:creationId xmlns:a16="http://schemas.microsoft.com/office/drawing/2014/main" xmlns="" id="{F8212378-D8A8-7C40-A79C-011CF3A1BEE4}"/>
              </a:ext>
            </a:extLst>
          </p:cNvPr>
          <p:cNvSpPr>
            <a:spLocks noGrp="1"/>
          </p:cNvSpPr>
          <p:nvPr>
            <p:ph type="body" sz="half" idx="2"/>
          </p:nvPr>
        </p:nvSpPr>
        <p:spPr/>
        <p:txBody>
          <a:bodyPr/>
          <a:lstStyle/>
          <a:p>
            <a:r>
              <a:rPr lang="en-GB" b="1" dirty="0">
                <a:solidFill>
                  <a:srgbClr val="00A8B5"/>
                </a:solidFill>
                <a:ea typeface="Source Sans Pro" panose="020B0503030403020204" pitchFamily="34" charset="0"/>
              </a:rPr>
              <a:t>Starter Activity</a:t>
            </a:r>
          </a:p>
          <a:p>
            <a:endParaRPr lang="en-GB" b="1" dirty="0">
              <a:solidFill>
                <a:srgbClr val="00A8B5"/>
              </a:solidFill>
              <a:ea typeface="Source Sans Pro" panose="020B0503030403020204" pitchFamily="34" charset="0"/>
            </a:endParaRPr>
          </a:p>
          <a:p>
            <a:r>
              <a:rPr lang="en-GB" dirty="0">
                <a:solidFill>
                  <a:srgbClr val="00A8B5"/>
                </a:solidFill>
                <a:ea typeface="Source Sans Pro" panose="020B0503030403020204" pitchFamily="34" charset="0"/>
              </a:rPr>
              <a:t>Watch this video: </a:t>
            </a:r>
            <a:r>
              <a:rPr lang="en-GB" dirty="0">
                <a:ea typeface="Source Sans Pro" panose="020B0503030403020204" pitchFamily="34" charset="0"/>
                <a:hlinkClick r:id="rId2"/>
              </a:rPr>
              <a:t>Future of Work</a:t>
            </a:r>
            <a:endParaRPr lang="en-GB" dirty="0">
              <a:ea typeface="Source Sans Pro" panose="020B0503030403020204" pitchFamily="34" charset="0"/>
            </a:endParaRPr>
          </a:p>
        </p:txBody>
      </p:sp>
      <p:pic>
        <p:nvPicPr>
          <p:cNvPr id="6" name="Picture 5" descr="A picture containing person, woman, sport, green&#10;&#10;Description automatically generated">
            <a:hlinkClick r:id="rId2"/>
            <a:extLst>
              <a:ext uri="{FF2B5EF4-FFF2-40B4-BE49-F238E27FC236}">
                <a16:creationId xmlns:a16="http://schemas.microsoft.com/office/drawing/2014/main" xmlns="" id="{3AA035DD-B93B-2746-83D4-D8B67CD1F53A}"/>
              </a:ext>
            </a:extLst>
          </p:cNvPr>
          <p:cNvPicPr>
            <a:picLocks noChangeAspect="1"/>
          </p:cNvPicPr>
          <p:nvPr/>
        </p:nvPicPr>
        <p:blipFill>
          <a:blip r:embed="rId3"/>
          <a:stretch>
            <a:fillRect/>
          </a:stretch>
        </p:blipFill>
        <p:spPr>
          <a:xfrm>
            <a:off x="4836436" y="1378786"/>
            <a:ext cx="6161078" cy="4308446"/>
          </a:xfrm>
          <a:prstGeom prst="rect">
            <a:avLst/>
          </a:prstGeom>
        </p:spPr>
      </p:pic>
    </p:spTree>
    <p:extLst>
      <p:ext uri="{BB962C8B-B14F-4D97-AF65-F5344CB8AC3E}">
        <p14:creationId xmlns:p14="http://schemas.microsoft.com/office/powerpoint/2010/main" val="1206151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US" dirty="0">
                <a:ea typeface="Source Sans Pro" panose="020B0503030403020204" pitchFamily="34" charset="0"/>
              </a:rPr>
              <a:t>Planning the </a:t>
            </a:r>
            <a:r>
              <a:rPr lang="en-GB" dirty="0">
                <a:ea typeface="Source Sans Pro" panose="020B0503030403020204" pitchFamily="34" charset="0"/>
              </a:rPr>
              <a:t>National Park Authority</a:t>
            </a:r>
            <a:r>
              <a:rPr lang="en-US" dirty="0">
                <a:ea typeface="Source Sans Pro" panose="020B0503030403020204" pitchFamily="34" charset="0"/>
              </a:rPr>
              <a:t> investigation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570038"/>
            <a:ext cx="9113103" cy="5182454"/>
          </a:xfrm>
        </p:spPr>
        <p:txBody>
          <a:bodyPr>
            <a:noAutofit/>
          </a:bodyPr>
          <a:lstStyle/>
          <a:p>
            <a:r>
              <a:rPr lang="en-US" b="1" dirty="0">
                <a:solidFill>
                  <a:srgbClr val="00A8B5"/>
                </a:solidFill>
                <a:ea typeface="Source Sans Pro" panose="020B0503030403020204" pitchFamily="34" charset="0"/>
              </a:rPr>
              <a:t>Recap of the activity</a:t>
            </a:r>
            <a:endParaRPr lang="en-US" dirty="0">
              <a:solidFill>
                <a:srgbClr val="00A8B5"/>
              </a:solidFill>
              <a:ea typeface="Source Sans Pro" panose="020B0503030403020204" pitchFamily="34" charset="0"/>
            </a:endParaRPr>
          </a:p>
          <a:p>
            <a:pPr>
              <a:spcAft>
                <a:spcPts val="600"/>
              </a:spcAft>
            </a:pPr>
            <a:r>
              <a:rPr lang="en-GB" dirty="0">
                <a:solidFill>
                  <a:srgbClr val="00A8B5"/>
                </a:solidFill>
                <a:ea typeface="Source Sans Pro" panose="020B0503030403020204" pitchFamily="34" charset="0"/>
                <a:cs typeface="Calibri" pitchFamily="34" charset="0"/>
              </a:rPr>
              <a:t>Your group’s task is to create a presentation about the </a:t>
            </a:r>
            <a:r>
              <a:rPr lang="en-GB" dirty="0">
                <a:solidFill>
                  <a:srgbClr val="00A8B5"/>
                </a:solidFill>
                <a:ea typeface="Source Sans Pro" panose="020B0503030403020204" pitchFamily="34" charset="0"/>
              </a:rPr>
              <a:t>National Park Authority</a:t>
            </a:r>
            <a:r>
              <a:rPr lang="en-GB" dirty="0">
                <a:solidFill>
                  <a:srgbClr val="00A8B5"/>
                </a:solidFill>
                <a:ea typeface="Source Sans Pro" panose="020B0503030403020204" pitchFamily="34" charset="0"/>
                <a:cs typeface="Calibri" pitchFamily="34" charset="0"/>
              </a:rPr>
              <a:t> directorate you have been allocated. You need to  cover:</a:t>
            </a:r>
          </a:p>
          <a:p>
            <a:pPr marL="285750" lvl="0" indent="-285750">
              <a:buClr>
                <a:schemeClr val="tx1"/>
              </a:buClr>
              <a:buFont typeface="Arial" panose="020B0604020202020204" pitchFamily="34" charset="0"/>
              <a:buChar char="•"/>
            </a:pPr>
            <a:r>
              <a:rPr lang="en-GB" dirty="0">
                <a:solidFill>
                  <a:srgbClr val="00A8B5"/>
                </a:solidFill>
                <a:ea typeface="Source Sans Pro" panose="020B0503030403020204" pitchFamily="34" charset="0"/>
              </a:rPr>
              <a:t>Where are the Yorkshire Dales National Park and National Park Authority offices located?</a:t>
            </a:r>
          </a:p>
          <a:p>
            <a:pPr marL="285750" lvl="0" indent="-285750">
              <a:buClr>
                <a:schemeClr val="tx1"/>
              </a:buClr>
              <a:buFont typeface="Arial" panose="020B0604020202020204" pitchFamily="34" charset="0"/>
              <a:buChar char="•"/>
            </a:pPr>
            <a:r>
              <a:rPr lang="en-GB" dirty="0">
                <a:solidFill>
                  <a:srgbClr val="00A8B5"/>
                </a:solidFill>
                <a:ea typeface="Source Sans Pro" panose="020B0503030403020204" pitchFamily="34" charset="0"/>
              </a:rPr>
              <a:t>What does the National Park Authority do? What is the organisation’s purpose?</a:t>
            </a:r>
          </a:p>
          <a:p>
            <a:pPr marL="285750" lvl="0" indent="-285750">
              <a:buClr>
                <a:schemeClr val="tx1"/>
              </a:buClr>
              <a:buFont typeface="Arial" panose="020B0604020202020204" pitchFamily="34" charset="0"/>
              <a:buChar char="•"/>
            </a:pPr>
            <a:r>
              <a:rPr lang="en-GB" dirty="0">
                <a:solidFill>
                  <a:srgbClr val="00A8B5"/>
                </a:solidFill>
                <a:ea typeface="Source Sans Pro" panose="020B0503030403020204" pitchFamily="34" charset="0"/>
              </a:rPr>
              <a:t>Outline the careers people do in the National Park Authority  - the ‘hidden’ and obvious jobs. Give a detailed overview of the careers and job roles in the directorate you are investigating.</a:t>
            </a:r>
          </a:p>
          <a:p>
            <a:pPr marL="285750" lvl="0" indent="-285750">
              <a:buClr>
                <a:schemeClr val="tx1"/>
              </a:buClr>
              <a:buFont typeface="Arial" panose="020B0604020202020204" pitchFamily="34" charset="0"/>
              <a:buChar char="•"/>
            </a:pPr>
            <a:r>
              <a:rPr lang="en-GB" dirty="0">
                <a:solidFill>
                  <a:srgbClr val="00A8B5"/>
                </a:solidFill>
                <a:ea typeface="Source Sans Pro" panose="020B0503030403020204" pitchFamily="34" charset="0"/>
              </a:rPr>
              <a:t>Give a detailed example of at least one job role in the directorate you have been given to investigate. What skills and attributes do you need to be successful in that job role?</a:t>
            </a:r>
          </a:p>
          <a:p>
            <a:pPr marL="285750" lvl="0" indent="-285750">
              <a:buClr>
                <a:schemeClr val="tx1"/>
              </a:buClr>
              <a:buFont typeface="Arial" panose="020B0604020202020204" pitchFamily="34" charset="0"/>
              <a:buChar char="•"/>
            </a:pPr>
            <a:r>
              <a:rPr lang="en-GB" dirty="0">
                <a:solidFill>
                  <a:srgbClr val="00A8B5"/>
                </a:solidFill>
                <a:ea typeface="Source Sans Pro" panose="020B0503030403020204" pitchFamily="34" charset="0"/>
              </a:rPr>
              <a:t>Include in your presentation the 5 most interesting things you have found out about the National Park Authority and the directorate you are investigating and the job roles available.</a:t>
            </a:r>
            <a:endParaRPr lang="en-US" dirty="0">
              <a:solidFill>
                <a:srgbClr val="00A8B5"/>
              </a:solidFill>
              <a:ea typeface="Source Sans Pro" panose="020B0503030403020204" pitchFamily="34" charset="0"/>
            </a:endParaRPr>
          </a:p>
        </p:txBody>
      </p:sp>
    </p:spTree>
    <p:extLst>
      <p:ext uri="{BB962C8B-B14F-4D97-AF65-F5344CB8AC3E}">
        <p14:creationId xmlns:p14="http://schemas.microsoft.com/office/powerpoint/2010/main" val="1303707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What do you know so far?</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570038"/>
            <a:ext cx="9113103" cy="1360731"/>
          </a:xfrm>
        </p:spPr>
        <p:txBody>
          <a:bodyPr>
            <a:noAutofit/>
          </a:bodyPr>
          <a:lstStyle/>
          <a:p>
            <a:pPr>
              <a:spcAft>
                <a:spcPts val="600"/>
              </a:spcAft>
            </a:pPr>
            <a:r>
              <a:rPr lang="en-GB" b="1" dirty="0">
                <a:solidFill>
                  <a:srgbClr val="00A8B5"/>
                </a:solidFill>
                <a:ea typeface="Source Sans Pro" panose="020B0503030403020204" pitchFamily="34" charset="0"/>
              </a:rPr>
              <a:t>Activity</a:t>
            </a:r>
            <a:br>
              <a:rPr lang="en-GB" b="1" dirty="0">
                <a:solidFill>
                  <a:srgbClr val="00A8B5"/>
                </a:solidFill>
                <a:ea typeface="Source Sans Pro" panose="020B0503030403020204" pitchFamily="34" charset="0"/>
              </a:rPr>
            </a:br>
            <a:r>
              <a:rPr lang="en-GB" dirty="0">
                <a:solidFill>
                  <a:srgbClr val="00A8B5"/>
                </a:solidFill>
                <a:ea typeface="Source Sans Pro" panose="020B0503030403020204" pitchFamily="34" charset="0"/>
              </a:rPr>
              <a:t>What do you already know about the employer (the National Park Authority) you have been asked to investigate? Complete the diagram adding what you already know.</a:t>
            </a:r>
            <a:endParaRPr lang="en-GB" dirty="0">
              <a:solidFill>
                <a:srgbClr val="00A8B5"/>
              </a:solidFill>
              <a:ea typeface="Source Sans Pro" panose="020B0503030403020204" pitchFamily="34" charset="0"/>
              <a:cs typeface="Calibri" pitchFamily="34" charset="0"/>
            </a:endParaRPr>
          </a:p>
        </p:txBody>
      </p:sp>
      <p:sp>
        <p:nvSpPr>
          <p:cNvPr id="5" name="Rectangle 4">
            <a:extLst>
              <a:ext uri="{FF2B5EF4-FFF2-40B4-BE49-F238E27FC236}">
                <a16:creationId xmlns:a16="http://schemas.microsoft.com/office/drawing/2014/main" xmlns="" id="{255225A9-AB79-F843-AFFB-F23C8557E702}"/>
              </a:ext>
            </a:extLst>
          </p:cNvPr>
          <p:cNvSpPr/>
          <p:nvPr/>
        </p:nvSpPr>
        <p:spPr>
          <a:xfrm>
            <a:off x="4616767" y="3269541"/>
            <a:ext cx="2958465" cy="1645920"/>
          </a:xfrm>
          <a:prstGeom prst="rect">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xmlns="" id="{0CC55DCC-DC41-104C-8499-5C5603F9F9AC}"/>
              </a:ext>
            </a:extLst>
          </p:cNvPr>
          <p:cNvSpPr txBox="1"/>
          <p:nvPr/>
        </p:nvSpPr>
        <p:spPr>
          <a:xfrm>
            <a:off x="4544377" y="3449563"/>
            <a:ext cx="3030855" cy="1477328"/>
          </a:xfrm>
          <a:prstGeom prst="rect">
            <a:avLst/>
          </a:prstGeom>
          <a:noFill/>
        </p:spPr>
        <p:txBody>
          <a:bodyPr wrap="square" rtlCol="0">
            <a:spAutoFit/>
          </a:bodyPr>
          <a:lstStyle/>
          <a:p>
            <a:pPr algn="ctr"/>
            <a:r>
              <a:rPr lang="en-GB" b="1" dirty="0">
                <a:solidFill>
                  <a:schemeClr val="bg1"/>
                </a:solidFill>
                <a:latin typeface="Helvetica" pitchFamily="2" charset="0"/>
                <a:ea typeface="Source Sans Pro" panose="020B0503030403020204" pitchFamily="34" charset="0"/>
              </a:rPr>
              <a:t>What I know about the </a:t>
            </a:r>
            <a:r>
              <a:rPr lang="en-GB" b="1" dirty="0">
                <a:solidFill>
                  <a:schemeClr val="bg1"/>
                </a:solidFill>
                <a:latin typeface="Helvetica" pitchFamily="2" charset="0"/>
                <a:ea typeface="Source Sans Pro" panose="020B0503030403020204" pitchFamily="34" charset="0"/>
                <a:cs typeface="Times New Roman" charset="0"/>
              </a:rPr>
              <a:t>Yorkshire Dales National Park and the National Park Authority</a:t>
            </a:r>
          </a:p>
          <a:p>
            <a:endParaRPr lang="en-GB" dirty="0"/>
          </a:p>
        </p:txBody>
      </p:sp>
      <p:cxnSp>
        <p:nvCxnSpPr>
          <p:cNvPr id="7" name="Straight Arrow Connector 6">
            <a:extLst>
              <a:ext uri="{FF2B5EF4-FFF2-40B4-BE49-F238E27FC236}">
                <a16:creationId xmlns:a16="http://schemas.microsoft.com/office/drawing/2014/main" xmlns="" id="{D6B910C8-0F05-AF41-B4B6-539662C1EBDD}"/>
              </a:ext>
            </a:extLst>
          </p:cNvPr>
          <p:cNvCxnSpPr/>
          <p:nvPr/>
        </p:nvCxnSpPr>
        <p:spPr>
          <a:xfrm>
            <a:off x="7575232" y="4177749"/>
            <a:ext cx="722948" cy="0"/>
          </a:xfrm>
          <a:prstGeom prst="straightConnector1">
            <a:avLst/>
          </a:prstGeom>
          <a:ln w="28575">
            <a:solidFill>
              <a:srgbClr val="00A8B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DF2349D2-F51B-0849-B086-F2175A5EF8F9}"/>
              </a:ext>
            </a:extLst>
          </p:cNvPr>
          <p:cNvCxnSpPr/>
          <p:nvPr/>
        </p:nvCxnSpPr>
        <p:spPr>
          <a:xfrm flipH="1">
            <a:off x="3893819" y="4184893"/>
            <a:ext cx="722948" cy="0"/>
          </a:xfrm>
          <a:prstGeom prst="straightConnector1">
            <a:avLst/>
          </a:prstGeom>
          <a:ln w="28575">
            <a:solidFill>
              <a:srgbClr val="00A8B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01A89DAD-951B-D14B-B8DC-1A6F29964949}"/>
              </a:ext>
            </a:extLst>
          </p:cNvPr>
          <p:cNvCxnSpPr/>
          <p:nvPr/>
        </p:nvCxnSpPr>
        <p:spPr>
          <a:xfrm rot="5400000">
            <a:off x="6596062" y="5137393"/>
            <a:ext cx="722948" cy="0"/>
          </a:xfrm>
          <a:prstGeom prst="straightConnector1">
            <a:avLst/>
          </a:prstGeom>
          <a:ln w="28575">
            <a:solidFill>
              <a:srgbClr val="00A8B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4E4212BC-D2C9-D647-B4AB-E2829F114D4C}"/>
              </a:ext>
            </a:extLst>
          </p:cNvPr>
          <p:cNvCxnSpPr/>
          <p:nvPr/>
        </p:nvCxnSpPr>
        <p:spPr>
          <a:xfrm rot="5400000">
            <a:off x="4858702" y="5137393"/>
            <a:ext cx="722948" cy="0"/>
          </a:xfrm>
          <a:prstGeom prst="straightConnector1">
            <a:avLst/>
          </a:prstGeom>
          <a:ln w="28575">
            <a:solidFill>
              <a:srgbClr val="00A8B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912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How will you approach the investigation?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451953"/>
            <a:ext cx="9113103" cy="4936270"/>
          </a:xfrm>
        </p:spPr>
        <p:txBody>
          <a:bodyPr>
            <a:noAutofit/>
          </a:bodyPr>
          <a:lstStyle/>
          <a:p>
            <a:pPr>
              <a:lnSpc>
                <a:spcPct val="115000"/>
              </a:lnSpc>
              <a:buClrTx/>
            </a:pPr>
            <a:r>
              <a:rPr lang="en-GB" b="1" dirty="0">
                <a:solidFill>
                  <a:srgbClr val="00A8B5"/>
                </a:solidFill>
                <a:ea typeface="Source Sans Pro" panose="020B0503030403020204" pitchFamily="34" charset="0"/>
                <a:cs typeface="Times New Roman" charset="0"/>
              </a:rPr>
              <a:t>Activity</a:t>
            </a:r>
          </a:p>
          <a:p>
            <a:pPr marL="342900" indent="-342900">
              <a:lnSpc>
                <a:spcPct val="115000"/>
              </a:lnSpc>
              <a:buClrTx/>
              <a:buFont typeface="+mj-lt"/>
              <a:buAutoNum type="arabicPeriod"/>
            </a:pPr>
            <a:r>
              <a:rPr lang="en-GB" dirty="0">
                <a:solidFill>
                  <a:srgbClr val="00A8B5"/>
                </a:solidFill>
                <a:ea typeface="Source Sans Pro" panose="020B0503030403020204" pitchFamily="34" charset="0"/>
                <a:cs typeface="Times New Roman" charset="0"/>
              </a:rPr>
              <a:t>Consider how you will approach the investigation and project tasks. </a:t>
            </a:r>
          </a:p>
          <a:p>
            <a:pPr marL="12605">
              <a:lnSpc>
                <a:spcPct val="115000"/>
              </a:lnSpc>
            </a:pPr>
            <a:r>
              <a:rPr lang="en-GB" dirty="0">
                <a:solidFill>
                  <a:srgbClr val="00A8B5"/>
                </a:solidFill>
                <a:ea typeface="Source Sans Pro" panose="020B0503030403020204" pitchFamily="34" charset="0"/>
                <a:cs typeface="Times New Roman" charset="0"/>
              </a:rPr>
              <a:t>Think about:</a:t>
            </a:r>
          </a:p>
          <a:p>
            <a:pPr marL="285750" indent="-285750">
              <a:lnSpc>
                <a:spcPct val="115000"/>
              </a:lnSpc>
              <a:buClr>
                <a:srgbClr val="2A2459"/>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What do you already know about the </a:t>
            </a:r>
            <a:r>
              <a:rPr lang="en-GB" dirty="0">
                <a:solidFill>
                  <a:srgbClr val="00A8B5"/>
                </a:solidFill>
                <a:ea typeface="Source Sans Pro" panose="020B0503030403020204" pitchFamily="34" charset="0"/>
              </a:rPr>
              <a:t>National Park </a:t>
            </a:r>
            <a:r>
              <a:rPr lang="en-GB" dirty="0">
                <a:solidFill>
                  <a:srgbClr val="00A8B5"/>
                </a:solidFill>
                <a:ea typeface="Source Sans Pro" panose="020B0503030403020204" pitchFamily="34" charset="0"/>
                <a:cs typeface="Times New Roman" charset="0"/>
              </a:rPr>
              <a:t>and </a:t>
            </a:r>
            <a:r>
              <a:rPr lang="en-GB" dirty="0">
                <a:solidFill>
                  <a:srgbClr val="00A8B5"/>
                </a:solidFill>
                <a:ea typeface="Source Sans Pro" panose="020B0503030403020204" pitchFamily="34" charset="0"/>
              </a:rPr>
              <a:t>National Park Authority</a:t>
            </a:r>
            <a:r>
              <a:rPr lang="en-GB" dirty="0">
                <a:solidFill>
                  <a:srgbClr val="00A8B5"/>
                </a:solidFill>
                <a:ea typeface="Source Sans Pro" panose="020B0503030403020204" pitchFamily="34" charset="0"/>
                <a:cs typeface="Times New Roman" charset="0"/>
              </a:rPr>
              <a:t>?</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What are the gaps? What do you need to find out to complete the project? </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Where will you find out this information?</a:t>
            </a:r>
          </a:p>
          <a:p>
            <a:pPr>
              <a:lnSpc>
                <a:spcPct val="115000"/>
              </a:lnSpc>
              <a:spcAft>
                <a:spcPts val="1000"/>
              </a:spcAft>
            </a:pPr>
            <a:r>
              <a:rPr lang="en-GB" dirty="0">
                <a:solidFill>
                  <a:srgbClr val="00A8B5"/>
                </a:solidFill>
                <a:ea typeface="Source Sans Pro" panose="020B0503030403020204" pitchFamily="34" charset="0"/>
                <a:cs typeface="Times New Roman" charset="0"/>
              </a:rPr>
              <a:t>2.   You also need to think about who is going to do what in the group and think about what type of presentation you will give at the end of the project.</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What are the strengths of the people in your group? </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What are the gaps – what skills will you need to develop to complete the project?</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What will make your presentation stand out and be different?</a:t>
            </a:r>
          </a:p>
          <a:p>
            <a:pPr marL="285750" indent="-285750">
              <a:lnSpc>
                <a:spcPct val="115000"/>
              </a:lnSpc>
              <a:buClr>
                <a:schemeClr val="tx1"/>
              </a:buClr>
              <a:buFont typeface="Arial" panose="020B0604020202020204" pitchFamily="34" charset="0"/>
              <a:buChar char="•"/>
            </a:pPr>
            <a:r>
              <a:rPr lang="en-GB" dirty="0">
                <a:solidFill>
                  <a:srgbClr val="00A8B5"/>
                </a:solidFill>
                <a:ea typeface="Source Sans Pro" panose="020B0503030403020204" pitchFamily="34" charset="0"/>
                <a:cs typeface="Times New Roman" charset="0"/>
              </a:rPr>
              <a:t>Who will you be presenting too?</a:t>
            </a:r>
          </a:p>
        </p:txBody>
      </p:sp>
    </p:spTree>
    <p:extLst>
      <p:ext uri="{BB962C8B-B14F-4D97-AF65-F5344CB8AC3E}">
        <p14:creationId xmlns:p14="http://schemas.microsoft.com/office/powerpoint/2010/main" val="21502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cs typeface="Times New Roman" charset="0"/>
              </a:rPr>
              <a:t>To help organise your investigation in your team complete the action plan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2108446"/>
            <a:ext cx="9113103" cy="3424846"/>
          </a:xfrm>
        </p:spPr>
        <p:txBody>
          <a:bodyPr>
            <a:noAutofit/>
          </a:bodyPr>
          <a:lstStyle/>
          <a:p>
            <a:pPr marL="342900" indent="-342900">
              <a:lnSpc>
                <a:spcPct val="115000"/>
              </a:lnSpc>
              <a:buClr>
                <a:schemeClr val="tx1"/>
              </a:buClr>
              <a:buFont typeface="Symbol" charset="2"/>
              <a:buChar char=""/>
            </a:pPr>
            <a:r>
              <a:rPr lang="en-GB" dirty="0">
                <a:solidFill>
                  <a:srgbClr val="00A8B5"/>
                </a:solidFill>
                <a:ea typeface="Source Sans Pro" panose="020B0503030403020204" pitchFamily="34" charset="0"/>
                <a:cs typeface="Times New Roman" charset="0"/>
              </a:rPr>
              <a:t>Think about what needs to be done, who will do what? </a:t>
            </a:r>
          </a:p>
          <a:p>
            <a:pPr marL="342900" indent="-342900">
              <a:lnSpc>
                <a:spcPct val="115000"/>
              </a:lnSpc>
              <a:buClr>
                <a:schemeClr val="tx1"/>
              </a:buClr>
              <a:buFont typeface="Symbol" charset="2"/>
              <a:buChar char=""/>
            </a:pPr>
            <a:r>
              <a:rPr lang="en-GB" dirty="0">
                <a:solidFill>
                  <a:srgbClr val="00A8B5"/>
                </a:solidFill>
                <a:ea typeface="Source Sans Pro" panose="020B0503030403020204" pitchFamily="34" charset="0"/>
                <a:cs typeface="Times New Roman" charset="0"/>
              </a:rPr>
              <a:t>Think about the amount of time you are being given to complete the project and plan accordingly.</a:t>
            </a:r>
          </a:p>
          <a:p>
            <a:pPr marL="342900" indent="-342900">
              <a:lnSpc>
                <a:spcPct val="115000"/>
              </a:lnSpc>
              <a:buClr>
                <a:schemeClr val="tx1"/>
              </a:buClr>
              <a:buFont typeface="Symbol" charset="2"/>
              <a:buChar char=""/>
            </a:pPr>
            <a:r>
              <a:rPr lang="en-GB" dirty="0">
                <a:solidFill>
                  <a:srgbClr val="00A8B5"/>
                </a:solidFill>
                <a:ea typeface="Source Sans Pro" panose="020B0503030403020204" pitchFamily="34" charset="0"/>
                <a:cs typeface="Times New Roman" charset="0"/>
              </a:rPr>
              <a:t>Don’t forget who you are going to present your findings to, use a presentation style that is appropriate for your audience.</a:t>
            </a:r>
          </a:p>
          <a:p>
            <a:pPr marL="342900" indent="-342900">
              <a:lnSpc>
                <a:spcPct val="115000"/>
              </a:lnSpc>
              <a:buClr>
                <a:schemeClr val="tx1"/>
              </a:buClr>
              <a:buFont typeface="Symbol" charset="2"/>
              <a:buChar char=""/>
            </a:pPr>
            <a:r>
              <a:rPr lang="en-GB" dirty="0">
                <a:solidFill>
                  <a:srgbClr val="00A8B5"/>
                </a:solidFill>
                <a:ea typeface="Source Sans Pro" panose="020B0503030403020204" pitchFamily="34" charset="0"/>
                <a:cs typeface="Times New Roman" charset="0"/>
              </a:rPr>
              <a:t>Remember action plans are used by business to help them think about what needs to be done and when. These can change and develop as the project evolves but they are a good reference point to keep you on track. </a:t>
            </a:r>
          </a:p>
        </p:txBody>
      </p:sp>
    </p:spTree>
    <p:extLst>
      <p:ext uri="{BB962C8B-B14F-4D97-AF65-F5344CB8AC3E}">
        <p14:creationId xmlns:p14="http://schemas.microsoft.com/office/powerpoint/2010/main" val="479335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Calibri" charset="0"/>
                <a:cs typeface="Times New Roman" charset="0"/>
              </a:rPr>
              <a:t>Resources available to help your investigation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716577"/>
            <a:ext cx="9113103" cy="3424846"/>
          </a:xfrm>
        </p:spPr>
        <p:txBody>
          <a:bodyPr>
            <a:noAutofit/>
          </a:bodyPr>
          <a:lstStyle/>
          <a:p>
            <a:r>
              <a:rPr lang="en-GB" dirty="0"/>
              <a:t>There are a number of additional information and resource sheets available from your teacher these include job descriptions to help you delve into career roles in each directorate.</a:t>
            </a:r>
          </a:p>
          <a:p>
            <a:endParaRPr lang="en-GB" dirty="0"/>
          </a:p>
          <a:p>
            <a:r>
              <a:rPr lang="en-GB" dirty="0"/>
              <a:t>Your teacher also has links to videos from individuals who currently work for the </a:t>
            </a:r>
            <a:r>
              <a:rPr lang="en-GB" dirty="0">
                <a:ea typeface="Source Sans Pro" panose="020B0503030403020204" pitchFamily="34" charset="0"/>
              </a:rPr>
              <a:t>National Park Authority</a:t>
            </a:r>
            <a:r>
              <a:rPr lang="en-GB" dirty="0"/>
              <a:t> in each of the directorates which are being investigated.</a:t>
            </a:r>
          </a:p>
          <a:p>
            <a:endParaRPr lang="en-GB" dirty="0"/>
          </a:p>
          <a:p>
            <a:r>
              <a:rPr lang="en-GB" dirty="0"/>
              <a:t>Make sure you access the correct videos for the directorate you are investigating.</a:t>
            </a:r>
          </a:p>
          <a:p>
            <a:endParaRPr lang="en-GB" dirty="0"/>
          </a:p>
          <a:p>
            <a:r>
              <a:rPr lang="en-GB" dirty="0"/>
              <a:t>Think about how you can use this additional information to enhance your investigation and presentation.</a:t>
            </a:r>
          </a:p>
        </p:txBody>
      </p:sp>
    </p:spTree>
    <p:extLst>
      <p:ext uri="{BB962C8B-B14F-4D97-AF65-F5344CB8AC3E}">
        <p14:creationId xmlns:p14="http://schemas.microsoft.com/office/powerpoint/2010/main" val="914957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Calibri" charset="0"/>
                <a:cs typeface="Times New Roman" charset="0"/>
              </a:rPr>
              <a:t>Action plan template</a:t>
            </a:r>
            <a:endParaRPr lang="en-US" dirty="0"/>
          </a:p>
        </p:txBody>
      </p:sp>
      <p:graphicFrame>
        <p:nvGraphicFramePr>
          <p:cNvPr id="5" name="Table 4">
            <a:extLst>
              <a:ext uri="{FF2B5EF4-FFF2-40B4-BE49-F238E27FC236}">
                <a16:creationId xmlns:a16="http://schemas.microsoft.com/office/drawing/2014/main" xmlns="" id="{C1374AB2-5CDB-3E4D-B306-9189A5D2B90A}"/>
              </a:ext>
            </a:extLst>
          </p:cNvPr>
          <p:cNvGraphicFramePr>
            <a:graphicFrameLocks noGrp="1"/>
          </p:cNvGraphicFramePr>
          <p:nvPr>
            <p:extLst>
              <p:ext uri="{D42A27DB-BD31-4B8C-83A1-F6EECF244321}">
                <p14:modId xmlns:p14="http://schemas.microsoft.com/office/powerpoint/2010/main" val="1409085426"/>
              </p:ext>
            </p:extLst>
          </p:nvPr>
        </p:nvGraphicFramePr>
        <p:xfrm>
          <a:off x="926508" y="1117082"/>
          <a:ext cx="10739311" cy="4773923"/>
        </p:xfrm>
        <a:graphic>
          <a:graphicData uri="http://schemas.openxmlformats.org/drawingml/2006/table">
            <a:tbl>
              <a:tblPr firstRow="1" firstCol="1" bandRow="1">
                <a:tableStyleId>{5C22544A-7EE6-4342-B048-85BDC9FD1C3A}</a:tableStyleId>
              </a:tblPr>
              <a:tblGrid>
                <a:gridCol w="4107195">
                  <a:extLst>
                    <a:ext uri="{9D8B030D-6E8A-4147-A177-3AD203B41FA5}">
                      <a16:colId xmlns:a16="http://schemas.microsoft.com/office/drawing/2014/main" xmlns="" val="20000"/>
                    </a:ext>
                  </a:extLst>
                </a:gridCol>
                <a:gridCol w="1980727">
                  <a:extLst>
                    <a:ext uri="{9D8B030D-6E8A-4147-A177-3AD203B41FA5}">
                      <a16:colId xmlns:a16="http://schemas.microsoft.com/office/drawing/2014/main" xmlns="" val="20001"/>
                    </a:ext>
                  </a:extLst>
                </a:gridCol>
                <a:gridCol w="4651389">
                  <a:extLst>
                    <a:ext uri="{9D8B030D-6E8A-4147-A177-3AD203B41FA5}">
                      <a16:colId xmlns:a16="http://schemas.microsoft.com/office/drawing/2014/main" xmlns="" val="20002"/>
                    </a:ext>
                  </a:extLst>
                </a:gridCol>
              </a:tblGrid>
              <a:tr h="2165133">
                <a:tc gridSpan="3">
                  <a:txBody>
                    <a:bodyPr/>
                    <a:lstStyle/>
                    <a:p>
                      <a:pPr marL="0" marR="0" algn="ctr">
                        <a:spcBef>
                          <a:spcPts val="0"/>
                        </a:spcBef>
                        <a:spcAft>
                          <a:spcPts val="0"/>
                        </a:spcAft>
                      </a:pPr>
                      <a:r>
                        <a:rPr lang="en-GB" sz="1400" b="0" dirty="0">
                          <a:solidFill>
                            <a:srgbClr val="2A2459"/>
                          </a:solidFill>
                          <a:effectLst/>
                          <a:latin typeface="Helvetica" pitchFamily="2" charset="0"/>
                        </a:rPr>
                        <a:t> </a:t>
                      </a:r>
                    </a:p>
                    <a:p>
                      <a:pPr marL="0" marR="0" algn="ctr">
                        <a:spcBef>
                          <a:spcPts val="0"/>
                        </a:spcBef>
                        <a:spcAft>
                          <a:spcPts val="0"/>
                        </a:spcAft>
                      </a:pPr>
                      <a:r>
                        <a:rPr lang="en-GB" sz="1600" b="1" dirty="0">
                          <a:solidFill>
                            <a:srgbClr val="2A2459"/>
                          </a:solidFill>
                          <a:effectLst/>
                          <a:latin typeface="Helvetica" pitchFamily="2" charset="0"/>
                        </a:rPr>
                        <a:t>Action Plan</a:t>
                      </a:r>
                    </a:p>
                    <a:p>
                      <a:pPr marL="0" marR="0" algn="ctr">
                        <a:spcBef>
                          <a:spcPts val="0"/>
                        </a:spcBef>
                        <a:spcAft>
                          <a:spcPts val="0"/>
                        </a:spcAft>
                      </a:pPr>
                      <a:r>
                        <a:rPr lang="en-GB" sz="1600" b="0" dirty="0">
                          <a:solidFill>
                            <a:srgbClr val="2A2459"/>
                          </a:solidFill>
                          <a:effectLst/>
                          <a:latin typeface="Helvetica" pitchFamily="2" charset="0"/>
                        </a:rPr>
                        <a:t> </a:t>
                      </a:r>
                    </a:p>
                    <a:p>
                      <a:pPr marL="457200" marR="0" lvl="1" algn="l">
                        <a:spcBef>
                          <a:spcPts val="0"/>
                        </a:spcBef>
                        <a:spcAft>
                          <a:spcPts val="0"/>
                        </a:spcAft>
                      </a:pPr>
                      <a:r>
                        <a:rPr lang="en-GB" sz="1600" b="0" dirty="0">
                          <a:solidFill>
                            <a:srgbClr val="2A2459"/>
                          </a:solidFill>
                          <a:effectLst/>
                          <a:latin typeface="Helvetica" pitchFamily="2" charset="0"/>
                        </a:rPr>
                        <a:t>Name of team………………………………………………. </a:t>
                      </a:r>
                    </a:p>
                    <a:p>
                      <a:pPr marL="0" marR="0" algn="ctr">
                        <a:spcBef>
                          <a:spcPts val="0"/>
                        </a:spcBef>
                        <a:spcAft>
                          <a:spcPts val="0"/>
                        </a:spcAft>
                      </a:pPr>
                      <a:r>
                        <a:rPr lang="en-GB" sz="1600" b="0" dirty="0">
                          <a:solidFill>
                            <a:srgbClr val="2A2459"/>
                          </a:solidFill>
                          <a:effectLst/>
                          <a:latin typeface="Helvetica" pitchFamily="2" charset="0"/>
                        </a:rPr>
                        <a:t> </a:t>
                      </a:r>
                    </a:p>
                    <a:p>
                      <a:pPr marL="457200" marR="0" lvl="1" algn="l">
                        <a:spcBef>
                          <a:spcPts val="0"/>
                        </a:spcBef>
                        <a:spcAft>
                          <a:spcPts val="0"/>
                        </a:spcAft>
                      </a:pPr>
                      <a:r>
                        <a:rPr lang="en-GB" sz="1600" b="0" dirty="0">
                          <a:solidFill>
                            <a:srgbClr val="2A2459"/>
                          </a:solidFill>
                          <a:effectLst/>
                          <a:latin typeface="Helvetica" pitchFamily="2" charset="0"/>
                        </a:rPr>
                        <a:t>Team member(s)……………………………………………</a:t>
                      </a:r>
                    </a:p>
                    <a:p>
                      <a:pPr marL="0" marR="0" algn="ctr">
                        <a:spcBef>
                          <a:spcPts val="0"/>
                        </a:spcBef>
                        <a:spcAft>
                          <a:spcPts val="0"/>
                        </a:spcAft>
                      </a:pPr>
                      <a:endParaRPr lang="en-GB" sz="1600" b="0" kern="1200" baseline="0" dirty="0">
                        <a:solidFill>
                          <a:srgbClr val="2A2459"/>
                        </a:solidFill>
                        <a:effectLst/>
                        <a:latin typeface="Helvetica" pitchFamily="2" charset="0"/>
                        <a:ea typeface="+mn-ea"/>
                        <a:cs typeface="+mn-cs"/>
                      </a:endParaRPr>
                    </a:p>
                    <a:p>
                      <a:pPr marL="457200" marR="0" lvl="1" algn="l">
                        <a:spcBef>
                          <a:spcPts val="0"/>
                        </a:spcBef>
                        <a:spcAft>
                          <a:spcPts val="0"/>
                        </a:spcAft>
                      </a:pPr>
                      <a:r>
                        <a:rPr lang="en-GB" sz="1600" b="0" kern="1200" baseline="0" dirty="0">
                          <a:solidFill>
                            <a:srgbClr val="2A2459"/>
                          </a:solidFill>
                          <a:effectLst/>
                          <a:latin typeface="Helvetica" pitchFamily="2" charset="0"/>
                          <a:ea typeface="+mn-ea"/>
                          <a:cs typeface="+mn-cs"/>
                        </a:rPr>
                        <a:t>National Park Authority directorate being investigated …………………………………………..</a:t>
                      </a:r>
                      <a:endParaRPr lang="en-GB" sz="1600" b="0" kern="1200" dirty="0">
                        <a:solidFill>
                          <a:srgbClr val="2A2459"/>
                        </a:solidFill>
                        <a:effectLst/>
                        <a:latin typeface="Helvetica" pitchFamily="2" charset="0"/>
                        <a:ea typeface="+mn-ea"/>
                        <a:cs typeface="+mn-cs"/>
                      </a:endParaRPr>
                    </a:p>
                    <a:p>
                      <a:pPr marL="0" marR="0" algn="ctr">
                        <a:spcBef>
                          <a:spcPts val="0"/>
                        </a:spcBef>
                        <a:spcAft>
                          <a:spcPts val="0"/>
                        </a:spcAft>
                      </a:pPr>
                      <a:endParaRPr lang="en-GB" sz="1400" b="0" dirty="0">
                        <a:solidFill>
                          <a:srgbClr val="2A2459"/>
                        </a:solidFill>
                        <a:effectLst/>
                        <a:latin typeface="Helvetica" pitchFamily="2" charset="0"/>
                      </a:endParaRPr>
                    </a:p>
                  </a:txBody>
                  <a:tcPr marL="37741" marR="377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96630">
                <a:tc>
                  <a:txBody>
                    <a:bodyPr/>
                    <a:lstStyle/>
                    <a:p>
                      <a:pPr marL="0" marR="0">
                        <a:spcBef>
                          <a:spcPts val="0"/>
                        </a:spcBef>
                        <a:spcAft>
                          <a:spcPts val="0"/>
                        </a:spcAft>
                      </a:pPr>
                      <a:r>
                        <a:rPr lang="en-GB" sz="1400" b="0" dirty="0">
                          <a:solidFill>
                            <a:srgbClr val="2A2459"/>
                          </a:solidFill>
                          <a:effectLst/>
                          <a:latin typeface="Helvetica" pitchFamily="2" charset="0"/>
                        </a:rPr>
                        <a:t>List of what needs to be done</a:t>
                      </a:r>
                    </a:p>
                    <a:p>
                      <a:pPr marL="0" marR="0">
                        <a:spcBef>
                          <a:spcPts val="0"/>
                        </a:spcBef>
                        <a:spcAft>
                          <a:spcPts val="0"/>
                        </a:spcAft>
                      </a:pPr>
                      <a:r>
                        <a:rPr lang="en-GB" sz="1400" b="0" dirty="0">
                          <a:solidFill>
                            <a:srgbClr val="2A2459"/>
                          </a:solidFill>
                          <a:effectLst/>
                          <a:latin typeface="Helvetica" pitchFamily="2" charset="0"/>
                        </a:rPr>
                        <a:t>E.g. key facts about the business, how it is organised? What careers and jobs are available?</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Who will be responsible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When does it need to be completed by?</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224158">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108000" marR="3600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264357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Calibri" charset="0"/>
                <a:cs typeface="Times New Roman" charset="0"/>
              </a:rPr>
              <a:t>Time to extract the key facts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716576"/>
            <a:ext cx="9113103" cy="3945669"/>
          </a:xfrm>
        </p:spPr>
        <p:txBody>
          <a:bodyPr>
            <a:noAutofit/>
          </a:bodyPr>
          <a:lstStyle/>
          <a:p>
            <a:pPr lvl="0"/>
            <a:r>
              <a:rPr lang="en-GB" b="1" dirty="0">
                <a:solidFill>
                  <a:srgbClr val="00A8B5"/>
                </a:solidFill>
                <a:ea typeface="Source Sans Pro" panose="020B0503030403020204" pitchFamily="34" charset="0"/>
              </a:rPr>
              <a:t>Activity</a:t>
            </a:r>
          </a:p>
          <a:p>
            <a:pPr lvl="0"/>
            <a:r>
              <a:rPr lang="en-GB" dirty="0">
                <a:solidFill>
                  <a:srgbClr val="00A8B5"/>
                </a:solidFill>
                <a:ea typeface="Source Sans Pro" panose="020B0503030403020204" pitchFamily="34" charset="0"/>
              </a:rPr>
              <a:t>The table can be used as a prompt to extract the key facts and information about the National Park Authority and the directorate you are investigating from your research.</a:t>
            </a:r>
          </a:p>
          <a:p>
            <a:endParaRPr lang="en-GB" dirty="0">
              <a:ea typeface="Source Sans Pro" panose="020B0503030403020204" pitchFamily="34" charset="0"/>
            </a:endParaRPr>
          </a:p>
          <a:p>
            <a:r>
              <a:rPr lang="en-GB" b="1" dirty="0">
                <a:ea typeface="Source Sans Pro" panose="020B0503030403020204" pitchFamily="34" charset="0"/>
              </a:rPr>
              <a:t>Remember</a:t>
            </a:r>
            <a:r>
              <a:rPr lang="en-GB" dirty="0">
                <a:ea typeface="Source Sans Pro" panose="020B0503030403020204" pitchFamily="34" charset="0"/>
              </a:rPr>
              <a:t> </a:t>
            </a:r>
          </a:p>
          <a:p>
            <a:pPr marL="285750" indent="-285750">
              <a:buClr>
                <a:schemeClr val="tx1"/>
              </a:buClr>
              <a:buFont typeface="Arial" panose="020B0604020202020204" pitchFamily="34" charset="0"/>
              <a:buChar char="•"/>
            </a:pPr>
            <a:r>
              <a:rPr lang="en-GB" dirty="0">
                <a:ea typeface="Source Sans Pro" panose="020B0503030403020204" pitchFamily="34" charset="0"/>
              </a:rPr>
              <a:t>It is important that what you present is accurate, relevant and up to date. How would you check this?</a:t>
            </a:r>
          </a:p>
          <a:p>
            <a:pPr marL="285750" indent="-285750">
              <a:buClr>
                <a:schemeClr val="tx1"/>
              </a:buClr>
              <a:buFont typeface="Arial" panose="020B0604020202020204" pitchFamily="34" charset="0"/>
              <a:buChar char="•"/>
            </a:pPr>
            <a:r>
              <a:rPr lang="en-GB" dirty="0">
                <a:ea typeface="Source Sans Pro" panose="020B0503030403020204" pitchFamily="34" charset="0"/>
              </a:rPr>
              <a:t>A good place to start is to see if the employer’s website has information about itself as an organisation, this will often give you some key facts and an insight into the business.</a:t>
            </a:r>
          </a:p>
          <a:p>
            <a:pPr marL="285750" indent="-285750">
              <a:buClr>
                <a:schemeClr val="tx1"/>
              </a:buClr>
              <a:buFont typeface="Arial" panose="020B0604020202020204" pitchFamily="34" charset="0"/>
              <a:buChar char="•"/>
            </a:pPr>
            <a:r>
              <a:rPr lang="en-GB" dirty="0">
                <a:ea typeface="Source Sans Pro" panose="020B0503030403020204" pitchFamily="34" charset="0"/>
              </a:rPr>
              <a:t>A note of caution - when using the internet as a source of information make sure you use the correct business logo and branding for the business/ employer don’t just rely on google images!</a:t>
            </a:r>
          </a:p>
          <a:p>
            <a:pPr marL="285750" indent="-285750">
              <a:buClr>
                <a:schemeClr val="tx1"/>
              </a:buClr>
              <a:buFont typeface="Arial" panose="020B0604020202020204" pitchFamily="34" charset="0"/>
              <a:buChar char="•"/>
            </a:pPr>
            <a:r>
              <a:rPr lang="en-GB" dirty="0">
                <a:ea typeface="Source Sans Pro" panose="020B0503030403020204" pitchFamily="34" charset="0"/>
              </a:rPr>
              <a:t>Check your facts and figures, is the source of your information reliable? </a:t>
            </a:r>
            <a:endParaRPr lang="en-US" dirty="0">
              <a:ea typeface="Source Sans Pro" panose="020B0503030403020204" pitchFamily="34" charset="0"/>
            </a:endParaRPr>
          </a:p>
        </p:txBody>
      </p:sp>
    </p:spTree>
    <p:extLst>
      <p:ext uri="{BB962C8B-B14F-4D97-AF65-F5344CB8AC3E}">
        <p14:creationId xmlns:p14="http://schemas.microsoft.com/office/powerpoint/2010/main" val="1155657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Calibri" charset="0"/>
                <a:cs typeface="Times New Roman" charset="0"/>
              </a:rPr>
              <a:t>Key questions to help your investigation</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9" y="1499171"/>
            <a:ext cx="9113103" cy="721824"/>
          </a:xfrm>
        </p:spPr>
        <p:txBody>
          <a:bodyPr>
            <a:noAutofit/>
          </a:bodyPr>
          <a:lstStyle/>
          <a:p>
            <a:r>
              <a:rPr lang="en-GB" b="1" dirty="0">
                <a:solidFill>
                  <a:srgbClr val="00A8B5"/>
                </a:solidFill>
                <a:ea typeface="Calibri" charset="0"/>
                <a:cs typeface="Times New Roman" charset="0"/>
              </a:rPr>
              <a:t>Activity </a:t>
            </a:r>
            <a:r>
              <a:rPr lang="en-GB" dirty="0">
                <a:solidFill>
                  <a:srgbClr val="00A8B5"/>
                </a:solidFill>
                <a:ea typeface="Calibri" charset="0"/>
                <a:cs typeface="Times New Roman" charset="0"/>
              </a:rPr>
              <a:t/>
            </a:r>
            <a:br>
              <a:rPr lang="en-GB" dirty="0">
                <a:solidFill>
                  <a:srgbClr val="00A8B5"/>
                </a:solidFill>
                <a:ea typeface="Calibri" charset="0"/>
                <a:cs typeface="Times New Roman" charset="0"/>
              </a:rPr>
            </a:br>
            <a:r>
              <a:rPr lang="en-GB" dirty="0">
                <a:solidFill>
                  <a:srgbClr val="00A8B5"/>
                </a:solidFill>
                <a:ea typeface="Calibri" charset="0"/>
                <a:cs typeface="Times New Roman" charset="0"/>
              </a:rPr>
              <a:t>Use the prompts in the table to help your investigation</a:t>
            </a:r>
          </a:p>
        </p:txBody>
      </p:sp>
      <p:graphicFrame>
        <p:nvGraphicFramePr>
          <p:cNvPr id="5" name="Table 4">
            <a:extLst>
              <a:ext uri="{FF2B5EF4-FFF2-40B4-BE49-F238E27FC236}">
                <a16:creationId xmlns:a16="http://schemas.microsoft.com/office/drawing/2014/main" xmlns="" id="{B7AC4321-9004-1142-AFB2-074DE10DAC0A}"/>
              </a:ext>
            </a:extLst>
          </p:cNvPr>
          <p:cNvGraphicFramePr>
            <a:graphicFrameLocks noGrp="1"/>
          </p:cNvGraphicFramePr>
          <p:nvPr>
            <p:extLst>
              <p:ext uri="{D42A27DB-BD31-4B8C-83A1-F6EECF244321}">
                <p14:modId xmlns:p14="http://schemas.microsoft.com/office/powerpoint/2010/main" val="2804920926"/>
              </p:ext>
            </p:extLst>
          </p:nvPr>
        </p:nvGraphicFramePr>
        <p:xfrm>
          <a:off x="921848" y="2220995"/>
          <a:ext cx="10176080" cy="3574063"/>
        </p:xfrm>
        <a:graphic>
          <a:graphicData uri="http://schemas.openxmlformats.org/drawingml/2006/table">
            <a:tbl>
              <a:tblPr firstRow="1" firstCol="1" bandRow="1">
                <a:tableStyleId>{5C22544A-7EE6-4342-B048-85BDC9FD1C3A}</a:tableStyleId>
              </a:tblPr>
              <a:tblGrid>
                <a:gridCol w="5806211">
                  <a:extLst>
                    <a:ext uri="{9D8B030D-6E8A-4147-A177-3AD203B41FA5}">
                      <a16:colId xmlns:a16="http://schemas.microsoft.com/office/drawing/2014/main" xmlns="" val="20000"/>
                    </a:ext>
                  </a:extLst>
                </a:gridCol>
                <a:gridCol w="4369869">
                  <a:extLst>
                    <a:ext uri="{9D8B030D-6E8A-4147-A177-3AD203B41FA5}">
                      <a16:colId xmlns:a16="http://schemas.microsoft.com/office/drawing/2014/main" xmlns="" val="20001"/>
                    </a:ext>
                  </a:extLst>
                </a:gridCol>
              </a:tblGrid>
              <a:tr h="273886">
                <a:tc>
                  <a:txBody>
                    <a:bodyPr/>
                    <a:lstStyle/>
                    <a:p>
                      <a:pPr marL="0" marR="0">
                        <a:spcBef>
                          <a:spcPts val="0"/>
                        </a:spcBef>
                        <a:spcAft>
                          <a:spcPts val="0"/>
                        </a:spcAft>
                      </a:pPr>
                      <a:r>
                        <a:rPr lang="en-GB" sz="1600" b="1" dirty="0">
                          <a:solidFill>
                            <a:srgbClr val="2A2459"/>
                          </a:solidFill>
                          <a:effectLst/>
                          <a:latin typeface="Helvetica" pitchFamily="2" charset="0"/>
                          <a:ea typeface="Source Sans Pro" panose="020B0503030403020204" pitchFamily="34" charset="0"/>
                        </a:rPr>
                        <a:t>Key questions</a:t>
                      </a:r>
                      <a:endParaRPr lang="en-GB" sz="1600" b="1"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375502">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Where are the National Park Authority</a:t>
                      </a:r>
                      <a:r>
                        <a:rPr lang="en-GB" sz="1600" b="0" baseline="0" dirty="0">
                          <a:solidFill>
                            <a:srgbClr val="2A2459"/>
                          </a:solidFill>
                          <a:effectLst/>
                          <a:latin typeface="Helvetica" pitchFamily="2" charset="0"/>
                          <a:ea typeface="Source Sans Pro" panose="020B0503030403020204" pitchFamily="34" charset="0"/>
                        </a:rPr>
                        <a:t> and the National Park Authority offices </a:t>
                      </a:r>
                      <a:r>
                        <a:rPr lang="en-GB" sz="1600" b="0" dirty="0">
                          <a:solidFill>
                            <a:srgbClr val="2A2459"/>
                          </a:solidFill>
                          <a:effectLst/>
                          <a:latin typeface="Helvetica" pitchFamily="2" charset="0"/>
                          <a:ea typeface="Source Sans Pro" panose="020B0503030403020204" pitchFamily="34" charset="0"/>
                        </a:rPr>
                        <a:t>located?</a:t>
                      </a:r>
                    </a:p>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Does the</a:t>
                      </a:r>
                      <a:r>
                        <a:rPr lang="en-GB" sz="1600" b="0" baseline="0" dirty="0">
                          <a:solidFill>
                            <a:srgbClr val="2A2459"/>
                          </a:solidFill>
                          <a:effectLst/>
                          <a:latin typeface="Helvetica" pitchFamily="2" charset="0"/>
                          <a:ea typeface="Source Sans Pro" panose="020B0503030403020204" pitchFamily="34" charset="0"/>
                        </a:rPr>
                        <a:t> National Park Authority</a:t>
                      </a:r>
                      <a:r>
                        <a:rPr lang="en-GB" sz="1600" b="0" dirty="0">
                          <a:solidFill>
                            <a:srgbClr val="2A2459"/>
                          </a:solidFill>
                          <a:effectLst/>
                          <a:latin typeface="Helvetica" pitchFamily="2" charset="0"/>
                          <a:ea typeface="Source Sans Pro" panose="020B0503030403020204" pitchFamily="34" charset="0"/>
                        </a:rPr>
                        <a:t> have more than one site?</a:t>
                      </a:r>
                    </a:p>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Where are their headquarters?</a:t>
                      </a:r>
                    </a:p>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Where does the site nearest to you fit within the larger organisation?</a:t>
                      </a:r>
                    </a:p>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How many employees are there?</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Find out what a CEO is? Who is the CEO?</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924675">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does the business do? </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products and services do they provide or sell?</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204473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More key questions</a:t>
            </a:r>
            <a:endParaRPr lang="en-US" dirty="0"/>
          </a:p>
        </p:txBody>
      </p:sp>
      <p:graphicFrame>
        <p:nvGraphicFramePr>
          <p:cNvPr id="7" name="Table 6">
            <a:extLst>
              <a:ext uri="{FF2B5EF4-FFF2-40B4-BE49-F238E27FC236}">
                <a16:creationId xmlns:a16="http://schemas.microsoft.com/office/drawing/2014/main" xmlns="" id="{02FE88E2-3AC8-AC43-AE65-E718A87A2861}"/>
              </a:ext>
            </a:extLst>
          </p:cNvPr>
          <p:cNvGraphicFramePr>
            <a:graphicFrameLocks noGrp="1"/>
          </p:cNvGraphicFramePr>
          <p:nvPr>
            <p:extLst>
              <p:ext uri="{D42A27DB-BD31-4B8C-83A1-F6EECF244321}">
                <p14:modId xmlns:p14="http://schemas.microsoft.com/office/powerpoint/2010/main" val="3304436847"/>
              </p:ext>
            </p:extLst>
          </p:nvPr>
        </p:nvGraphicFramePr>
        <p:xfrm>
          <a:off x="963344" y="1488224"/>
          <a:ext cx="10423342" cy="4091134"/>
        </p:xfrm>
        <a:graphic>
          <a:graphicData uri="http://schemas.openxmlformats.org/drawingml/2006/table">
            <a:tbl>
              <a:tblPr firstRow="1" firstCol="1" bandRow="1">
                <a:tableStyleId>{5C22544A-7EE6-4342-B048-85BDC9FD1C3A}</a:tableStyleId>
              </a:tblPr>
              <a:tblGrid>
                <a:gridCol w="5216075">
                  <a:extLst>
                    <a:ext uri="{9D8B030D-6E8A-4147-A177-3AD203B41FA5}">
                      <a16:colId xmlns:a16="http://schemas.microsoft.com/office/drawing/2014/main" xmlns="" val="20000"/>
                    </a:ext>
                  </a:extLst>
                </a:gridCol>
                <a:gridCol w="5207267">
                  <a:extLst>
                    <a:ext uri="{9D8B030D-6E8A-4147-A177-3AD203B41FA5}">
                      <a16:colId xmlns:a16="http://schemas.microsoft.com/office/drawing/2014/main" xmlns="" val="20001"/>
                    </a:ext>
                  </a:extLst>
                </a:gridCol>
              </a:tblGrid>
              <a:tr h="1536330">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How is the National Park Authority organised? Many businesses have an organisation chart to show all the different areas.</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Where does the directorate you are investigating fit in this?</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536218">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types of careers and jobs are available in the business?</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Can you give any examples of the types of careers and opportunities there are</a:t>
                      </a:r>
                      <a:r>
                        <a:rPr lang="en-GB" sz="1600" b="0" baseline="0" dirty="0">
                          <a:solidFill>
                            <a:srgbClr val="2A2459"/>
                          </a:solidFill>
                          <a:effectLst/>
                          <a:latin typeface="Helvetica" pitchFamily="2" charset="0"/>
                          <a:ea typeface="Source Sans Pro" panose="020B0503030403020204" pitchFamily="34" charset="0"/>
                        </a:rPr>
                        <a:t> in the directorate you are investigating?</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018586">
                <a:tc>
                  <a:txBody>
                    <a:bodyPr/>
                    <a:lstStyle/>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are the ‘hidden jobs’ in the business, the ones which are less obvious, and those you have found out about?</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100" b="0" dirty="0">
                          <a:solidFill>
                            <a:srgbClr val="2A2459"/>
                          </a:solidFill>
                          <a:effectLst/>
                          <a:latin typeface="Helvetica" pitchFamily="2" charset="0"/>
                        </a:rPr>
                        <a:t> </a:t>
                      </a:r>
                      <a:endParaRPr lang="en-GB" sz="12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494561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Further key questions</a:t>
            </a:r>
            <a:endParaRPr lang="en-US" dirty="0"/>
          </a:p>
        </p:txBody>
      </p:sp>
      <p:graphicFrame>
        <p:nvGraphicFramePr>
          <p:cNvPr id="4" name="Table 3">
            <a:extLst>
              <a:ext uri="{FF2B5EF4-FFF2-40B4-BE49-F238E27FC236}">
                <a16:creationId xmlns:a16="http://schemas.microsoft.com/office/drawing/2014/main" xmlns="" id="{3CEA110E-F958-1043-A23F-6B6F4A0A5CE3}"/>
              </a:ext>
            </a:extLst>
          </p:cNvPr>
          <p:cNvGraphicFramePr>
            <a:graphicFrameLocks noGrp="1"/>
          </p:cNvGraphicFramePr>
          <p:nvPr>
            <p:extLst>
              <p:ext uri="{D42A27DB-BD31-4B8C-83A1-F6EECF244321}">
                <p14:modId xmlns:p14="http://schemas.microsoft.com/office/powerpoint/2010/main" val="3198547765"/>
              </p:ext>
            </p:extLst>
          </p:nvPr>
        </p:nvGraphicFramePr>
        <p:xfrm>
          <a:off x="934915" y="1429135"/>
          <a:ext cx="10730904" cy="3856866"/>
        </p:xfrm>
        <a:graphic>
          <a:graphicData uri="http://schemas.openxmlformats.org/drawingml/2006/table">
            <a:tbl>
              <a:tblPr firstRow="1" firstCol="1" bandRow="1">
                <a:tableStyleId>{5C22544A-7EE6-4342-B048-85BDC9FD1C3A}</a:tableStyleId>
              </a:tblPr>
              <a:tblGrid>
                <a:gridCol w="5666395">
                  <a:extLst>
                    <a:ext uri="{9D8B030D-6E8A-4147-A177-3AD203B41FA5}">
                      <a16:colId xmlns:a16="http://schemas.microsoft.com/office/drawing/2014/main" xmlns="" val="20000"/>
                    </a:ext>
                  </a:extLst>
                </a:gridCol>
                <a:gridCol w="5064509">
                  <a:extLst>
                    <a:ext uri="{9D8B030D-6E8A-4147-A177-3AD203B41FA5}">
                      <a16:colId xmlns:a16="http://schemas.microsoft.com/office/drawing/2014/main" xmlns="" val="20001"/>
                    </a:ext>
                  </a:extLst>
                </a:gridCol>
              </a:tblGrid>
              <a:tr h="1008146">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does the business want to be known for? For example some businesses have ethical or environmental objectives or want to, for example, be the best provider of…. or be known for excellent customer service etc.</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are their aims and objectives?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p>
                      <a:pPr marL="0" marR="0">
                        <a:spcBef>
                          <a:spcPts val="0"/>
                        </a:spcBef>
                        <a:spcAft>
                          <a:spcPts val="0"/>
                        </a:spcAft>
                      </a:pPr>
                      <a:endParaRPr lang="en-GB" sz="14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523876">
                <a:tc>
                  <a:txBody>
                    <a:bodyPr/>
                    <a:lstStyle/>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is it like to work for the business and employer? </a:t>
                      </a:r>
                    </a:p>
                    <a:p>
                      <a:pPr marL="342900" marR="0" lvl="0" indent="-342900">
                        <a:lnSpc>
                          <a:spcPct val="115000"/>
                        </a:lnSpc>
                        <a:spcBef>
                          <a:spcPts val="0"/>
                        </a:spcBef>
                        <a:spcAft>
                          <a:spcPts val="0"/>
                        </a:spcAft>
                        <a:buFont typeface="Symbol" charset="2"/>
                        <a:buChar char=""/>
                      </a:pPr>
                      <a:r>
                        <a:rPr lang="en-GB" sz="1600" b="0" dirty="0">
                          <a:solidFill>
                            <a:srgbClr val="2A2459"/>
                          </a:solidFill>
                          <a:effectLst/>
                          <a:latin typeface="Helvetica" pitchFamily="2" charset="0"/>
                          <a:ea typeface="Source Sans Pro" panose="020B0503030403020204" pitchFamily="34" charset="0"/>
                        </a:rPr>
                        <a:t>What have they achieved recently?</a:t>
                      </a:r>
                    </a:p>
                    <a:p>
                      <a:pPr marL="342900" marR="0" lvl="0" indent="-342900">
                        <a:lnSpc>
                          <a:spcPct val="115000"/>
                        </a:lnSpc>
                        <a:spcBef>
                          <a:spcPts val="0"/>
                        </a:spcBef>
                        <a:spcAft>
                          <a:spcPts val="1000"/>
                        </a:spcAft>
                        <a:buFont typeface="Symbol" charset="2"/>
                        <a:buChar char=""/>
                      </a:pPr>
                      <a:r>
                        <a:rPr lang="en-GB" sz="1600" b="0" dirty="0">
                          <a:solidFill>
                            <a:srgbClr val="2A2459"/>
                          </a:solidFill>
                          <a:effectLst/>
                          <a:latin typeface="Helvetica" pitchFamily="2" charset="0"/>
                          <a:ea typeface="Source Sans Pro" panose="020B0503030403020204" pitchFamily="34" charset="0"/>
                        </a:rPr>
                        <a:t>Outline the key reasons why people work for the business. What are the benefits and opportunities in the organisation?</a:t>
                      </a:r>
                      <a:r>
                        <a:rPr lang="en-GB" sz="1600" b="0" baseline="0" dirty="0">
                          <a:solidFill>
                            <a:srgbClr val="2A2459"/>
                          </a:solidFill>
                          <a:effectLst/>
                          <a:latin typeface="Helvetica" pitchFamily="2" charset="0"/>
                          <a:ea typeface="Source Sans Pro" panose="020B0503030403020204" pitchFamily="34" charset="0"/>
                        </a:rPr>
                        <a:t> </a:t>
                      </a:r>
                      <a:r>
                        <a:rPr lang="en-GB" sz="1600" b="0" dirty="0">
                          <a:solidFill>
                            <a:srgbClr val="2A2459"/>
                          </a:solidFill>
                          <a:effectLst/>
                          <a:latin typeface="Helvetica" pitchFamily="2" charset="0"/>
                          <a:ea typeface="Source Sans Pro" panose="020B0503030403020204" pitchFamily="34" charset="0"/>
                          <a:cs typeface="Times New Roman" charset="0"/>
                        </a:rPr>
                        <a:t>The videos will help with this.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839470">
                <a:tc>
                  <a:txBody>
                    <a:bodyPr/>
                    <a:lstStyle/>
                    <a:p>
                      <a:pPr marL="0" marR="0">
                        <a:spcBef>
                          <a:spcPts val="0"/>
                        </a:spcBef>
                        <a:spcAft>
                          <a:spcPts val="0"/>
                        </a:spcAft>
                      </a:pPr>
                      <a:r>
                        <a:rPr lang="en-GB" sz="1600" b="0" dirty="0">
                          <a:solidFill>
                            <a:srgbClr val="2A2459"/>
                          </a:solidFill>
                          <a:effectLst/>
                          <a:latin typeface="Helvetica" pitchFamily="2" charset="0"/>
                          <a:ea typeface="Source Sans Pro" panose="020B0503030403020204" pitchFamily="34" charset="0"/>
                        </a:rPr>
                        <a:t> Add any other questions you have here</a:t>
                      </a:r>
                      <a:endParaRPr lang="en-GB" sz="1600" b="0" dirty="0">
                        <a:solidFill>
                          <a:srgbClr val="2A2459"/>
                        </a:solidFill>
                        <a:effectLst/>
                        <a:latin typeface="Helvetica" pitchFamily="2" charset="0"/>
                        <a:ea typeface="Source Sans Pro" panose="020B0503030403020204" pitchFamily="34"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b="0" dirty="0">
                          <a:solidFill>
                            <a:srgbClr val="2A2459"/>
                          </a:solidFill>
                          <a:effectLst/>
                          <a:latin typeface="Helvetica" pitchFamily="2" charset="0"/>
                        </a:rPr>
                        <a:t> </a:t>
                      </a:r>
                      <a:endParaRPr lang="en-GB" sz="1400" b="0" dirty="0">
                        <a:solidFill>
                          <a:srgbClr val="2A2459"/>
                        </a:solidFill>
                        <a:effectLst/>
                        <a:latin typeface="Helvetica" pitchFamily="2"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19980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9">
            <a:extLst>
              <a:ext uri="{FF2B5EF4-FFF2-40B4-BE49-F238E27FC236}">
                <a16:creationId xmlns:a16="http://schemas.microsoft.com/office/drawing/2014/main" xmlns="" id="{B9C23A41-01AD-C544-ACFE-9ECF2A82922C}"/>
              </a:ext>
            </a:extLst>
          </p:cNvPr>
          <p:cNvSpPr/>
          <p:nvPr/>
        </p:nvSpPr>
        <p:spPr>
          <a:xfrm rot="5400000">
            <a:off x="6696235" y="940331"/>
            <a:ext cx="5790679" cy="4706754"/>
          </a:xfrm>
          <a:prstGeom prst="triangle">
            <a:avLst/>
          </a:prstGeom>
          <a:solidFill>
            <a:srgbClr val="00A8B5"/>
          </a:solidFill>
          <a:ln>
            <a:solidFill>
              <a:srgbClr val="96C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72DEEF63-0358-E044-9E63-D2E3D75E32D4}"/>
              </a:ext>
            </a:extLst>
          </p:cNvPr>
          <p:cNvSpPr>
            <a:spLocks noGrp="1"/>
          </p:cNvSpPr>
          <p:nvPr>
            <p:ph type="title"/>
          </p:nvPr>
        </p:nvSpPr>
        <p:spPr/>
        <p:txBody>
          <a:bodyPr anchor="t">
            <a:normAutofit/>
          </a:bodyPr>
          <a:lstStyle/>
          <a:p>
            <a:r>
              <a:rPr lang="en-GB" sz="3200" dirty="0">
                <a:ea typeface="Source Sans Pro" panose="020B0503030403020204" pitchFamily="34" charset="0"/>
              </a:rPr>
              <a:t>Learning outcomes</a:t>
            </a:r>
            <a:endParaRPr lang="en-US" sz="3200" dirty="0"/>
          </a:p>
        </p:txBody>
      </p:sp>
      <p:sp>
        <p:nvSpPr>
          <p:cNvPr id="4" name="TextBox 3">
            <a:extLst>
              <a:ext uri="{FF2B5EF4-FFF2-40B4-BE49-F238E27FC236}">
                <a16:creationId xmlns:a16="http://schemas.microsoft.com/office/drawing/2014/main" xmlns="" id="{4F718970-D269-4A44-B3AD-13204E52498A}"/>
              </a:ext>
            </a:extLst>
          </p:cNvPr>
          <p:cNvSpPr txBox="1"/>
          <p:nvPr/>
        </p:nvSpPr>
        <p:spPr>
          <a:xfrm>
            <a:off x="838200" y="1406659"/>
            <a:ext cx="5718243" cy="3575466"/>
          </a:xfrm>
          <a:prstGeom prst="rect">
            <a:avLst/>
          </a:prstGeom>
          <a:noFill/>
        </p:spPr>
        <p:txBody>
          <a:bodyPr wrap="square" rtlCol="0">
            <a:spAutoFit/>
          </a:bodyPr>
          <a:lstStyle/>
          <a:p>
            <a:pPr>
              <a:defRPr/>
            </a:pPr>
            <a:r>
              <a:rPr lang="en-US" sz="1600" b="1" dirty="0">
                <a:solidFill>
                  <a:srgbClr val="2A2459"/>
                </a:solidFill>
                <a:latin typeface="Helvetica" pitchFamily="2" charset="0"/>
                <a:ea typeface="Source Sans Pro" panose="020B0503030403020204" pitchFamily="34" charset="0"/>
              </a:rPr>
              <a:t>First you need to know where you are now, and how this relates to your career path and ideas for your future.</a:t>
            </a:r>
          </a:p>
          <a:p>
            <a:pPr>
              <a:defRPr/>
            </a:pPr>
            <a:endParaRPr lang="en-US" dirty="0">
              <a:latin typeface="Helvetica" pitchFamily="2" charset="0"/>
              <a:ea typeface="Source Sans Pro" panose="020B0503030403020204" pitchFamily="34" charset="0"/>
              <a:cs typeface="Arial" charset="0"/>
            </a:endParaRPr>
          </a:p>
          <a:p>
            <a:pPr>
              <a:lnSpc>
                <a:spcPts val="1600"/>
              </a:lnSpc>
              <a:defRPr/>
            </a:pPr>
            <a:endParaRPr lang="en-US" b="1" dirty="0">
              <a:latin typeface="Helvetica" pitchFamily="2" charset="0"/>
              <a:ea typeface="Source Sans Pro" panose="020B0503030403020204" pitchFamily="34" charset="0"/>
              <a:cs typeface="Arial" charset="0"/>
            </a:endParaRPr>
          </a:p>
          <a:p>
            <a:pPr>
              <a:lnSpc>
                <a:spcPts val="1600"/>
              </a:lnSpc>
              <a:defRPr/>
            </a:pPr>
            <a:r>
              <a:rPr lang="en-US" sz="1600" b="1" dirty="0">
                <a:solidFill>
                  <a:srgbClr val="2A2459"/>
                </a:solidFill>
                <a:latin typeface="Helvetica" pitchFamily="2" charset="0"/>
                <a:ea typeface="Source Sans Pro" panose="020B0503030403020204" pitchFamily="34" charset="0"/>
                <a:cs typeface="Arial" charset="0"/>
              </a:rPr>
              <a:t>Key questions to ask yourself</a:t>
            </a:r>
            <a:br>
              <a:rPr lang="en-US" sz="1600" b="1" dirty="0">
                <a:solidFill>
                  <a:srgbClr val="2A2459"/>
                </a:solidFill>
                <a:latin typeface="Helvetica" pitchFamily="2" charset="0"/>
                <a:ea typeface="Source Sans Pro" panose="020B0503030403020204" pitchFamily="34" charset="0"/>
                <a:cs typeface="Arial" charset="0"/>
              </a:rPr>
            </a:br>
            <a:endParaRPr lang="en-US" sz="1600" b="1" dirty="0">
              <a:solidFill>
                <a:srgbClr val="2A2459"/>
              </a:solidFill>
              <a:latin typeface="Helvetica" pitchFamily="2" charset="0"/>
              <a:ea typeface="Source Sans Pro" panose="020B0503030403020204" pitchFamily="34" charset="0"/>
              <a:cs typeface="Arial" charset="0"/>
            </a:endParaRPr>
          </a:p>
          <a:p>
            <a:pPr marL="285750" indent="-285750">
              <a:lnSpc>
                <a:spcPct val="150000"/>
              </a:lnSpc>
              <a:buFont typeface="Arial" charset="0"/>
              <a:buChar char="•"/>
            </a:pPr>
            <a:r>
              <a:rPr lang="en-GB" sz="1600" dirty="0">
                <a:solidFill>
                  <a:srgbClr val="2A2459"/>
                </a:solidFill>
                <a:latin typeface="Helvetica" pitchFamily="2" charset="0"/>
                <a:ea typeface="Source Sans Pro" panose="020B0503030403020204" pitchFamily="34" charset="0"/>
                <a:cs typeface="Arial" charset="0"/>
              </a:rPr>
              <a:t>Your starting point – where you are now? </a:t>
            </a:r>
          </a:p>
          <a:p>
            <a:pPr marL="285750" indent="-285750">
              <a:lnSpc>
                <a:spcPct val="150000"/>
              </a:lnSpc>
              <a:buFont typeface="Arial" charset="0"/>
              <a:buChar char="•"/>
            </a:pPr>
            <a:r>
              <a:rPr lang="en-GB" sz="1600" dirty="0">
                <a:solidFill>
                  <a:srgbClr val="2A2459"/>
                </a:solidFill>
                <a:latin typeface="Helvetica" pitchFamily="2" charset="0"/>
                <a:ea typeface="Source Sans Pro" panose="020B0503030403020204" pitchFamily="34" charset="0"/>
                <a:cs typeface="Arial" charset="0"/>
              </a:rPr>
              <a:t>What are your career aspirations?</a:t>
            </a:r>
          </a:p>
          <a:p>
            <a:pPr marL="285750" indent="-285750">
              <a:lnSpc>
                <a:spcPct val="150000"/>
              </a:lnSpc>
              <a:buFont typeface="Arial" charset="0"/>
              <a:buChar char="•"/>
            </a:pPr>
            <a:r>
              <a:rPr lang="en-GB" sz="1600" dirty="0">
                <a:solidFill>
                  <a:srgbClr val="2A2459"/>
                </a:solidFill>
                <a:latin typeface="Helvetica" pitchFamily="2" charset="0"/>
                <a:ea typeface="Source Sans Pro" panose="020B0503030403020204" pitchFamily="34" charset="0"/>
                <a:cs typeface="Arial" charset="0"/>
              </a:rPr>
              <a:t>What do you need to do to achieve your career goal?</a:t>
            </a:r>
          </a:p>
          <a:p>
            <a:pPr marL="285750" indent="-285750">
              <a:lnSpc>
                <a:spcPct val="150000"/>
              </a:lnSpc>
              <a:buFont typeface="Arial" charset="0"/>
              <a:buChar char="•"/>
            </a:pPr>
            <a:r>
              <a:rPr lang="en-GB" sz="1600" dirty="0">
                <a:solidFill>
                  <a:srgbClr val="2A2459"/>
                </a:solidFill>
                <a:latin typeface="Helvetica" pitchFamily="2" charset="0"/>
                <a:ea typeface="Source Sans Pro" panose="020B0503030403020204" pitchFamily="34" charset="0"/>
                <a:cs typeface="Arial" charset="0"/>
              </a:rPr>
              <a:t>What are the stepping stones to success?</a:t>
            </a:r>
          </a:p>
          <a:p>
            <a:pPr lvl="0">
              <a:lnSpc>
                <a:spcPts val="1600"/>
              </a:lnSpc>
              <a:buFont typeface="Arial" charset="0"/>
              <a:buChar char="•"/>
            </a:pPr>
            <a:endParaRPr lang="en-GB" sz="1600" dirty="0">
              <a:solidFill>
                <a:srgbClr val="2A2459"/>
              </a:solidFill>
              <a:latin typeface="Helvetica" pitchFamily="2" charset="0"/>
              <a:ea typeface="Source Sans Pro" panose="020B0503030403020204" pitchFamily="34" charset="0"/>
              <a:cs typeface="Arial" charset="0"/>
            </a:endParaRPr>
          </a:p>
          <a:p>
            <a:pPr>
              <a:lnSpc>
                <a:spcPts val="1600"/>
              </a:lnSpc>
            </a:pPr>
            <a:r>
              <a:rPr lang="en-GB" sz="1600" dirty="0">
                <a:solidFill>
                  <a:srgbClr val="2A2459"/>
                </a:solidFill>
                <a:latin typeface="Helvetica" pitchFamily="2" charset="0"/>
                <a:ea typeface="Source Sans Pro" panose="020B0503030403020204" pitchFamily="34" charset="0"/>
                <a:cs typeface="Arial" charset="0"/>
              </a:rPr>
              <a:t>If you are unsure what sort of career you might be interested in, it might help to start off by completing </a:t>
            </a:r>
            <a:r>
              <a:rPr lang="en-GB" sz="1600" dirty="0">
                <a:solidFill>
                  <a:srgbClr val="2A2459"/>
                </a:solidFill>
                <a:latin typeface="Helvetica" pitchFamily="2" charset="0"/>
                <a:ea typeface="Source Sans Pro" panose="020B0503030403020204" pitchFamily="34" charset="0"/>
                <a:cs typeface="Arial" charset="0"/>
                <a:hlinkClick r:id="rId2">
                  <a:extLst>
                    <a:ext uri="{A12FA001-AC4F-418D-AE19-62706E023703}">
                      <ahyp:hlinkClr xmlns:ahyp="http://schemas.microsoft.com/office/drawing/2018/hyperlinkcolor" xmlns="" val="tx"/>
                    </a:ext>
                  </a:extLst>
                </a:hlinkClick>
              </a:rPr>
              <a:t>this quiz</a:t>
            </a:r>
            <a:r>
              <a:rPr lang="en-GB" sz="1600" dirty="0">
                <a:solidFill>
                  <a:srgbClr val="2A2459"/>
                </a:solidFill>
                <a:latin typeface="Helvetica" pitchFamily="2" charset="0"/>
                <a:ea typeface="Source Sans Pro" panose="020B0503030403020204" pitchFamily="34" charset="0"/>
                <a:cs typeface="Arial" charset="0"/>
              </a:rPr>
              <a:t>.</a:t>
            </a:r>
            <a:endParaRPr lang="en-US" sz="1600" dirty="0">
              <a:solidFill>
                <a:srgbClr val="2A2459"/>
              </a:solidFill>
              <a:latin typeface="Helvetica" pitchFamily="2" charset="0"/>
              <a:ea typeface="Source Sans Pro" panose="020B0503030403020204" pitchFamily="34" charset="0"/>
              <a:cs typeface="Arial" charset="0"/>
            </a:endParaRPr>
          </a:p>
        </p:txBody>
      </p:sp>
      <p:sp>
        <p:nvSpPr>
          <p:cNvPr id="8" name="Rectangle 7">
            <a:extLst>
              <a:ext uri="{FF2B5EF4-FFF2-40B4-BE49-F238E27FC236}">
                <a16:creationId xmlns:a16="http://schemas.microsoft.com/office/drawing/2014/main" xmlns="" id="{9E244A21-45F4-E54F-8B88-1B3A313F784C}"/>
              </a:ext>
            </a:extLst>
          </p:cNvPr>
          <p:cNvSpPr/>
          <p:nvPr/>
        </p:nvSpPr>
        <p:spPr>
          <a:xfrm>
            <a:off x="7384149" y="1868309"/>
            <a:ext cx="2770504" cy="2800767"/>
          </a:xfrm>
          <a:prstGeom prst="rect">
            <a:avLst/>
          </a:prstGeom>
        </p:spPr>
        <p:txBody>
          <a:bodyPr wrap="square">
            <a:spAutoFit/>
          </a:bodyPr>
          <a:lstStyle/>
          <a:p>
            <a:r>
              <a:rPr lang="en-GB" sz="1600" b="1" dirty="0">
                <a:solidFill>
                  <a:schemeClr val="bg1"/>
                </a:solidFill>
                <a:latin typeface="Helvetica" pitchFamily="2" charset="0"/>
                <a:ea typeface="Source Sans Pro" panose="020B0503030403020204" pitchFamily="34" charset="0"/>
              </a:rPr>
              <a:t>Learning outcomes</a:t>
            </a:r>
            <a:r>
              <a:rPr lang="en-GB" sz="1600" dirty="0">
                <a:solidFill>
                  <a:schemeClr val="bg1"/>
                </a:solidFill>
                <a:latin typeface="Helvetica" pitchFamily="2" charset="0"/>
                <a:ea typeface="Source Sans Pro" panose="020B0503030403020204" pitchFamily="34" charset="0"/>
              </a:rPr>
              <a:t/>
            </a:r>
            <a:br>
              <a:rPr lang="en-GB" sz="1600" dirty="0">
                <a:solidFill>
                  <a:schemeClr val="bg1"/>
                </a:solidFill>
                <a:latin typeface="Helvetica" pitchFamily="2" charset="0"/>
                <a:ea typeface="Source Sans Pro" panose="020B0503030403020204" pitchFamily="34" charset="0"/>
              </a:rPr>
            </a:br>
            <a:r>
              <a:rPr lang="en-GB" sz="1600" dirty="0">
                <a:solidFill>
                  <a:schemeClr val="bg1"/>
                </a:solidFill>
                <a:latin typeface="Helvetica" pitchFamily="2" charset="0"/>
                <a:ea typeface="Source Sans Pro" panose="020B0503030403020204" pitchFamily="34" charset="0"/>
              </a:rPr>
              <a:t>To consider pupils’ individual career aspiration</a:t>
            </a:r>
            <a:br>
              <a:rPr lang="en-GB" sz="1600" dirty="0">
                <a:solidFill>
                  <a:schemeClr val="bg1"/>
                </a:solidFill>
                <a:latin typeface="Helvetica" pitchFamily="2" charset="0"/>
                <a:ea typeface="Source Sans Pro" panose="020B0503030403020204" pitchFamily="34" charset="0"/>
              </a:rPr>
            </a:br>
            <a:endParaRPr lang="en-GB" sz="1600" dirty="0">
              <a:solidFill>
                <a:schemeClr val="bg1"/>
              </a:solidFill>
              <a:latin typeface="Helvetica" pitchFamily="2" charset="0"/>
              <a:ea typeface="Source Sans Pro" panose="020B0503030403020204" pitchFamily="34" charset="0"/>
            </a:endParaRPr>
          </a:p>
          <a:p>
            <a:r>
              <a:rPr lang="en-GB" sz="1600" dirty="0">
                <a:solidFill>
                  <a:schemeClr val="bg1"/>
                </a:solidFill>
                <a:latin typeface="Helvetica" pitchFamily="2" charset="0"/>
                <a:ea typeface="Source Sans Pro" panose="020B0503030403020204" pitchFamily="34" charset="0"/>
              </a:rPr>
              <a:t>To explore pupils’ career choices, the challenges and opportunities</a:t>
            </a:r>
            <a:br>
              <a:rPr lang="en-GB" sz="1600" dirty="0">
                <a:solidFill>
                  <a:schemeClr val="bg1"/>
                </a:solidFill>
                <a:latin typeface="Helvetica" pitchFamily="2" charset="0"/>
                <a:ea typeface="Source Sans Pro" panose="020B0503030403020204" pitchFamily="34" charset="0"/>
              </a:rPr>
            </a:br>
            <a:endParaRPr lang="en-GB" sz="1600" dirty="0">
              <a:solidFill>
                <a:schemeClr val="bg1"/>
              </a:solidFill>
              <a:latin typeface="Helvetica" pitchFamily="2" charset="0"/>
              <a:ea typeface="Source Sans Pro" panose="020B0503030403020204" pitchFamily="34" charset="0"/>
            </a:endParaRPr>
          </a:p>
          <a:p>
            <a:r>
              <a:rPr lang="en-GB" sz="1600" dirty="0">
                <a:solidFill>
                  <a:schemeClr val="bg1"/>
                </a:solidFill>
                <a:latin typeface="Helvetica" pitchFamily="2" charset="0"/>
                <a:ea typeface="Source Sans Pro" panose="020B0503030403020204" pitchFamily="34" charset="0"/>
              </a:rPr>
              <a:t>To consider what actions they may need to take to achieve their career goal</a:t>
            </a:r>
          </a:p>
        </p:txBody>
      </p:sp>
    </p:spTree>
    <p:extLst>
      <p:ext uri="{BB962C8B-B14F-4D97-AF65-F5344CB8AC3E}">
        <p14:creationId xmlns:p14="http://schemas.microsoft.com/office/powerpoint/2010/main" val="3407370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xmlns="" id="{FE77C8D3-D41C-CE4B-8503-0E4532A56BCF}"/>
              </a:ext>
            </a:extLst>
          </p:cNvPr>
          <p:cNvSpPr/>
          <p:nvPr/>
        </p:nvSpPr>
        <p:spPr>
          <a:xfrm rot="5400000">
            <a:off x="6568424" y="1017858"/>
            <a:ext cx="6590593" cy="4656555"/>
          </a:xfrm>
          <a:prstGeom prst="triangle">
            <a:avLst/>
          </a:prstGeom>
          <a:solidFill>
            <a:srgbClr val="2A2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Business aims and culture</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867508" y="1453662"/>
            <a:ext cx="5861539" cy="4869025"/>
          </a:xfrm>
          <a:prstGeom prst="rect">
            <a:avLst/>
          </a:prstGeom>
          <a:noFill/>
        </p:spPr>
        <p:txBody>
          <a:bodyPr wrap="square" rtlCol="0">
            <a:spAutoFit/>
          </a:bodyPr>
          <a:lstStyle/>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All businesses have </a:t>
            </a:r>
            <a:r>
              <a:rPr lang="en-GB" sz="1600" b="1" dirty="0">
                <a:solidFill>
                  <a:srgbClr val="2A2459"/>
                </a:solidFill>
                <a:latin typeface="Helvetica" pitchFamily="2" charset="0"/>
                <a:ea typeface="Source Sans Pro" panose="020B0503030403020204" pitchFamily="34" charset="0"/>
                <a:cs typeface="Times New Roman" charset="0"/>
              </a:rPr>
              <a:t>aims and objectives, </a:t>
            </a:r>
            <a:r>
              <a:rPr lang="en-GB" sz="1600" dirty="0">
                <a:solidFill>
                  <a:srgbClr val="2A2459"/>
                </a:solidFill>
                <a:latin typeface="Helvetica" pitchFamily="2" charset="0"/>
                <a:ea typeface="Source Sans Pro" panose="020B0503030403020204" pitchFamily="34" charset="0"/>
                <a:cs typeface="Times New Roman" charset="0"/>
              </a:rPr>
              <a:t>these can be financial, for example making a profit, or non-financial, such as personal satisfaction or doing good within the community or having an ethical focus. </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Businesses often have a </a:t>
            </a:r>
            <a:r>
              <a:rPr lang="en-GB" sz="1600" b="1" dirty="0">
                <a:solidFill>
                  <a:srgbClr val="2A2459"/>
                </a:solidFill>
                <a:latin typeface="Helvetica" pitchFamily="2" charset="0"/>
                <a:ea typeface="Source Sans Pro" panose="020B0503030403020204" pitchFamily="34" charset="0"/>
                <a:cs typeface="Times New Roman" charset="0"/>
              </a:rPr>
              <a:t>‘mission statement’.</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Mission statements are important because they help customers understand the business. The best mission statements are short, clear and don’t use jargon.</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Businesses often talk about their </a:t>
            </a:r>
            <a:r>
              <a:rPr lang="en-GB" sz="1600" b="1" dirty="0">
                <a:solidFill>
                  <a:srgbClr val="2A2459"/>
                </a:solidFill>
                <a:latin typeface="Helvetica" pitchFamily="2" charset="0"/>
                <a:ea typeface="Source Sans Pro" panose="020B0503030403020204" pitchFamily="34" charset="0"/>
                <a:cs typeface="Times New Roman" charset="0"/>
              </a:rPr>
              <a:t>culture</a:t>
            </a:r>
            <a:r>
              <a:rPr lang="en-GB" sz="1600" dirty="0">
                <a:solidFill>
                  <a:srgbClr val="2A2459"/>
                </a:solidFill>
                <a:latin typeface="Helvetica" pitchFamily="2" charset="0"/>
                <a:ea typeface="Source Sans Pro" panose="020B0503030403020204" pitchFamily="34" charset="0"/>
                <a:cs typeface="Times New Roman" charset="0"/>
              </a:rPr>
              <a:t>. </a:t>
            </a:r>
          </a:p>
          <a:p>
            <a:pPr>
              <a:lnSpc>
                <a:spcPct val="115000"/>
              </a:lnSpc>
            </a:pPr>
            <a:endParaRPr lang="en-GB" sz="1600" b="1"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b="1" dirty="0">
                <a:solidFill>
                  <a:srgbClr val="2A2459"/>
                </a:solidFill>
                <a:latin typeface="Helvetica" pitchFamily="2" charset="0"/>
                <a:ea typeface="Source Sans Pro" panose="020B0503030403020204" pitchFamily="34" charset="0"/>
                <a:cs typeface="Times New Roman" charset="0"/>
              </a:rPr>
              <a:t>A businesses culture </a:t>
            </a:r>
            <a:r>
              <a:rPr lang="en-GB" sz="1600" dirty="0">
                <a:solidFill>
                  <a:srgbClr val="2A2459"/>
                </a:solidFill>
                <a:latin typeface="Helvetica" pitchFamily="2" charset="0"/>
                <a:ea typeface="Source Sans Pro" panose="020B0503030403020204" pitchFamily="34" charset="0"/>
                <a:cs typeface="Times New Roman" charset="0"/>
              </a:rPr>
              <a:t>includes things like the way the business gets things done, how people are expected to behave, how the business works with other organisations, how it looks after its employees.</a:t>
            </a:r>
          </a:p>
          <a:p>
            <a:endParaRPr lang="en-US" sz="1600" dirty="0">
              <a:solidFill>
                <a:srgbClr val="2A2459"/>
              </a:solidFill>
              <a:latin typeface="Helvetica" pitchFamily="2" charset="0"/>
            </a:endParaRPr>
          </a:p>
        </p:txBody>
      </p:sp>
      <p:sp>
        <p:nvSpPr>
          <p:cNvPr id="6" name="Rectangle 5">
            <a:extLst>
              <a:ext uri="{FF2B5EF4-FFF2-40B4-BE49-F238E27FC236}">
                <a16:creationId xmlns:a16="http://schemas.microsoft.com/office/drawing/2014/main" xmlns="" id="{2FD456C1-0EFE-8444-AE92-7A8D10D1DB32}"/>
              </a:ext>
            </a:extLst>
          </p:cNvPr>
          <p:cNvSpPr/>
          <p:nvPr/>
        </p:nvSpPr>
        <p:spPr>
          <a:xfrm>
            <a:off x="7712308" y="1907781"/>
            <a:ext cx="3021638" cy="2800767"/>
          </a:xfrm>
          <a:prstGeom prst="rect">
            <a:avLst/>
          </a:prstGeom>
        </p:spPr>
        <p:txBody>
          <a:bodyPr wrap="square">
            <a:spAutoFit/>
          </a:bodyPr>
          <a:lstStyle/>
          <a:p>
            <a:pPr lvl="0"/>
            <a:r>
              <a:rPr lang="en-GB" sz="1600" b="1" dirty="0">
                <a:solidFill>
                  <a:schemeClr val="bg1"/>
                </a:solidFill>
                <a:latin typeface="Helvetica" pitchFamily="2" charset="0"/>
              </a:rPr>
              <a:t>Learning Outcomes</a:t>
            </a:r>
          </a:p>
          <a:p>
            <a:pPr lvl="0"/>
            <a:r>
              <a:rPr lang="en-GB" sz="1600" dirty="0">
                <a:solidFill>
                  <a:schemeClr val="bg1"/>
                </a:solidFill>
                <a:latin typeface="Helvetica" pitchFamily="2" charset="0"/>
              </a:rPr>
              <a:t>To understand what business objectives and culture are</a:t>
            </a:r>
          </a:p>
          <a:p>
            <a:pPr lvl="0"/>
            <a:endParaRPr lang="en-GB" sz="1600" dirty="0">
              <a:solidFill>
                <a:schemeClr val="bg1"/>
              </a:solidFill>
              <a:latin typeface="Helvetica" pitchFamily="2" charset="0"/>
            </a:endParaRPr>
          </a:p>
          <a:p>
            <a:pPr lvl="0"/>
            <a:r>
              <a:rPr lang="en-GB" sz="1600" dirty="0">
                <a:solidFill>
                  <a:schemeClr val="bg1"/>
                </a:solidFill>
                <a:latin typeface="Helvetica" pitchFamily="2" charset="0"/>
              </a:rPr>
              <a:t>To explore some examples of business mission statements and culture</a:t>
            </a:r>
          </a:p>
          <a:p>
            <a:pPr lvl="0"/>
            <a:endParaRPr lang="en-GB" sz="1600" dirty="0">
              <a:solidFill>
                <a:schemeClr val="bg1"/>
              </a:solidFill>
              <a:latin typeface="Helvetica" pitchFamily="2" charset="0"/>
            </a:endParaRPr>
          </a:p>
          <a:p>
            <a:pPr lvl="0"/>
            <a:r>
              <a:rPr lang="en-GB" sz="1600" dirty="0">
                <a:solidFill>
                  <a:schemeClr val="bg1"/>
                </a:solidFill>
                <a:latin typeface="Helvetica" pitchFamily="2" charset="0"/>
              </a:rPr>
              <a:t>To investigate the business/ employer purpose, objectives and culture</a:t>
            </a:r>
          </a:p>
        </p:txBody>
      </p:sp>
      <p:sp>
        <p:nvSpPr>
          <p:cNvPr id="9" name="Triangle 8">
            <a:extLst>
              <a:ext uri="{FF2B5EF4-FFF2-40B4-BE49-F238E27FC236}">
                <a16:creationId xmlns:a16="http://schemas.microsoft.com/office/drawing/2014/main" xmlns="" id="{F5B3ABEE-499E-2C4C-AD91-F19C8F2E0571}"/>
              </a:ext>
            </a:extLst>
          </p:cNvPr>
          <p:cNvSpPr/>
          <p:nvPr/>
        </p:nvSpPr>
        <p:spPr>
          <a:xfrm rot="5400000">
            <a:off x="6625512" y="142651"/>
            <a:ext cx="1508330" cy="1113693"/>
          </a:xfrm>
          <a:prstGeom prst="triangle">
            <a:avLst/>
          </a:prstGeom>
          <a:solidFill>
            <a:srgbClr val="00A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xmlns="" id="{06666F49-8E4C-174C-BC05-32D86FEB3453}"/>
              </a:ext>
            </a:extLst>
          </p:cNvPr>
          <p:cNvSpPr/>
          <p:nvPr/>
        </p:nvSpPr>
        <p:spPr>
          <a:xfrm rot="5400000">
            <a:off x="10713491" y="3968567"/>
            <a:ext cx="1508330" cy="1113693"/>
          </a:xfrm>
          <a:prstGeom prst="triangle">
            <a:avLst/>
          </a:prstGeom>
          <a:solidFill>
            <a:srgbClr val="F15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11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Mission statements</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597877" y="1465386"/>
            <a:ext cx="9003323" cy="3192797"/>
          </a:xfrm>
          <a:prstGeom prst="rect">
            <a:avLst/>
          </a:prstGeom>
          <a:noFill/>
        </p:spPr>
        <p:txBody>
          <a:bodyPr wrap="square" rtlCol="0">
            <a:spAutoFit/>
          </a:bodyPr>
          <a:lstStyle/>
          <a:p>
            <a:pPr marL="241205" indent="0">
              <a:lnSpc>
                <a:spcPct val="115000"/>
              </a:lnSpc>
              <a:buNone/>
            </a:pPr>
            <a:r>
              <a:rPr lang="en-GB" sz="1600" dirty="0">
                <a:solidFill>
                  <a:srgbClr val="2A2459"/>
                </a:solidFill>
                <a:latin typeface="Helvetica" pitchFamily="2" charset="0"/>
                <a:ea typeface="Source Sans Pro" panose="020B0503030403020204" pitchFamily="34" charset="0"/>
                <a:cs typeface="Times New Roman" charset="0"/>
              </a:rPr>
              <a:t>Some examples of mission statements – follow the links</a:t>
            </a:r>
          </a:p>
          <a:p>
            <a:pPr marL="742950" lvl="1" indent="-285750">
              <a:lnSpc>
                <a:spcPct val="115000"/>
              </a:lnSpc>
              <a:buClr>
                <a:schemeClr val="tx1"/>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hlinkClick r:id="rId2">
                  <a:extLst>
                    <a:ext uri="{A12FA001-AC4F-418D-AE19-62706E023703}">
                      <ahyp:hlinkClr xmlns:ahyp="http://schemas.microsoft.com/office/drawing/2018/hyperlinkcolor" xmlns="" val="tx"/>
                    </a:ext>
                  </a:extLst>
                </a:hlinkClick>
              </a:rPr>
              <a:t>Nike</a:t>
            </a:r>
            <a:endParaRPr lang="en-GB" sz="1600" dirty="0">
              <a:solidFill>
                <a:srgbClr val="00A8B5"/>
              </a:solidFill>
              <a:latin typeface="Helvetica" pitchFamily="2" charset="0"/>
              <a:ea typeface="Source Sans Pro" panose="020B0503030403020204" pitchFamily="34" charset="0"/>
              <a:cs typeface="Times New Roman" charset="0"/>
            </a:endParaRPr>
          </a:p>
          <a:p>
            <a:pPr marL="742950" lvl="1" indent="-285750">
              <a:lnSpc>
                <a:spcPct val="115000"/>
              </a:lnSpc>
              <a:buClr>
                <a:schemeClr val="tx1"/>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hlinkClick r:id="rId3">
                  <a:extLst>
                    <a:ext uri="{A12FA001-AC4F-418D-AE19-62706E023703}">
                      <ahyp:hlinkClr xmlns:ahyp="http://schemas.microsoft.com/office/drawing/2018/hyperlinkcolor" xmlns="" val="tx"/>
                    </a:ext>
                  </a:extLst>
                </a:hlinkClick>
              </a:rPr>
              <a:t>Ben and Jerry’s Ice cream</a:t>
            </a:r>
            <a:endParaRPr lang="en-GB" sz="1600" dirty="0">
              <a:solidFill>
                <a:srgbClr val="00A8B5"/>
              </a:solidFill>
              <a:latin typeface="Helvetica" pitchFamily="2" charset="0"/>
              <a:ea typeface="Source Sans Pro" panose="020B0503030403020204" pitchFamily="34" charset="0"/>
              <a:cs typeface="Times New Roman" charset="0"/>
            </a:endParaRPr>
          </a:p>
          <a:p>
            <a:pPr marL="742950" lvl="1" indent="-285750">
              <a:lnSpc>
                <a:spcPct val="115000"/>
              </a:lnSpc>
              <a:buClr>
                <a:schemeClr val="tx1"/>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hlinkClick r:id="rId4">
                  <a:extLst>
                    <a:ext uri="{A12FA001-AC4F-418D-AE19-62706E023703}">
                      <ahyp:hlinkClr xmlns:ahyp="http://schemas.microsoft.com/office/drawing/2018/hyperlinkcolor" xmlns="" val="tx"/>
                    </a:ext>
                  </a:extLst>
                </a:hlinkClick>
              </a:rPr>
              <a:t>Virgin Atlantic</a:t>
            </a:r>
            <a:endParaRPr lang="en-GB" sz="1600" b="1" dirty="0">
              <a:solidFill>
                <a:srgbClr val="00A8B5"/>
              </a:solidFill>
              <a:latin typeface="Helvetica" pitchFamily="2" charset="0"/>
              <a:ea typeface="Source Sans Pro" panose="020B0503030403020204" pitchFamily="34" charset="0"/>
              <a:cs typeface="Times New Roman" charset="0"/>
            </a:endParaRPr>
          </a:p>
          <a:p>
            <a:pPr lvl="1">
              <a:lnSpc>
                <a:spcPct val="115000"/>
              </a:lnSpc>
            </a:pPr>
            <a:endParaRPr lang="en-GB" sz="1600" b="1" dirty="0">
              <a:solidFill>
                <a:schemeClr val="tx1"/>
              </a:solidFill>
              <a:latin typeface="Helvetica" pitchFamily="2" charset="0"/>
              <a:ea typeface="Source Sans Pro" panose="020B0503030403020204" pitchFamily="34" charset="0"/>
              <a:cs typeface="Times New Roman" charset="0"/>
            </a:endParaRPr>
          </a:p>
          <a:p>
            <a:pPr lvl="1">
              <a:lnSpc>
                <a:spcPct val="115000"/>
              </a:lnSpc>
            </a:pPr>
            <a:endParaRPr lang="en-GB" sz="1600" b="1" dirty="0">
              <a:solidFill>
                <a:srgbClr val="00A8B5"/>
              </a:solidFill>
              <a:latin typeface="Helvetica" pitchFamily="2" charset="0"/>
              <a:ea typeface="Source Sans Pro" panose="020B0503030403020204" pitchFamily="34" charset="0"/>
              <a:cs typeface="Times New Roman" charset="0"/>
            </a:endParaRPr>
          </a:p>
          <a:p>
            <a:pPr lvl="1">
              <a:lnSpc>
                <a:spcPct val="115000"/>
              </a:lnSpc>
            </a:pPr>
            <a:r>
              <a:rPr lang="en-GB" sz="1600" b="1" dirty="0">
                <a:solidFill>
                  <a:srgbClr val="00A8B5"/>
                </a:solidFill>
                <a:latin typeface="Helvetica" pitchFamily="2" charset="0"/>
                <a:ea typeface="Source Sans Pro" panose="020B0503030403020204" pitchFamily="34" charset="0"/>
                <a:cs typeface="Times New Roman" charset="0"/>
              </a:rPr>
              <a:t>Activity</a:t>
            </a:r>
          </a:p>
          <a:p>
            <a:pPr marL="800100" lvl="1" indent="-342900">
              <a:lnSpc>
                <a:spcPct val="115000"/>
              </a:lnSpc>
              <a:buClr>
                <a:srgbClr val="00A8B5"/>
              </a:buClr>
              <a:buFont typeface="+mj-lt"/>
              <a:buAutoNum type="arabicPeriod"/>
            </a:pPr>
            <a:r>
              <a:rPr lang="en-GB" sz="1600" dirty="0">
                <a:solidFill>
                  <a:srgbClr val="00A8B5"/>
                </a:solidFill>
                <a:latin typeface="Helvetica" pitchFamily="2" charset="0"/>
                <a:ea typeface="Source Sans Pro" panose="020B0503030403020204" pitchFamily="34" charset="0"/>
                <a:cs typeface="Times New Roman" charset="0"/>
              </a:rPr>
              <a:t>Having looked at the links, which mission statement do you think is the best? Why?</a:t>
            </a:r>
          </a:p>
          <a:p>
            <a:pPr marL="800100" lvl="1" indent="-342900">
              <a:lnSpc>
                <a:spcPct val="115000"/>
              </a:lnSpc>
              <a:buClr>
                <a:srgbClr val="00A8B5"/>
              </a:buClr>
              <a:buFont typeface="+mj-lt"/>
              <a:buAutoNum type="arabicPeriod"/>
            </a:pPr>
            <a:r>
              <a:rPr lang="en-GB" sz="1600" dirty="0">
                <a:solidFill>
                  <a:srgbClr val="00A8B5"/>
                </a:solidFill>
                <a:latin typeface="Helvetica" pitchFamily="2" charset="0"/>
                <a:ea typeface="Source Sans Pro" panose="020B0503030403020204" pitchFamily="34" charset="0"/>
                <a:cs typeface="Times New Roman" charset="0"/>
              </a:rPr>
              <a:t>Try and find out the purpose, aims and objectives for the National Park Authority include your findings in your investigation. It would be useful to look at the videos to help you with this.</a:t>
            </a:r>
          </a:p>
        </p:txBody>
      </p:sp>
    </p:spTree>
    <p:extLst>
      <p:ext uri="{BB962C8B-B14F-4D97-AF65-F5344CB8AC3E}">
        <p14:creationId xmlns:p14="http://schemas.microsoft.com/office/powerpoint/2010/main" val="911717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Business culture</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597878" y="1465386"/>
            <a:ext cx="5744308" cy="2308324"/>
          </a:xfrm>
          <a:prstGeom prst="rect">
            <a:avLst/>
          </a:prstGeom>
          <a:noFill/>
        </p:spPr>
        <p:txBody>
          <a:bodyPr wrap="square" rtlCol="0">
            <a:spAutoFit/>
          </a:bodyPr>
          <a:lstStyle/>
          <a:p>
            <a:r>
              <a:rPr lang="en-GB" sz="1600" dirty="0">
                <a:solidFill>
                  <a:srgbClr val="2A2459"/>
                </a:solidFill>
                <a:latin typeface="Helvetica" pitchFamily="2" charset="0"/>
                <a:ea typeface="Source Sans Pro" panose="020B0503030403020204" pitchFamily="34" charset="0"/>
              </a:rPr>
              <a:t>The links below give some examples of business cultures:</a:t>
            </a:r>
          </a:p>
          <a:p>
            <a:endParaRPr lang="en-GB" sz="1600" dirty="0">
              <a:solidFill>
                <a:schemeClr val="tx1"/>
              </a:solidFill>
              <a:latin typeface="Helvetica" pitchFamily="2" charset="0"/>
              <a:ea typeface="Source Sans Pro" panose="020B0503030403020204" pitchFamily="34" charset="0"/>
              <a:hlinkClick r:id="rId2">
                <a:extLst>
                  <a:ext uri="{A12FA001-AC4F-418D-AE19-62706E023703}">
                    <ahyp:hlinkClr xmlns:ahyp="http://schemas.microsoft.com/office/drawing/2018/hyperlinkcolor" xmlns="" val="tx"/>
                  </a:ext>
                </a:extLst>
              </a:hlinkClick>
            </a:endParaRPr>
          </a:p>
          <a:p>
            <a:r>
              <a:rPr lang="en-GB" sz="1600" dirty="0">
                <a:solidFill>
                  <a:srgbClr val="00A8B5"/>
                </a:solidFill>
                <a:latin typeface="Helvetica" pitchFamily="2" charset="0"/>
                <a:ea typeface="Source Sans Pro" panose="020B0503030403020204" pitchFamily="34" charset="0"/>
                <a:hlinkClick r:id="rId2">
                  <a:extLst>
                    <a:ext uri="{A12FA001-AC4F-418D-AE19-62706E023703}">
                      <ahyp:hlinkClr xmlns:ahyp="http://schemas.microsoft.com/office/drawing/2018/hyperlinkcolor" xmlns="" val="tx"/>
                    </a:ext>
                  </a:extLst>
                </a:hlinkClick>
              </a:rPr>
              <a:t>10 Companies which have a great culture</a:t>
            </a:r>
            <a:r>
              <a:rPr lang="en-GB" sz="1600" dirty="0">
                <a:solidFill>
                  <a:srgbClr val="00A8B5"/>
                </a:solidFill>
                <a:latin typeface="Helvetica" pitchFamily="2" charset="0"/>
                <a:ea typeface="Source Sans Pro" panose="020B0503030403020204" pitchFamily="34" charset="0"/>
              </a:rPr>
              <a:t>. </a:t>
            </a:r>
            <a:endParaRPr lang="en-GB" sz="1600" u="sng" dirty="0">
              <a:solidFill>
                <a:srgbClr val="00A8B5"/>
              </a:solidFill>
              <a:latin typeface="Helvetica" pitchFamily="2" charset="0"/>
              <a:ea typeface="Source Sans Pro" panose="020B0503030403020204" pitchFamily="34" charset="0"/>
            </a:endParaRPr>
          </a:p>
          <a:p>
            <a:r>
              <a:rPr lang="en-GB" sz="1600" dirty="0">
                <a:solidFill>
                  <a:srgbClr val="00A8B5"/>
                </a:solidFill>
                <a:latin typeface="Helvetica" pitchFamily="2" charset="0"/>
                <a:ea typeface="Source Sans Pro" panose="020B0503030403020204" pitchFamily="34" charset="0"/>
                <a:hlinkClick r:id="rId3">
                  <a:extLst>
                    <a:ext uri="{A12FA001-AC4F-418D-AE19-62706E023703}">
                      <ahyp:hlinkClr xmlns:ahyp="http://schemas.microsoft.com/office/drawing/2018/hyperlinkcolor" xmlns="" val="tx"/>
                    </a:ext>
                  </a:extLst>
                </a:hlinkClick>
              </a:rPr>
              <a:t>Times 100 best companies to work for</a:t>
            </a:r>
            <a:r>
              <a:rPr lang="en-GB" sz="1600" dirty="0">
                <a:solidFill>
                  <a:srgbClr val="00A8B5"/>
                </a:solidFill>
                <a:latin typeface="Helvetica" pitchFamily="2" charset="0"/>
                <a:ea typeface="Source Sans Pro" panose="020B0503030403020204" pitchFamily="34" charset="0"/>
              </a:rPr>
              <a:t>.</a:t>
            </a:r>
          </a:p>
          <a:p>
            <a:endParaRPr lang="en-GB" sz="1600" b="1" dirty="0">
              <a:solidFill>
                <a:srgbClr val="96C7BE"/>
              </a:solidFill>
              <a:latin typeface="Helvetica" pitchFamily="2" charset="0"/>
              <a:ea typeface="Source Sans Pro" panose="020B0503030403020204" pitchFamily="34" charset="0"/>
            </a:endParaRPr>
          </a:p>
          <a:p>
            <a:endParaRPr lang="en-GB" sz="1600" b="1" dirty="0">
              <a:solidFill>
                <a:srgbClr val="96C7BE"/>
              </a:solidFill>
              <a:latin typeface="Helvetica" pitchFamily="2" charset="0"/>
              <a:ea typeface="Source Sans Pro" panose="020B0503030403020204" pitchFamily="34" charset="0"/>
            </a:endParaRPr>
          </a:p>
          <a:p>
            <a:r>
              <a:rPr lang="en-GB" sz="1600" b="1" dirty="0">
                <a:solidFill>
                  <a:srgbClr val="00A8B5"/>
                </a:solidFill>
                <a:latin typeface="Helvetica" pitchFamily="2" charset="0"/>
                <a:ea typeface="Source Sans Pro" panose="020B0503030403020204" pitchFamily="34" charset="0"/>
              </a:rPr>
              <a:t>Activity</a:t>
            </a:r>
          </a:p>
          <a:p>
            <a:r>
              <a:rPr lang="en-GB" sz="1600" dirty="0">
                <a:solidFill>
                  <a:srgbClr val="00A8B5"/>
                </a:solidFill>
                <a:latin typeface="Helvetica" pitchFamily="2" charset="0"/>
                <a:ea typeface="Source Sans Pro" panose="020B0503030403020204" pitchFamily="34" charset="0"/>
              </a:rPr>
              <a:t>Is the National Park Authority a good place to work? How would you find this out?</a:t>
            </a:r>
          </a:p>
        </p:txBody>
      </p:sp>
      <p:pic>
        <p:nvPicPr>
          <p:cNvPr id="4" name="Picture 3">
            <a:extLst>
              <a:ext uri="{FF2B5EF4-FFF2-40B4-BE49-F238E27FC236}">
                <a16:creationId xmlns:a16="http://schemas.microsoft.com/office/drawing/2014/main" xmlns="" id="{A78FDE68-235A-F446-88C9-91A13A946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160" y="1465386"/>
            <a:ext cx="5088732" cy="3392488"/>
          </a:xfrm>
          <a:prstGeom prst="rect">
            <a:avLst/>
          </a:prstGeom>
        </p:spPr>
      </p:pic>
    </p:spTree>
    <p:extLst>
      <p:ext uri="{BB962C8B-B14F-4D97-AF65-F5344CB8AC3E}">
        <p14:creationId xmlns:p14="http://schemas.microsoft.com/office/powerpoint/2010/main" val="1926639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Presentation and key messages</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839788" y="1805355"/>
            <a:ext cx="8850922" cy="2909643"/>
          </a:xfrm>
          <a:prstGeom prst="rect">
            <a:avLst/>
          </a:prstGeom>
          <a:noFill/>
        </p:spPr>
        <p:txBody>
          <a:bodyPr wrap="square" rtlCol="0">
            <a:spAutoFit/>
          </a:bodyPr>
          <a:lstStyle/>
          <a:p>
            <a:pPr>
              <a:lnSpc>
                <a:spcPct val="115000"/>
              </a:lnSpc>
            </a:pPr>
            <a:r>
              <a:rPr lang="en-GB" sz="1600" b="1" dirty="0">
                <a:solidFill>
                  <a:srgbClr val="2A2459"/>
                </a:solidFill>
                <a:latin typeface="Helvetica" pitchFamily="2" charset="0"/>
                <a:ea typeface="Source Sans Pro" panose="020B0503030403020204" pitchFamily="34" charset="0"/>
                <a:cs typeface="Times New Roman" charset="0"/>
              </a:rPr>
              <a:t>When you have completed your investigation your group will present your findings!</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b="1" dirty="0">
                <a:solidFill>
                  <a:srgbClr val="2A2459"/>
                </a:solidFill>
                <a:latin typeface="Helvetica" pitchFamily="2" charset="0"/>
                <a:ea typeface="Source Sans Pro" panose="020B0503030403020204" pitchFamily="34" charset="0"/>
                <a:cs typeface="Times New Roman" charset="0"/>
              </a:rPr>
              <a:t>Things to think about:</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How long do you have for your presentation?</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What are your key messages?</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b="1" dirty="0">
                <a:solidFill>
                  <a:srgbClr val="2A2459"/>
                </a:solidFill>
                <a:latin typeface="Helvetica" pitchFamily="2" charset="0"/>
                <a:ea typeface="Source Sans Pro" panose="020B0503030403020204" pitchFamily="34" charset="0"/>
                <a:cs typeface="Times New Roman" charset="0"/>
              </a:rPr>
              <a:t>How you present your findings is important and remember to answer the project brief:</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What the employer / business does?</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Outline the careers which are available in the business – both the obvious and the hidden jobs. </a:t>
            </a: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What is it like to work there?</a:t>
            </a:r>
          </a:p>
        </p:txBody>
      </p:sp>
    </p:spTree>
    <p:extLst>
      <p:ext uri="{BB962C8B-B14F-4D97-AF65-F5344CB8AC3E}">
        <p14:creationId xmlns:p14="http://schemas.microsoft.com/office/powerpoint/2010/main" val="407468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Presentation and communication</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839788" y="1805355"/>
            <a:ext cx="8850922" cy="3475952"/>
          </a:xfrm>
          <a:prstGeom prst="rect">
            <a:avLst/>
          </a:prstGeom>
          <a:noFill/>
        </p:spPr>
        <p:txBody>
          <a:bodyPr wrap="square" rtlCol="0">
            <a:spAutoFit/>
          </a:bodyPr>
          <a:lstStyle/>
          <a:p>
            <a:pPr>
              <a:lnSpc>
                <a:spcPct val="115000"/>
              </a:lnSpc>
            </a:pPr>
            <a:r>
              <a:rPr lang="en-GB" sz="1600" dirty="0">
                <a:solidFill>
                  <a:srgbClr val="2A2459"/>
                </a:solidFill>
                <a:latin typeface="Helvetica" pitchFamily="2" charset="0"/>
                <a:ea typeface="Source Sans Pro" panose="020B0503030403020204" pitchFamily="34" charset="0"/>
              </a:rPr>
              <a:t>How you present your findings is important. The presentation should suit your audience and the subject of your investigation. </a:t>
            </a:r>
          </a:p>
          <a:p>
            <a:pPr>
              <a:lnSpc>
                <a:spcPct val="115000"/>
              </a:lnSpc>
            </a:pPr>
            <a:endParaRPr lang="en-GB" sz="1600" dirty="0">
              <a:solidFill>
                <a:srgbClr val="2A2459"/>
              </a:solidFill>
              <a:latin typeface="Helvetica" pitchFamily="2" charset="0"/>
              <a:ea typeface="Source Sans Pro" panose="020B0503030403020204" pitchFamily="34" charset="0"/>
            </a:endParaRPr>
          </a:p>
          <a:p>
            <a:pPr>
              <a:lnSpc>
                <a:spcPct val="115000"/>
              </a:lnSpc>
            </a:pPr>
            <a:r>
              <a:rPr lang="en-GB" sz="1600" dirty="0">
                <a:solidFill>
                  <a:srgbClr val="2A2459"/>
                </a:solidFill>
                <a:latin typeface="Helvetica" pitchFamily="2" charset="0"/>
                <a:ea typeface="Source Sans Pro" panose="020B0503030403020204" pitchFamily="34" charset="0"/>
              </a:rPr>
              <a:t>First impressions count! Make sure you have practised what you are going to say and everyone in the group knows what they are delivering in the presentation.</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If you use PowerPoint think about how many slides you use, use images and pictures to convey your message, and avoid too many words on each slide.</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Would using props help to explain the information you are trying to get across? </a:t>
            </a:r>
          </a:p>
          <a:p>
            <a:pPr>
              <a:lnSpc>
                <a:spcPct val="115000"/>
              </a:lnSpc>
            </a:pPr>
            <a:endParaRPr lang="en-GB" sz="1600" dirty="0">
              <a:solidFill>
                <a:srgbClr val="2A2459"/>
              </a:solidFill>
              <a:latin typeface="Helvetica" pitchFamily="2" charset="0"/>
              <a:ea typeface="Source Sans Pro" panose="020B0503030403020204" pitchFamily="34" charset="0"/>
              <a:cs typeface="Times New Roman" charset="0"/>
            </a:endParaRPr>
          </a:p>
          <a:p>
            <a:pPr>
              <a:lnSpc>
                <a:spcPct val="115000"/>
              </a:lnSpc>
            </a:pPr>
            <a:r>
              <a:rPr lang="en-GB" sz="1600" dirty="0">
                <a:solidFill>
                  <a:srgbClr val="2A2459"/>
                </a:solidFill>
                <a:latin typeface="Helvetica" pitchFamily="2" charset="0"/>
                <a:ea typeface="Source Sans Pro" panose="020B0503030403020204" pitchFamily="34" charset="0"/>
                <a:cs typeface="Times New Roman" charset="0"/>
              </a:rPr>
              <a:t>Think about the size of the writing and use of images.</a:t>
            </a:r>
          </a:p>
        </p:txBody>
      </p:sp>
    </p:spTree>
    <p:extLst>
      <p:ext uri="{BB962C8B-B14F-4D97-AF65-F5344CB8AC3E}">
        <p14:creationId xmlns:p14="http://schemas.microsoft.com/office/powerpoint/2010/main" val="4104855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Top tips for your presentation</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839788" y="1805355"/>
            <a:ext cx="8850922" cy="3192797"/>
          </a:xfrm>
          <a:prstGeom prst="rect">
            <a:avLst/>
          </a:prstGeom>
          <a:noFill/>
        </p:spPr>
        <p:txBody>
          <a:bodyPr wrap="square" rtlCol="0">
            <a:spAutoFit/>
          </a:bodyPr>
          <a:lstStyle/>
          <a:p>
            <a:pPr>
              <a:lnSpc>
                <a:spcPct val="115000"/>
              </a:lnSpc>
              <a:buClr>
                <a:schemeClr val="tx1"/>
              </a:buClr>
            </a:pPr>
            <a:r>
              <a:rPr lang="en-GB" sz="1600" b="1" dirty="0">
                <a:solidFill>
                  <a:srgbClr val="00A8B5"/>
                </a:solidFill>
                <a:latin typeface="Helvetica" pitchFamily="2" charset="0"/>
                <a:ea typeface="Source Sans Pro" panose="020B0503030403020204" pitchFamily="34" charset="0"/>
                <a:cs typeface="Times New Roman" charset="0"/>
              </a:rPr>
              <a:t>Activity</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Stick to the time limit you are given.</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Get your message across clearly and concisely. Speak clearly and don’t rush.</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Be creative, what will make you stand out, is your presentation interesting? Would using technology improve your presentation? Is your presentation slick?</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If you use notes, try not to read from a page, use them as prompts to help you remember what you want to say.</a:t>
            </a:r>
          </a:p>
          <a:p>
            <a:pPr marL="285750" indent="-285750">
              <a:lnSpc>
                <a:spcPct val="115000"/>
              </a:lnSpc>
              <a:buClr>
                <a:srgbClr val="00A8B5"/>
              </a:buClr>
              <a:buFont typeface="Arial" panose="020B0604020202020204" pitchFamily="34" charset="0"/>
              <a:buChar char="•"/>
            </a:pPr>
            <a:r>
              <a:rPr lang="en-GB" sz="1600">
                <a:solidFill>
                  <a:srgbClr val="00A8B5"/>
                </a:solidFill>
                <a:latin typeface="Helvetica" pitchFamily="2" charset="0"/>
                <a:ea typeface="Source Sans Pro" panose="020B0503030403020204" pitchFamily="34" charset="0"/>
                <a:cs typeface="Times New Roman" charset="0"/>
              </a:rPr>
              <a:t>Practise </a:t>
            </a:r>
            <a:r>
              <a:rPr lang="en-GB" sz="1600" dirty="0">
                <a:solidFill>
                  <a:srgbClr val="00A8B5"/>
                </a:solidFill>
                <a:latin typeface="Helvetica" pitchFamily="2" charset="0"/>
                <a:ea typeface="Source Sans Pro" panose="020B0503030403020204" pitchFamily="34" charset="0"/>
                <a:cs typeface="Times New Roman" charset="0"/>
              </a:rPr>
              <a:t>and plan what, and who is going to say what and when.</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Put yourself in the position of the employers. Have you done your research? Is what you are presenting accurate?</a:t>
            </a:r>
          </a:p>
          <a:p>
            <a:pPr marL="285750" indent="-285750">
              <a:lnSpc>
                <a:spcPct val="115000"/>
              </a:lnSpc>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Remember to have fun and enjoy the opportunity!</a:t>
            </a:r>
          </a:p>
        </p:txBody>
      </p:sp>
    </p:spTree>
    <p:extLst>
      <p:ext uri="{BB962C8B-B14F-4D97-AF65-F5344CB8AC3E}">
        <p14:creationId xmlns:p14="http://schemas.microsoft.com/office/powerpoint/2010/main" val="1353853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721824"/>
          </a:xfrm>
        </p:spPr>
        <p:txBody>
          <a:bodyPr anchor="t">
            <a:normAutofit/>
          </a:bodyPr>
          <a:lstStyle/>
          <a:p>
            <a:r>
              <a:rPr lang="en-GB" dirty="0">
                <a:ea typeface="Calibri" charset="0"/>
                <a:cs typeface="Times New Roman" charset="0"/>
              </a:rPr>
              <a:t>Pupil evaluation</a:t>
            </a:r>
            <a:endParaRPr lang="en-US" dirty="0"/>
          </a:p>
        </p:txBody>
      </p:sp>
      <p:sp>
        <p:nvSpPr>
          <p:cNvPr id="3" name="TextBox 2">
            <a:extLst>
              <a:ext uri="{FF2B5EF4-FFF2-40B4-BE49-F238E27FC236}">
                <a16:creationId xmlns:a16="http://schemas.microsoft.com/office/drawing/2014/main" xmlns="" id="{8FD2033C-5B23-694A-9C86-E2DA78F23E62}"/>
              </a:ext>
            </a:extLst>
          </p:cNvPr>
          <p:cNvSpPr txBox="1"/>
          <p:nvPr/>
        </p:nvSpPr>
        <p:spPr>
          <a:xfrm>
            <a:off x="839788" y="1805355"/>
            <a:ext cx="8850922" cy="4063805"/>
          </a:xfrm>
          <a:prstGeom prst="rect">
            <a:avLst/>
          </a:prstGeom>
          <a:noFill/>
        </p:spPr>
        <p:txBody>
          <a:bodyPr wrap="square" rtlCol="0">
            <a:spAutoFit/>
          </a:bodyPr>
          <a:lstStyle/>
          <a:p>
            <a:pPr>
              <a:lnSpc>
                <a:spcPct val="115000"/>
              </a:lnSpc>
              <a:spcAft>
                <a:spcPts val="1000"/>
              </a:spcAft>
              <a:buClr>
                <a:schemeClr val="tx1"/>
              </a:buClr>
            </a:pPr>
            <a:r>
              <a:rPr lang="en-GB" sz="1600" b="1" dirty="0">
                <a:solidFill>
                  <a:srgbClr val="00A8B5"/>
                </a:solidFill>
                <a:latin typeface="Helvetica" pitchFamily="2" charset="0"/>
                <a:ea typeface="Source Sans Pro" panose="020B0503030403020204" pitchFamily="34" charset="0"/>
                <a:cs typeface="Times New Roman" charset="0"/>
              </a:rPr>
              <a:t>Activity</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What have you learnt from taking part in the investigation?</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Has it made you think about: your future career, future choices?</a:t>
            </a:r>
          </a:p>
          <a:p>
            <a:pPr marL="742950" lvl="1"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Yes / No</a:t>
            </a:r>
          </a:p>
          <a:p>
            <a:pPr marL="742950" lvl="1"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Why?</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What did you like about the project?</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Is there anything you didn’t like about the project?</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How could the project be improved for next time?</a:t>
            </a:r>
          </a:p>
          <a:p>
            <a:pPr marL="285750" indent="-285750">
              <a:lnSpc>
                <a:spcPct val="115000"/>
              </a:lnSpc>
              <a:spcAft>
                <a:spcPts val="1000"/>
              </a:spcAft>
              <a:buClr>
                <a:srgbClr val="00A8B5"/>
              </a:buClr>
              <a:buFont typeface="Arial" panose="020B0604020202020204" pitchFamily="34" charset="0"/>
              <a:buChar char="•"/>
            </a:pPr>
            <a:r>
              <a:rPr lang="en-GB" sz="1600" dirty="0">
                <a:solidFill>
                  <a:srgbClr val="00A8B5"/>
                </a:solidFill>
                <a:latin typeface="Helvetica" pitchFamily="2" charset="0"/>
                <a:ea typeface="Source Sans Pro" panose="020B0503030403020204" pitchFamily="34" charset="0"/>
                <a:cs typeface="Times New Roman" charset="0"/>
              </a:rPr>
              <a:t>Please note any further comments you would like to make.</a:t>
            </a:r>
          </a:p>
          <a:p>
            <a:pPr marL="285750" indent="-285750">
              <a:lnSpc>
                <a:spcPct val="115000"/>
              </a:lnSpc>
              <a:buClr>
                <a:schemeClr val="tx1"/>
              </a:buClr>
              <a:buFont typeface="Arial" panose="020B0604020202020204" pitchFamily="34" charset="0"/>
              <a:buChar char="•"/>
            </a:pPr>
            <a:endParaRPr lang="en-GB" sz="1600" dirty="0">
              <a:solidFill>
                <a:srgbClr val="00A8B5"/>
              </a:solidFill>
              <a:latin typeface="Helvetica" pitchFamily="2" charset="0"/>
              <a:ea typeface="Source Sans Pro" panose="020B0503030403020204" pitchFamily="34" charset="0"/>
              <a:cs typeface="Times New Roman" charset="0"/>
            </a:endParaRPr>
          </a:p>
        </p:txBody>
      </p:sp>
    </p:spTree>
    <p:extLst>
      <p:ext uri="{BB962C8B-B14F-4D97-AF65-F5344CB8AC3E}">
        <p14:creationId xmlns:p14="http://schemas.microsoft.com/office/powerpoint/2010/main" val="1526829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Student evaluation SWOT analysis</a:t>
            </a:r>
            <a:endParaRPr lang="en-US" dirty="0"/>
          </a:p>
        </p:txBody>
      </p:sp>
      <p:graphicFrame>
        <p:nvGraphicFramePr>
          <p:cNvPr id="12" name="Table 11">
            <a:extLst>
              <a:ext uri="{FF2B5EF4-FFF2-40B4-BE49-F238E27FC236}">
                <a16:creationId xmlns:a16="http://schemas.microsoft.com/office/drawing/2014/main" xmlns="" id="{BEDA4D17-1DD8-5246-9AFD-995E96EF3ED3}"/>
              </a:ext>
            </a:extLst>
          </p:cNvPr>
          <p:cNvGraphicFramePr>
            <a:graphicFrameLocks noGrp="1"/>
          </p:cNvGraphicFramePr>
          <p:nvPr>
            <p:extLst>
              <p:ext uri="{D42A27DB-BD31-4B8C-83A1-F6EECF244321}">
                <p14:modId xmlns:p14="http://schemas.microsoft.com/office/powerpoint/2010/main" val="2331996922"/>
              </p:ext>
            </p:extLst>
          </p:nvPr>
        </p:nvGraphicFramePr>
        <p:xfrm>
          <a:off x="933572" y="2093135"/>
          <a:ext cx="10071153" cy="3545063"/>
        </p:xfrm>
        <a:graphic>
          <a:graphicData uri="http://schemas.openxmlformats.org/drawingml/2006/table">
            <a:tbl>
              <a:tblPr firstRow="1" lastRow="1">
                <a:tableStyleId>{85BE263C-DBD7-4A20-BB59-AAB30ACAA65A}</a:tableStyleId>
              </a:tblPr>
              <a:tblGrid>
                <a:gridCol w="5035577">
                  <a:extLst>
                    <a:ext uri="{9D8B030D-6E8A-4147-A177-3AD203B41FA5}">
                      <a16:colId xmlns:a16="http://schemas.microsoft.com/office/drawing/2014/main" xmlns="" val="20000"/>
                    </a:ext>
                  </a:extLst>
                </a:gridCol>
                <a:gridCol w="5035576">
                  <a:extLst>
                    <a:ext uri="{9D8B030D-6E8A-4147-A177-3AD203B41FA5}">
                      <a16:colId xmlns:a16="http://schemas.microsoft.com/office/drawing/2014/main" xmlns="" val="20001"/>
                    </a:ext>
                  </a:extLst>
                </a:gridCol>
              </a:tblGrid>
              <a:tr h="1728588">
                <a:tc>
                  <a:txBody>
                    <a:bodyPr/>
                    <a:lstStyle/>
                    <a:p>
                      <a:pPr algn="ctr"/>
                      <a:r>
                        <a:rPr lang="en-GB" sz="1600" b="1" dirty="0">
                          <a:solidFill>
                            <a:schemeClr val="bg1"/>
                          </a:solidFill>
                          <a:latin typeface="Helvetica" pitchFamily="2" charset="0"/>
                          <a:ea typeface="Source Sans Pro" panose="020B0503030403020204" pitchFamily="34" charset="0"/>
                          <a:cs typeface="Arial" charset="0"/>
                        </a:rPr>
                        <a:t>Strengths - the things you are good at</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144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8B5"/>
                    </a:solidFill>
                  </a:tcPr>
                </a:tc>
                <a:tc>
                  <a:txBody>
                    <a:bodyPr/>
                    <a:lstStyle/>
                    <a:p>
                      <a:pPr algn="ctr"/>
                      <a:r>
                        <a:rPr lang="en-GB" sz="1600" b="1" dirty="0">
                          <a:solidFill>
                            <a:schemeClr val="bg1"/>
                          </a:solidFill>
                          <a:latin typeface="Helvetica" pitchFamily="2" charset="0"/>
                          <a:ea typeface="Source Sans Pro" panose="020B0503030403020204" pitchFamily="34" charset="0"/>
                          <a:cs typeface="Arial" charset="0"/>
                        </a:rPr>
                        <a:t>Weaknesses – the things you need to work on and develop</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144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13F95"/>
                    </a:solidFill>
                  </a:tcPr>
                </a:tc>
                <a:extLst>
                  <a:ext uri="{0D108BD9-81ED-4DB2-BD59-A6C34878D82A}">
                    <a16:rowId xmlns:a16="http://schemas.microsoft.com/office/drawing/2014/main" xmlns="" val="10000"/>
                  </a:ext>
                </a:extLst>
              </a:tr>
              <a:tr h="1816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Helvetica" pitchFamily="2" charset="0"/>
                          <a:ea typeface="Source Sans Pro" panose="020B0503030403020204" pitchFamily="34" charset="0"/>
                          <a:cs typeface="Arial" charset="0"/>
                        </a:rPr>
                        <a:t>Opportunities – what career opportunities are available to you?</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96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5D2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Helvetica" pitchFamily="2" charset="0"/>
                          <a:ea typeface="Source Sans Pro" panose="020B0503030403020204" pitchFamily="34" charset="0"/>
                          <a:cs typeface="Arial" charset="0"/>
                        </a:rPr>
                        <a:t>Threats – or challenges the things you need to overcome </a:t>
                      </a:r>
                      <a:endParaRPr lang="en-GB" sz="1600" b="1" dirty="0">
                        <a:solidFill>
                          <a:schemeClr val="bg1"/>
                        </a:solidFill>
                        <a:latin typeface="Helvetica" pitchFamily="2" charset="0"/>
                        <a:ea typeface="Source Sans Pro" panose="020B0503030403020204" pitchFamily="34" charset="0"/>
                        <a:cs typeface="Times New Roman" charset="0"/>
                      </a:endParaRPr>
                    </a:p>
                  </a:txBody>
                  <a:tcPr marL="192000" marR="144000" marT="96000" marB="4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6F"/>
                    </a:solidFill>
                  </a:tcPr>
                </a:tc>
                <a:extLst>
                  <a:ext uri="{0D108BD9-81ED-4DB2-BD59-A6C34878D82A}">
                    <a16:rowId xmlns:a16="http://schemas.microsoft.com/office/drawing/2014/main" xmlns="" val="10001"/>
                  </a:ext>
                </a:extLst>
              </a:tr>
            </a:tbl>
          </a:graphicData>
        </a:graphic>
      </p:graphicFrame>
      <p:sp>
        <p:nvSpPr>
          <p:cNvPr id="4" name="Text Placeholder 1">
            <a:extLst>
              <a:ext uri="{FF2B5EF4-FFF2-40B4-BE49-F238E27FC236}">
                <a16:creationId xmlns:a16="http://schemas.microsoft.com/office/drawing/2014/main" xmlns="" id="{7FC8EED0-652F-5D47-A99C-A70D8011DE82}"/>
              </a:ext>
            </a:extLst>
          </p:cNvPr>
          <p:cNvSpPr txBox="1">
            <a:spLocks/>
          </p:cNvSpPr>
          <p:nvPr/>
        </p:nvSpPr>
        <p:spPr>
          <a:xfrm>
            <a:off x="839788" y="1146845"/>
            <a:ext cx="11231608" cy="846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459"/>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459"/>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459"/>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459"/>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1600" b="1" dirty="0">
                <a:solidFill>
                  <a:srgbClr val="00A8B5"/>
                </a:solidFill>
                <a:ea typeface="Source Sans Pro" panose="020B0503030403020204" pitchFamily="34" charset="0"/>
                <a:cs typeface="Calibri" pitchFamily="34" charset="0"/>
              </a:rPr>
              <a:t>Activity</a:t>
            </a:r>
            <a:r>
              <a:rPr lang="en-US" sz="1600" dirty="0">
                <a:solidFill>
                  <a:srgbClr val="00A8B5"/>
                </a:solidFill>
                <a:ea typeface="Source Sans Pro" panose="020B0503030403020204" pitchFamily="34" charset="0"/>
                <a:cs typeface="Calibri" pitchFamily="34" charset="0"/>
              </a:rPr>
              <a:t/>
            </a:r>
            <a:br>
              <a:rPr lang="en-US" sz="1600" dirty="0">
                <a:solidFill>
                  <a:srgbClr val="00A8B5"/>
                </a:solidFill>
                <a:ea typeface="Source Sans Pro" panose="020B0503030403020204" pitchFamily="34" charset="0"/>
                <a:cs typeface="Calibri" pitchFamily="34" charset="0"/>
              </a:rPr>
            </a:br>
            <a:r>
              <a:rPr lang="en-US" sz="1600" dirty="0">
                <a:solidFill>
                  <a:srgbClr val="00A8B5"/>
                </a:solidFill>
                <a:ea typeface="Source Sans Pro" panose="020B0503030403020204" pitchFamily="34" charset="0"/>
                <a:cs typeface="Calibri" pitchFamily="34" charset="0"/>
              </a:rPr>
              <a:t>What have you learnt from taking part in the project?</a:t>
            </a:r>
            <a:br>
              <a:rPr lang="en-US" sz="1600" dirty="0">
                <a:solidFill>
                  <a:srgbClr val="00A8B5"/>
                </a:solidFill>
                <a:ea typeface="Source Sans Pro" panose="020B0503030403020204" pitchFamily="34" charset="0"/>
                <a:cs typeface="Calibri" pitchFamily="34" charset="0"/>
              </a:rPr>
            </a:br>
            <a:r>
              <a:rPr lang="en-US" sz="1600" dirty="0">
                <a:solidFill>
                  <a:srgbClr val="00A8B5"/>
                </a:solidFill>
                <a:ea typeface="Source Sans Pro" panose="020B0503030403020204" pitchFamily="34" charset="0"/>
                <a:cs typeface="Calibri" pitchFamily="34" charset="0"/>
              </a:rPr>
              <a:t>Complete another SWOT analysis of yourself. Has it changed?</a:t>
            </a:r>
          </a:p>
          <a:p>
            <a:pPr marL="0" indent="0">
              <a:buFont typeface="Arial" panose="020B0604020202020204" pitchFamily="34" charset="0"/>
              <a:buNone/>
            </a:pPr>
            <a:endParaRPr lang="en-GB" sz="1600" dirty="0"/>
          </a:p>
        </p:txBody>
      </p:sp>
    </p:spTree>
    <p:extLst>
      <p:ext uri="{BB962C8B-B14F-4D97-AF65-F5344CB8AC3E}">
        <p14:creationId xmlns:p14="http://schemas.microsoft.com/office/powerpoint/2010/main" val="78602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fontScale="90000"/>
          </a:bodyPr>
          <a:lstStyle/>
          <a:p>
            <a:r>
              <a:rPr lang="en-GB" dirty="0">
                <a:ea typeface="Source Sans Pro" panose="020B0503030403020204" pitchFamily="34" charset="0"/>
              </a:rPr>
              <a:t>Key questions to ask yourself about your possible future career:</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828800"/>
            <a:ext cx="6631055" cy="4393095"/>
          </a:xfrm>
        </p:spPr>
        <p:txBody>
          <a:bodyPr>
            <a:normAutofit/>
          </a:bodyPr>
          <a:lstStyle/>
          <a:p>
            <a:pPr marL="215994" lvl="1">
              <a:buClr>
                <a:schemeClr val="tx1"/>
              </a:buClr>
            </a:pPr>
            <a:r>
              <a:rPr lang="en-GB" sz="1600" b="1" dirty="0">
                <a:solidFill>
                  <a:srgbClr val="00A8B5"/>
                </a:solidFill>
                <a:ea typeface="Source Sans Pro" panose="020B0503030403020204" pitchFamily="34" charset="0"/>
              </a:rPr>
              <a:t>Activity</a:t>
            </a:r>
          </a:p>
          <a:p>
            <a:pPr marL="215994" lvl="1">
              <a:buClr>
                <a:schemeClr val="tx1"/>
              </a:buClr>
            </a:pPr>
            <a:endParaRPr lang="en-GB" sz="1600" dirty="0">
              <a:solidFill>
                <a:srgbClr val="00A8B5"/>
              </a:solidFill>
              <a:ea typeface="Source Sans Pro" panose="020B0503030403020204" pitchFamily="34" charset="0"/>
            </a:endParaRPr>
          </a:p>
          <a:p>
            <a:pPr marL="558894" lvl="1" indent="-342900">
              <a:buClr>
                <a:srgbClr val="00A8B5"/>
              </a:buClr>
              <a:buFont typeface="+mj-lt"/>
              <a:buAutoNum type="arabicParenR"/>
            </a:pPr>
            <a:r>
              <a:rPr lang="en-GB" sz="1600" dirty="0">
                <a:solidFill>
                  <a:srgbClr val="00A8B5"/>
                </a:solidFill>
                <a:ea typeface="Source Sans Pro" panose="020B0503030403020204" pitchFamily="34" charset="0"/>
              </a:rPr>
              <a:t>What are your top three career choices? </a:t>
            </a:r>
          </a:p>
          <a:p>
            <a:pPr marL="558894" lvl="1" indent="-342900">
              <a:buClr>
                <a:srgbClr val="00A8B5"/>
              </a:buClr>
              <a:buFont typeface="+mj-lt"/>
              <a:buAutoNum type="arabicParenR"/>
            </a:pPr>
            <a:r>
              <a:rPr lang="en-GB" sz="1600" dirty="0">
                <a:solidFill>
                  <a:srgbClr val="00A8B5"/>
                </a:solidFill>
                <a:ea typeface="Source Sans Pro" panose="020B0503030403020204" pitchFamily="34" charset="0"/>
              </a:rPr>
              <a:t>Why do these interest you?</a:t>
            </a:r>
          </a:p>
          <a:p>
            <a:pPr marL="558894" lvl="1" indent="-342900">
              <a:buClr>
                <a:srgbClr val="00A8B5"/>
              </a:buClr>
              <a:buFont typeface="+mj-lt"/>
              <a:buAutoNum type="arabicParenR"/>
            </a:pPr>
            <a:r>
              <a:rPr lang="en-GB" sz="1600" dirty="0">
                <a:solidFill>
                  <a:srgbClr val="00A8B5"/>
                </a:solidFill>
                <a:ea typeface="Source Sans Pro" panose="020B0503030403020204" pitchFamily="34" charset="0"/>
              </a:rPr>
              <a:t>Investigate your three career choices? Find out:</a:t>
            </a:r>
          </a:p>
          <a:p>
            <a:pPr marL="1257300" lvl="2" indent="-342900">
              <a:lnSpc>
                <a:spcPct val="150000"/>
              </a:lnSpc>
              <a:buClr>
                <a:srgbClr val="00A8B5"/>
              </a:buClr>
              <a:buFont typeface="Arial" panose="020B0604020202020204" pitchFamily="34" charset="0"/>
              <a:buChar char="•"/>
            </a:pPr>
            <a:r>
              <a:rPr lang="en-GB" sz="1600" dirty="0">
                <a:solidFill>
                  <a:srgbClr val="00A8B5"/>
                </a:solidFill>
                <a:ea typeface="Source Sans Pro" panose="020B0503030403020204" pitchFamily="34" charset="0"/>
              </a:rPr>
              <a:t>What skills do you need?</a:t>
            </a:r>
          </a:p>
          <a:p>
            <a:pPr marL="1257300" lvl="2" indent="-342900">
              <a:lnSpc>
                <a:spcPct val="150000"/>
              </a:lnSpc>
              <a:buClr>
                <a:srgbClr val="00A8B5"/>
              </a:buClr>
              <a:buFont typeface="Arial" panose="020B0604020202020204" pitchFamily="34" charset="0"/>
              <a:buChar char="•"/>
            </a:pPr>
            <a:r>
              <a:rPr lang="en-GB" sz="1600" dirty="0">
                <a:solidFill>
                  <a:srgbClr val="00A8B5"/>
                </a:solidFill>
                <a:ea typeface="Source Sans Pro" panose="020B0503030403020204" pitchFamily="34" charset="0"/>
              </a:rPr>
              <a:t>What qualifications do you need to enter the career?</a:t>
            </a:r>
          </a:p>
          <a:p>
            <a:pPr marL="1257300" lvl="2" indent="-342900">
              <a:lnSpc>
                <a:spcPct val="150000"/>
              </a:lnSpc>
              <a:buClr>
                <a:srgbClr val="00A8B5"/>
              </a:buClr>
              <a:buFont typeface="Arial" panose="020B0604020202020204" pitchFamily="34" charset="0"/>
              <a:buChar char="•"/>
            </a:pPr>
            <a:r>
              <a:rPr lang="en-GB" sz="1600" dirty="0">
                <a:solidFill>
                  <a:srgbClr val="00A8B5"/>
                </a:solidFill>
                <a:ea typeface="Source Sans Pro" panose="020B0503030403020204" pitchFamily="34" charset="0"/>
              </a:rPr>
              <a:t>What attracts you to the career? Why?</a:t>
            </a:r>
          </a:p>
          <a:p>
            <a:pPr marL="558894" lvl="1" indent="-342900">
              <a:buClr>
                <a:srgbClr val="00A8B5"/>
              </a:buClr>
              <a:buFont typeface="+mj-lt"/>
              <a:buAutoNum type="arabicParenR"/>
            </a:pPr>
            <a:r>
              <a:rPr lang="en-GB" sz="1600" dirty="0">
                <a:solidFill>
                  <a:srgbClr val="00A8B5"/>
                </a:solidFill>
                <a:ea typeface="Source Sans Pro" panose="020B0503030403020204" pitchFamily="34" charset="0"/>
              </a:rPr>
              <a:t>Use the internet to explore these careers in more detail. List three things you learnt during your investigation. </a:t>
            </a:r>
          </a:p>
          <a:p>
            <a:pPr marL="558894" lvl="1" indent="-342900">
              <a:buClr>
                <a:srgbClr val="00A8B5"/>
              </a:buClr>
              <a:buFont typeface="+mj-lt"/>
              <a:buAutoNum type="arabicParenR"/>
            </a:pPr>
            <a:r>
              <a:rPr lang="en-GB" sz="1600" dirty="0">
                <a:solidFill>
                  <a:srgbClr val="00A8B5"/>
                </a:solidFill>
                <a:ea typeface="Source Sans Pro" panose="020B0503030403020204" pitchFamily="34" charset="0"/>
              </a:rPr>
              <a:t>Share your career choices and ideas with a partner. Discuss what you have found out. What are the opportunities and challenges in achieving your career aspiration?</a:t>
            </a:r>
          </a:p>
        </p:txBody>
      </p:sp>
      <p:pic>
        <p:nvPicPr>
          <p:cNvPr id="3" name="Picture 2">
            <a:extLst>
              <a:ext uri="{FF2B5EF4-FFF2-40B4-BE49-F238E27FC236}">
                <a16:creationId xmlns:a16="http://schemas.microsoft.com/office/drawing/2014/main" xmlns="" id="{788294A1-9DDE-4241-A805-78AAF6B19B4E}"/>
              </a:ext>
            </a:extLst>
          </p:cNvPr>
          <p:cNvPicPr>
            <a:picLocks noChangeAspect="1"/>
          </p:cNvPicPr>
          <p:nvPr/>
        </p:nvPicPr>
        <p:blipFill>
          <a:blip r:embed="rId2"/>
          <a:stretch>
            <a:fillRect/>
          </a:stretch>
        </p:blipFill>
        <p:spPr>
          <a:xfrm>
            <a:off x="7754801" y="1828800"/>
            <a:ext cx="3597411" cy="2175309"/>
          </a:xfrm>
          <a:prstGeom prst="rect">
            <a:avLst/>
          </a:prstGeom>
        </p:spPr>
      </p:pic>
    </p:spTree>
    <p:extLst>
      <p:ext uri="{BB962C8B-B14F-4D97-AF65-F5344CB8AC3E}">
        <p14:creationId xmlns:p14="http://schemas.microsoft.com/office/powerpoint/2010/main" val="267040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What is my starting point?</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807362"/>
            <a:ext cx="7319474" cy="1421296"/>
          </a:xfrm>
        </p:spPr>
        <p:txBody>
          <a:bodyPr>
            <a:normAutofit/>
          </a:bodyPr>
          <a:lstStyle/>
          <a:p>
            <a:r>
              <a:rPr lang="en-GB" dirty="0">
                <a:ea typeface="Source Sans Pro" panose="020B0503030403020204" pitchFamily="34" charset="0"/>
              </a:rPr>
              <a:t>From your investigation identify any action(s) which you would need to undertake to work towards the career you are interested in.</a:t>
            </a:r>
          </a:p>
          <a:p>
            <a:r>
              <a:rPr lang="en-GB" dirty="0">
                <a:ea typeface="Source Sans Pro" panose="020B0503030403020204" pitchFamily="34" charset="0"/>
              </a:rPr>
              <a:t>Annotate the arrow to show the steps you need to follow to achieve that career?</a:t>
            </a:r>
          </a:p>
        </p:txBody>
      </p:sp>
      <p:sp>
        <p:nvSpPr>
          <p:cNvPr id="6" name="TextBox 5">
            <a:extLst>
              <a:ext uri="{FF2B5EF4-FFF2-40B4-BE49-F238E27FC236}">
                <a16:creationId xmlns:a16="http://schemas.microsoft.com/office/drawing/2014/main" xmlns="" id="{65C5DB46-FDD6-0E45-B8D5-53DCB81DD51E}"/>
              </a:ext>
            </a:extLst>
          </p:cNvPr>
          <p:cNvSpPr txBox="1"/>
          <p:nvPr/>
        </p:nvSpPr>
        <p:spPr>
          <a:xfrm>
            <a:off x="480000" y="3815859"/>
            <a:ext cx="2002420" cy="861774"/>
          </a:xfrm>
          <a:prstGeom prst="rect">
            <a:avLst/>
          </a:prstGeom>
          <a:noFill/>
        </p:spPr>
        <p:txBody>
          <a:bodyPr wrap="square" rtlCol="0">
            <a:spAutoFit/>
          </a:bodyPr>
          <a:lstStyle/>
          <a:p>
            <a:pPr algn="ctr">
              <a:defRPr/>
            </a:pPr>
            <a:r>
              <a:rPr lang="en-GB" sz="1600" b="1" dirty="0">
                <a:solidFill>
                  <a:srgbClr val="2A2459"/>
                </a:solidFill>
                <a:latin typeface="Helvetica" pitchFamily="2" charset="0"/>
                <a:ea typeface="Source Sans Pro" panose="020B0503030403020204" pitchFamily="34" charset="0"/>
              </a:rPr>
              <a:t>My starting point,</a:t>
            </a:r>
          </a:p>
          <a:p>
            <a:pPr algn="ctr">
              <a:defRPr/>
            </a:pPr>
            <a:r>
              <a:rPr lang="en-GB" sz="1600" b="1" dirty="0">
                <a:solidFill>
                  <a:srgbClr val="2A2459"/>
                </a:solidFill>
                <a:latin typeface="Helvetica" pitchFamily="2" charset="0"/>
                <a:ea typeface="Source Sans Pro" panose="020B0503030403020204" pitchFamily="34" charset="0"/>
              </a:rPr>
              <a:t>where I am now</a:t>
            </a:r>
          </a:p>
          <a:p>
            <a:endParaRPr lang="en-GB" dirty="0"/>
          </a:p>
        </p:txBody>
      </p:sp>
      <p:sp>
        <p:nvSpPr>
          <p:cNvPr id="7" name="Right Arrow 6">
            <a:extLst>
              <a:ext uri="{FF2B5EF4-FFF2-40B4-BE49-F238E27FC236}">
                <a16:creationId xmlns:a16="http://schemas.microsoft.com/office/drawing/2014/main" xmlns="" id="{CA9E2600-C051-D64B-92C8-CF39221C7FF1}"/>
              </a:ext>
            </a:extLst>
          </p:cNvPr>
          <p:cNvSpPr/>
          <p:nvPr/>
        </p:nvSpPr>
        <p:spPr>
          <a:xfrm>
            <a:off x="2482420" y="3815859"/>
            <a:ext cx="6099621" cy="578735"/>
          </a:xfrm>
          <a:prstGeom prst="rightArrow">
            <a:avLst/>
          </a:prstGeom>
          <a:solidFill>
            <a:srgbClr val="00A8B5"/>
          </a:solidFill>
          <a:ln>
            <a:solidFill>
              <a:srgbClr val="96C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9AFDB7C0-16E3-BE44-95B7-31E76B792E88}"/>
              </a:ext>
            </a:extLst>
          </p:cNvPr>
          <p:cNvSpPr txBox="1"/>
          <p:nvPr/>
        </p:nvSpPr>
        <p:spPr>
          <a:xfrm>
            <a:off x="8322200" y="3642967"/>
            <a:ext cx="4016415" cy="1338828"/>
          </a:xfrm>
          <a:prstGeom prst="rect">
            <a:avLst/>
          </a:prstGeom>
          <a:noFill/>
        </p:spPr>
        <p:txBody>
          <a:bodyPr wrap="square" rtlCol="0">
            <a:spAutoFit/>
          </a:bodyPr>
          <a:lstStyle/>
          <a:p>
            <a:pPr marL="171450" indent="-171450" algn="ctr">
              <a:spcAft>
                <a:spcPts val="600"/>
              </a:spcAft>
              <a:defRPr/>
            </a:pPr>
            <a:r>
              <a:rPr lang="en-US" sz="1600" b="1" dirty="0">
                <a:solidFill>
                  <a:srgbClr val="2A2459"/>
                </a:solidFill>
                <a:latin typeface="Helvetica" pitchFamily="2" charset="0"/>
                <a:ea typeface="Source Sans Pro" panose="020B0503030403020204" pitchFamily="34" charset="0"/>
                <a:cs typeface="Calibri" pitchFamily="34" charset="0"/>
              </a:rPr>
              <a:t>What do I want to be?</a:t>
            </a:r>
          </a:p>
          <a:p>
            <a:pPr marL="171450" indent="-171450" algn="ctr">
              <a:spcAft>
                <a:spcPts val="600"/>
              </a:spcAft>
              <a:defRPr/>
            </a:pPr>
            <a:r>
              <a:rPr lang="en-US" sz="1600" b="1" dirty="0">
                <a:solidFill>
                  <a:srgbClr val="2A2459"/>
                </a:solidFill>
                <a:latin typeface="Helvetica" pitchFamily="2" charset="0"/>
                <a:ea typeface="Source Sans Pro" panose="020B0503030403020204" pitchFamily="34" charset="0"/>
                <a:cs typeface="Calibri" pitchFamily="34" charset="0"/>
              </a:rPr>
              <a:t>What do I need to do to achieve</a:t>
            </a:r>
          </a:p>
          <a:p>
            <a:pPr marL="171450" indent="-171450" algn="ctr">
              <a:spcAft>
                <a:spcPts val="600"/>
              </a:spcAft>
              <a:defRPr/>
            </a:pPr>
            <a:r>
              <a:rPr lang="en-US" sz="1600" b="1" dirty="0">
                <a:solidFill>
                  <a:srgbClr val="2A2459"/>
                </a:solidFill>
                <a:latin typeface="Helvetica" pitchFamily="2" charset="0"/>
                <a:ea typeface="Source Sans Pro" panose="020B0503030403020204" pitchFamily="34" charset="0"/>
                <a:cs typeface="Calibri" pitchFamily="34" charset="0"/>
              </a:rPr>
              <a:t>my career goal?</a:t>
            </a:r>
          </a:p>
          <a:p>
            <a:endParaRPr lang="en-GB"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7141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What is my starting point?</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093606"/>
            <a:ext cx="7319474" cy="1421296"/>
          </a:xfrm>
        </p:spPr>
        <p:txBody>
          <a:bodyPr>
            <a:normAutofit/>
          </a:bodyPr>
          <a:lstStyle/>
          <a:p>
            <a:r>
              <a:rPr lang="en-GB" b="1" dirty="0">
                <a:solidFill>
                  <a:srgbClr val="00A8B5"/>
                </a:solidFill>
                <a:ea typeface="Source Sans Pro" panose="020B0503030403020204" pitchFamily="34" charset="0"/>
              </a:rPr>
              <a:t>Activity </a:t>
            </a:r>
          </a:p>
          <a:p>
            <a:r>
              <a:rPr lang="en-GB" dirty="0">
                <a:solidFill>
                  <a:srgbClr val="00A8B5"/>
                </a:solidFill>
                <a:ea typeface="Source Sans Pro" panose="020B0503030403020204" pitchFamily="34" charset="0"/>
              </a:rPr>
              <a:t>Use the table to show how you are going to find out about your career and what you learnt from your exploration.</a:t>
            </a:r>
          </a:p>
        </p:txBody>
      </p:sp>
      <p:graphicFrame>
        <p:nvGraphicFramePr>
          <p:cNvPr id="9" name="Table 8">
            <a:extLst>
              <a:ext uri="{FF2B5EF4-FFF2-40B4-BE49-F238E27FC236}">
                <a16:creationId xmlns:a16="http://schemas.microsoft.com/office/drawing/2014/main" xmlns="" id="{DE6C3864-60A7-6147-811B-4E53074300A4}"/>
              </a:ext>
            </a:extLst>
          </p:cNvPr>
          <p:cNvGraphicFramePr>
            <a:graphicFrameLocks noGrp="1"/>
          </p:cNvGraphicFramePr>
          <p:nvPr>
            <p:extLst>
              <p:ext uri="{D42A27DB-BD31-4B8C-83A1-F6EECF244321}">
                <p14:modId xmlns:p14="http://schemas.microsoft.com/office/powerpoint/2010/main" val="4289651924"/>
              </p:ext>
            </p:extLst>
          </p:nvPr>
        </p:nvGraphicFramePr>
        <p:xfrm>
          <a:off x="911748" y="2113443"/>
          <a:ext cx="10071153" cy="3599531"/>
        </p:xfrm>
        <a:graphic>
          <a:graphicData uri="http://schemas.openxmlformats.org/drawingml/2006/table">
            <a:tbl>
              <a:tblPr firstRow="1">
                <a:tableStyleId>{85BE263C-DBD7-4A20-BB59-AAB30ACAA65A}</a:tableStyleId>
              </a:tblPr>
              <a:tblGrid>
                <a:gridCol w="5035577">
                  <a:extLst>
                    <a:ext uri="{9D8B030D-6E8A-4147-A177-3AD203B41FA5}">
                      <a16:colId xmlns:a16="http://schemas.microsoft.com/office/drawing/2014/main" xmlns="" val="20000"/>
                    </a:ext>
                  </a:extLst>
                </a:gridCol>
                <a:gridCol w="5035576">
                  <a:extLst>
                    <a:ext uri="{9D8B030D-6E8A-4147-A177-3AD203B41FA5}">
                      <a16:colId xmlns:a16="http://schemas.microsoft.com/office/drawing/2014/main" xmlns="" val="20001"/>
                    </a:ext>
                  </a:extLst>
                </a:gridCol>
              </a:tblGrid>
              <a:tr h="962279">
                <a:tc>
                  <a:txBody>
                    <a:bodyPr/>
                    <a:lstStyle/>
                    <a:p>
                      <a:pPr marL="0" marR="0" algn="l">
                        <a:lnSpc>
                          <a:spcPts val="1800"/>
                        </a:lnSpc>
                        <a:spcBef>
                          <a:spcPts val="0"/>
                        </a:spcBef>
                        <a:spcAft>
                          <a:spcPts val="0"/>
                        </a:spcAft>
                      </a:pPr>
                      <a:r>
                        <a:rPr lang="en-GB" sz="1600" b="1" i="0" dirty="0">
                          <a:effectLst/>
                          <a:latin typeface="Helvetica" pitchFamily="2" charset="0"/>
                          <a:ea typeface="Source Sans Pro" panose="020B0503030403020204" pitchFamily="34" charset="0"/>
                          <a:cs typeface="Arial" charset="0"/>
                        </a:rPr>
                        <a:t>List what you need to find out about your top chosen career</a:t>
                      </a:r>
                      <a:endParaRPr lang="en-GB" sz="1600" b="1" i="0" dirty="0">
                        <a:solidFill>
                          <a:schemeClr val="tx1"/>
                        </a:solidFill>
                        <a:effectLst/>
                        <a:latin typeface="Helvetica" pitchFamily="2" charset="0"/>
                        <a:ea typeface="Source Sans Pro" panose="020B0503030403020204" pitchFamily="34" charset="0"/>
                        <a:cs typeface="Arial" charset="0"/>
                      </a:endParaRPr>
                    </a:p>
                  </a:txBody>
                  <a:tcPr marL="192000" marR="144000" marT="144000" marB="48000">
                    <a:lnL>
                      <a:noFill/>
                    </a:lnL>
                    <a:lnR w="9525" cap="flat" cmpd="sng" algn="ctr">
                      <a:solidFill>
                        <a:schemeClr val="bg2"/>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8B5"/>
                    </a:solidFill>
                  </a:tcPr>
                </a:tc>
                <a:tc>
                  <a:txBody>
                    <a:bodyPr/>
                    <a:lstStyle/>
                    <a:p>
                      <a:pPr marL="0" marR="0" algn="l">
                        <a:lnSpc>
                          <a:spcPts val="1800"/>
                        </a:lnSpc>
                        <a:spcBef>
                          <a:spcPts val="0"/>
                        </a:spcBef>
                        <a:spcAft>
                          <a:spcPts val="0"/>
                        </a:spcAft>
                      </a:pPr>
                      <a:r>
                        <a:rPr lang="en-GB" sz="1600" b="1" i="0" dirty="0">
                          <a:effectLst/>
                          <a:latin typeface="Helvetica" pitchFamily="2" charset="0"/>
                          <a:ea typeface="Source Sans Pro" panose="020B0503030403020204" pitchFamily="34" charset="0"/>
                          <a:cs typeface="Arial" charset="0"/>
                        </a:rPr>
                        <a:t>Write here what you found out e.g. skills you need for the career choice</a:t>
                      </a:r>
                      <a:endParaRPr lang="en-GB" sz="1600" b="1" i="0" dirty="0">
                        <a:solidFill>
                          <a:schemeClr val="tx1"/>
                        </a:solidFill>
                        <a:effectLst/>
                        <a:latin typeface="Helvetica" pitchFamily="2" charset="0"/>
                        <a:ea typeface="Source Sans Pro" panose="020B0503030403020204" pitchFamily="34" charset="0"/>
                        <a:cs typeface="Arial" charset="0"/>
                      </a:endParaRPr>
                    </a:p>
                  </a:txBody>
                  <a:tcPr marL="192000" marR="144000" marT="144000" marB="48000">
                    <a:lnL w="9525" cap="flat" cmpd="sng" algn="ctr">
                      <a:solidFill>
                        <a:schemeClr val="bg2"/>
                      </a:solidFill>
                      <a:prstDash val="solid"/>
                      <a:round/>
                      <a:headEnd type="none" w="med" len="med"/>
                      <a:tailEnd type="none" w="med" len="med"/>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13F95"/>
                    </a:solidFill>
                  </a:tcPr>
                </a:tc>
                <a:extLst>
                  <a:ext uri="{0D108BD9-81ED-4DB2-BD59-A6C34878D82A}">
                    <a16:rowId xmlns:a16="http://schemas.microsoft.com/office/drawing/2014/main" xmlns="" val="10000"/>
                  </a:ext>
                </a:extLst>
              </a:tr>
              <a:tr h="522025">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522025">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546176">
                <a:tc>
                  <a:txBody>
                    <a:bodyPr/>
                    <a:lstStyle/>
                    <a:p>
                      <a:pPr marL="0" marR="0" algn="l">
                        <a:spcBef>
                          <a:spcPts val="0"/>
                        </a:spcBef>
                        <a:spcAft>
                          <a:spcPts val="0"/>
                        </a:spcAft>
                      </a:pPr>
                      <a:r>
                        <a:rPr lang="en-GB" sz="1300" b="0" i="0" dirty="0">
                          <a:effectLst/>
                          <a:latin typeface="Arial" charset="0"/>
                          <a:ea typeface="Arial" charset="0"/>
                          <a:cs typeface="Arial" charset="0"/>
                        </a:rPr>
                        <a:t> </a:t>
                      </a: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525001">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522025">
                <a:tc>
                  <a:txBody>
                    <a:bodyPr/>
                    <a:lstStyle/>
                    <a:p>
                      <a:pPr marL="0" marR="0" algn="l">
                        <a:spcBef>
                          <a:spcPts val="0"/>
                        </a:spcBef>
                        <a:spcAft>
                          <a:spcPts val="0"/>
                        </a:spcAft>
                      </a:pPr>
                      <a:r>
                        <a:rPr lang="en-GB" sz="1300" b="0" i="0" dirty="0">
                          <a:effectLst/>
                          <a:latin typeface="Arial" charset="0"/>
                          <a:ea typeface="Arial" charset="0"/>
                          <a:cs typeface="Arial" charset="0"/>
                        </a:rPr>
                        <a:t> </a:t>
                      </a: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endParaRPr lang="en-GB" sz="1300" b="0" i="0" dirty="0">
                        <a:effectLst/>
                        <a:latin typeface="Arial" charset="0"/>
                        <a:ea typeface="Arial" charset="0"/>
                        <a:cs typeface="Arial" charset="0"/>
                      </a:endParaRPr>
                    </a:p>
                  </a:txBody>
                  <a:tcPr marL="192000" marR="144000" marT="96000" marB="4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81804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What is a SWOT analysis?</a:t>
            </a:r>
            <a:r>
              <a:rPr lang="en-GB" dirty="0"/>
              <a:t/>
            </a:r>
            <a:br>
              <a:rPr lang="en-GB" dirty="0"/>
            </a:b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760443"/>
            <a:ext cx="6123720" cy="4520579"/>
          </a:xfrm>
        </p:spPr>
        <p:txBody>
          <a:bodyPr>
            <a:noAutofit/>
          </a:bodyPr>
          <a:lstStyle/>
          <a:p>
            <a:r>
              <a:rPr lang="en-GB" dirty="0">
                <a:ea typeface="Source Sans Pro" panose="020B0503030403020204" pitchFamily="34" charset="0"/>
              </a:rPr>
              <a:t>Businesses often use a SWOT analysis to help them think about an issue or problem and to help them look at the issue within the ‘whole picture’ of the organisation’s activities or situation.</a:t>
            </a:r>
          </a:p>
          <a:p>
            <a:endParaRPr lang="en-GB" dirty="0">
              <a:ea typeface="Source Sans Pro" panose="020B0503030403020204" pitchFamily="34" charset="0"/>
            </a:endParaRPr>
          </a:p>
          <a:p>
            <a:r>
              <a:rPr lang="en-GB" dirty="0">
                <a:ea typeface="Source Sans Pro" panose="020B0503030403020204" pitchFamily="34" charset="0"/>
              </a:rPr>
              <a:t>Today you are going to conduct a SWOT analysis on yourself - this will help you to start to think about the skills, strengths and attributes which you have and which will be useful in your chosen career. </a:t>
            </a:r>
          </a:p>
          <a:p>
            <a:endParaRPr lang="en-GB" dirty="0">
              <a:ea typeface="Source Sans Pro" panose="020B0503030403020204" pitchFamily="34" charset="0"/>
            </a:endParaRPr>
          </a:p>
          <a:p>
            <a:r>
              <a:rPr lang="en-GB" dirty="0">
                <a:ea typeface="Source Sans Pro" panose="020B0503030403020204" pitchFamily="34" charset="0"/>
              </a:rPr>
              <a:t>It will also help you to identify the things you will have to do to work towards your chosen career. </a:t>
            </a:r>
          </a:p>
        </p:txBody>
      </p:sp>
      <p:sp>
        <p:nvSpPr>
          <p:cNvPr id="5" name="Isosceles Triangle 9">
            <a:extLst>
              <a:ext uri="{FF2B5EF4-FFF2-40B4-BE49-F238E27FC236}">
                <a16:creationId xmlns:a16="http://schemas.microsoft.com/office/drawing/2014/main" xmlns="" id="{D9CD944A-6BB4-9946-B414-1531E491E193}"/>
              </a:ext>
            </a:extLst>
          </p:cNvPr>
          <p:cNvSpPr/>
          <p:nvPr/>
        </p:nvSpPr>
        <p:spPr>
          <a:xfrm rot="5400000">
            <a:off x="7149733" y="1431563"/>
            <a:ext cx="4939567" cy="3950970"/>
          </a:xfrm>
          <a:prstGeom prst="triangle">
            <a:avLst/>
          </a:prstGeom>
          <a:solidFill>
            <a:srgbClr val="00A8B5"/>
          </a:solidFill>
          <a:ln>
            <a:solidFill>
              <a:srgbClr val="96C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B98A1691-327C-C24B-8197-F660D74F3315}"/>
              </a:ext>
            </a:extLst>
          </p:cNvPr>
          <p:cNvSpPr/>
          <p:nvPr/>
        </p:nvSpPr>
        <p:spPr>
          <a:xfrm>
            <a:off x="7644031" y="1760443"/>
            <a:ext cx="2465040" cy="3293209"/>
          </a:xfrm>
          <a:prstGeom prst="rect">
            <a:avLst/>
          </a:prstGeom>
        </p:spPr>
        <p:txBody>
          <a:bodyPr wrap="square">
            <a:spAutoFit/>
          </a:bodyPr>
          <a:lstStyle/>
          <a:p>
            <a:r>
              <a:rPr lang="en-GB" sz="1600" b="1" dirty="0">
                <a:solidFill>
                  <a:schemeClr val="bg1"/>
                </a:solidFill>
                <a:latin typeface="Helvetica" pitchFamily="2" charset="0"/>
                <a:ea typeface="Source Sans Pro" panose="020B0503030403020204" pitchFamily="34" charset="0"/>
              </a:rPr>
              <a:t>Learning </a:t>
            </a:r>
          </a:p>
          <a:p>
            <a:r>
              <a:rPr lang="en-GB" sz="1600" b="1" dirty="0">
                <a:solidFill>
                  <a:schemeClr val="bg1"/>
                </a:solidFill>
                <a:latin typeface="Helvetica" pitchFamily="2" charset="0"/>
                <a:ea typeface="Source Sans Pro" panose="020B0503030403020204" pitchFamily="34" charset="0"/>
              </a:rPr>
              <a:t>outcomes</a:t>
            </a:r>
            <a:r>
              <a:rPr lang="en-GB" sz="1600" dirty="0">
                <a:solidFill>
                  <a:schemeClr val="accent2"/>
                </a:solidFill>
                <a:latin typeface="Helvetica" pitchFamily="2" charset="0"/>
                <a:ea typeface="Source Sans Pro" panose="020B0503030403020204" pitchFamily="34" charset="0"/>
              </a:rPr>
              <a:t/>
            </a:r>
            <a:br>
              <a:rPr lang="en-GB" sz="1600" dirty="0">
                <a:solidFill>
                  <a:schemeClr val="accent2"/>
                </a:solidFill>
                <a:latin typeface="Helvetica" pitchFamily="2" charset="0"/>
                <a:ea typeface="Source Sans Pro" panose="020B0503030403020204" pitchFamily="34" charset="0"/>
              </a:rPr>
            </a:br>
            <a:r>
              <a:rPr lang="en-GB" sz="1600" dirty="0">
                <a:solidFill>
                  <a:schemeClr val="bg1"/>
                </a:solidFill>
                <a:latin typeface="Helvetica" pitchFamily="2" charset="0"/>
                <a:ea typeface="Source Sans Pro" panose="020B0503030403020204" pitchFamily="34" charset="0"/>
              </a:rPr>
              <a:t>To carry out a SWOT analysis to identify strengths, weaknesses, opportunities and threats</a:t>
            </a:r>
            <a:br>
              <a:rPr lang="en-GB" sz="1600" dirty="0">
                <a:solidFill>
                  <a:schemeClr val="bg1"/>
                </a:solidFill>
                <a:latin typeface="Helvetica" pitchFamily="2" charset="0"/>
                <a:ea typeface="Source Sans Pro" panose="020B0503030403020204" pitchFamily="34" charset="0"/>
              </a:rPr>
            </a:br>
            <a:endParaRPr lang="en-GB" sz="1600" dirty="0">
              <a:solidFill>
                <a:schemeClr val="bg1"/>
              </a:solidFill>
              <a:latin typeface="Helvetica" pitchFamily="2" charset="0"/>
              <a:ea typeface="Source Sans Pro" panose="020B0503030403020204" pitchFamily="34" charset="0"/>
            </a:endParaRPr>
          </a:p>
          <a:p>
            <a:r>
              <a:rPr lang="en-GB" sz="1600" dirty="0">
                <a:solidFill>
                  <a:schemeClr val="bg1"/>
                </a:solidFill>
                <a:latin typeface="Helvetica" pitchFamily="2" charset="0"/>
                <a:ea typeface="Source Sans Pro" panose="020B0503030403020204" pitchFamily="34" charset="0"/>
              </a:rPr>
              <a:t>To consider the outcome, to think about if the findings have any impact on pupils’ </a:t>
            </a:r>
          </a:p>
          <a:p>
            <a:r>
              <a:rPr lang="en-GB" sz="1600" dirty="0">
                <a:solidFill>
                  <a:schemeClr val="bg1"/>
                </a:solidFill>
                <a:latin typeface="Helvetica" pitchFamily="2" charset="0"/>
                <a:ea typeface="Source Sans Pro" panose="020B0503030403020204" pitchFamily="34" charset="0"/>
              </a:rPr>
              <a:t>choices and </a:t>
            </a:r>
          </a:p>
          <a:p>
            <a:r>
              <a:rPr lang="en-GB" sz="1600" dirty="0">
                <a:solidFill>
                  <a:schemeClr val="bg1"/>
                </a:solidFill>
                <a:latin typeface="Helvetica" pitchFamily="2" charset="0"/>
                <a:ea typeface="Source Sans Pro" panose="020B0503030403020204" pitchFamily="34" charset="0"/>
              </a:rPr>
              <a:t>goals</a:t>
            </a:r>
          </a:p>
        </p:txBody>
      </p:sp>
    </p:spTree>
    <p:extLst>
      <p:ext uri="{BB962C8B-B14F-4D97-AF65-F5344CB8AC3E}">
        <p14:creationId xmlns:p14="http://schemas.microsoft.com/office/powerpoint/2010/main" val="257458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3AC9A-7FF8-944C-A805-07E85B063B16}"/>
              </a:ext>
            </a:extLst>
          </p:cNvPr>
          <p:cNvSpPr>
            <a:spLocks noGrp="1"/>
          </p:cNvSpPr>
          <p:nvPr>
            <p:ph type="title"/>
          </p:nvPr>
        </p:nvSpPr>
        <p:spPr>
          <a:xfrm>
            <a:off x="839788" y="457200"/>
            <a:ext cx="10332304" cy="1112838"/>
          </a:xfrm>
        </p:spPr>
        <p:txBody>
          <a:bodyPr anchor="t">
            <a:normAutofit/>
          </a:bodyPr>
          <a:lstStyle/>
          <a:p>
            <a:r>
              <a:rPr lang="en-GB" dirty="0">
                <a:ea typeface="Source Sans Pro" panose="020B0503030403020204" pitchFamily="34" charset="0"/>
              </a:rPr>
              <a:t>SWOT analysis</a:t>
            </a:r>
            <a:endParaRPr lang="en-US" dirty="0"/>
          </a:p>
        </p:txBody>
      </p:sp>
      <p:sp>
        <p:nvSpPr>
          <p:cNvPr id="4" name="Text Placeholder 3">
            <a:extLst>
              <a:ext uri="{FF2B5EF4-FFF2-40B4-BE49-F238E27FC236}">
                <a16:creationId xmlns:a16="http://schemas.microsoft.com/office/drawing/2014/main" xmlns="" id="{A4263734-D77D-EC4F-A9A6-51DFC1E64E03}"/>
              </a:ext>
            </a:extLst>
          </p:cNvPr>
          <p:cNvSpPr>
            <a:spLocks noGrp="1"/>
          </p:cNvSpPr>
          <p:nvPr>
            <p:ph type="body" sz="half" idx="2"/>
          </p:nvPr>
        </p:nvSpPr>
        <p:spPr>
          <a:xfrm>
            <a:off x="839788" y="1828800"/>
            <a:ext cx="6534027" cy="4393095"/>
          </a:xfrm>
        </p:spPr>
        <p:txBody>
          <a:bodyPr>
            <a:normAutofit/>
          </a:bodyPr>
          <a:lstStyle/>
          <a:p>
            <a:r>
              <a:rPr lang="en-GB" b="1" dirty="0">
                <a:solidFill>
                  <a:srgbClr val="00A8B5"/>
                </a:solidFill>
                <a:ea typeface="Source Sans Pro" panose="020B0503030403020204" pitchFamily="34" charset="0"/>
              </a:rPr>
              <a:t>Activity</a:t>
            </a:r>
          </a:p>
          <a:p>
            <a:r>
              <a:rPr lang="en-GB" dirty="0">
                <a:solidFill>
                  <a:srgbClr val="00A8B5"/>
                </a:solidFill>
                <a:ea typeface="Source Sans Pro" panose="020B0503030403020204" pitchFamily="34" charset="0"/>
              </a:rPr>
              <a:t>Use the SWOT analysis diagram to complete a SWOT analysis of yourself</a:t>
            </a:r>
            <a:r>
              <a:rPr lang="en-GB" dirty="0">
                <a:solidFill>
                  <a:srgbClr val="96C7BE"/>
                </a:solidFill>
                <a:ea typeface="Source Sans Pro" panose="020B0503030403020204" pitchFamily="34" charset="0"/>
              </a:rPr>
              <a:t> </a:t>
            </a:r>
          </a:p>
          <a:p>
            <a:endParaRPr lang="en-GB" dirty="0">
              <a:solidFill>
                <a:schemeClr val="tx1"/>
              </a:solidFill>
              <a:ea typeface="Source Sans Pro" panose="020B0503030403020204" pitchFamily="34" charset="0"/>
            </a:endParaRPr>
          </a:p>
          <a:p>
            <a:pPr lvl="0"/>
            <a:r>
              <a:rPr lang="en-GB" dirty="0">
                <a:ea typeface="Source Sans Pro" panose="020B0503030403020204" pitchFamily="34" charset="0"/>
              </a:rPr>
              <a:t>S = Strengths – List all your positive features and skills. The things you are good at</a:t>
            </a:r>
          </a:p>
          <a:p>
            <a:pPr lvl="0"/>
            <a:r>
              <a:rPr lang="en-GB" dirty="0">
                <a:ea typeface="Source Sans Pro" panose="020B0503030403020204" pitchFamily="34" charset="0"/>
              </a:rPr>
              <a:t>W = Weaknesses – List all the areas which you think you need to develop or work on</a:t>
            </a:r>
          </a:p>
          <a:p>
            <a:pPr lvl="0"/>
            <a:r>
              <a:rPr lang="en-GB" dirty="0">
                <a:ea typeface="Source Sans Pro" panose="020B0503030403020204" pitchFamily="34" charset="0"/>
              </a:rPr>
              <a:t>O = Opportunities – What are the career opportunities available to you? Who could help you?</a:t>
            </a:r>
          </a:p>
          <a:p>
            <a:pPr lvl="0"/>
            <a:r>
              <a:rPr lang="en-GB" dirty="0">
                <a:ea typeface="Source Sans Pro" panose="020B0503030403020204" pitchFamily="34" charset="0"/>
              </a:rPr>
              <a:t>T = Threats – What are the difficulties or challenges you might face and need to overcome to achieve your career goal</a:t>
            </a:r>
          </a:p>
        </p:txBody>
      </p:sp>
      <p:pic>
        <p:nvPicPr>
          <p:cNvPr id="6" name="Picture 5">
            <a:extLst>
              <a:ext uri="{FF2B5EF4-FFF2-40B4-BE49-F238E27FC236}">
                <a16:creationId xmlns:a16="http://schemas.microsoft.com/office/drawing/2014/main" xmlns="" id="{2A49FE36-92C0-9042-9519-6681CC331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65151">
            <a:off x="8539955" y="1843921"/>
            <a:ext cx="2545080" cy="36585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76420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3258</TotalTime>
  <Words>3522</Words>
  <Application>Microsoft Office PowerPoint</Application>
  <PresentationFormat>Widescreen</PresentationFormat>
  <Paragraphs>456</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Helvetica</vt:lpstr>
      <vt:lpstr>Source Sans Pro</vt:lpstr>
      <vt:lpstr>Symbol</vt:lpstr>
      <vt:lpstr>Times New Roman</vt:lpstr>
      <vt:lpstr>Office Theme</vt:lpstr>
      <vt:lpstr>PowerPoint Presentation</vt:lpstr>
      <vt:lpstr>Background to the project</vt:lpstr>
      <vt:lpstr>The world of work is changing</vt:lpstr>
      <vt:lpstr>Learning outcomes</vt:lpstr>
      <vt:lpstr>Key questions to ask yourself about your possible future career: </vt:lpstr>
      <vt:lpstr>What is my starting point? </vt:lpstr>
      <vt:lpstr>What is my starting point? </vt:lpstr>
      <vt:lpstr>What is a SWOT analysis? </vt:lpstr>
      <vt:lpstr>SWOT analysis</vt:lpstr>
      <vt:lpstr>SWOT analysis of yourself</vt:lpstr>
      <vt:lpstr>SWOT analysis</vt:lpstr>
      <vt:lpstr>Starter</vt:lpstr>
      <vt:lpstr>Key questions</vt:lpstr>
      <vt:lpstr>What will we be doing?</vt:lpstr>
      <vt:lpstr>What are the National Parks?</vt:lpstr>
      <vt:lpstr>Yorkshire Dales National Park</vt:lpstr>
      <vt:lpstr>What are the different elements that make up the National Park?</vt:lpstr>
      <vt:lpstr>PowerPoint Presentation</vt:lpstr>
      <vt:lpstr>PowerPoint Presentation</vt:lpstr>
      <vt:lpstr>PowerPoint Presentation</vt:lpstr>
      <vt:lpstr>PowerPoint Presentation</vt:lpstr>
      <vt:lpstr>Careers in National Parks</vt:lpstr>
      <vt:lpstr>List of job roles in the Conservation and Community directorate </vt:lpstr>
      <vt:lpstr>List of job roles in the Corporate Services directorate </vt:lpstr>
      <vt:lpstr>List of job roles in the Park Services directorate </vt:lpstr>
      <vt:lpstr>In addition, the National Park Authority has a Senior Leadership Team made up of:</vt:lpstr>
      <vt:lpstr>Investigating National Park Authority career roles in more detail </vt:lpstr>
      <vt:lpstr>Once you have been allocated the directorate you are investigating there are key questions to address through your investigation</vt:lpstr>
      <vt:lpstr>Obvious Vs ‘Hidden’ jobs</vt:lpstr>
      <vt:lpstr>Planning the National Park Authority investigation</vt:lpstr>
      <vt:lpstr>What do you know so far?</vt:lpstr>
      <vt:lpstr>How will you approach the investigation?</vt:lpstr>
      <vt:lpstr>To help organise your investigation in your team complete the action plan</vt:lpstr>
      <vt:lpstr>Resources available to help your investigation</vt:lpstr>
      <vt:lpstr>Action plan template</vt:lpstr>
      <vt:lpstr>Time to extract the key facts</vt:lpstr>
      <vt:lpstr>Key questions to help your investigation</vt:lpstr>
      <vt:lpstr>More key questions</vt:lpstr>
      <vt:lpstr>Further key questions</vt:lpstr>
      <vt:lpstr>Business aims and culture</vt:lpstr>
      <vt:lpstr>Mission statements</vt:lpstr>
      <vt:lpstr>Business culture</vt:lpstr>
      <vt:lpstr>Presentation and key messages</vt:lpstr>
      <vt:lpstr>Presentation and communication</vt:lpstr>
      <vt:lpstr>Top tips for your presentation</vt:lpstr>
      <vt:lpstr>Pupil evaluation</vt:lpstr>
      <vt:lpstr>Student evaluation SWOT analysis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Butt</dc:creator>
  <cp:lastModifiedBy>Helen Beardmore</cp:lastModifiedBy>
  <cp:revision>44</cp:revision>
  <dcterms:created xsi:type="dcterms:W3CDTF">2019-11-14T10:24:08Z</dcterms:created>
  <dcterms:modified xsi:type="dcterms:W3CDTF">2020-08-27T10:59:40Z</dcterms:modified>
</cp:coreProperties>
</file>