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1.gif"/><Relationship Id="rId4" Type="http://schemas.openxmlformats.org/officeDocument/2006/relationships/image" Target="../media/image2.gif"/><Relationship Id="rId5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oei.org/" TargetMode="External"/><Relationship Id="rId3" Type="http://schemas.openxmlformats.org/officeDocument/2006/relationships/image" Target="../media/image2.jpeg"/><Relationship Id="rId4" Type="http://schemas.openxmlformats.org/officeDocument/2006/relationships/image" Target="../media/image3.gif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3.jpeg"/><Relationship Id="rId9" Type="http://schemas.openxmlformats.org/officeDocument/2006/relationships/image" Target="../media/image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5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Text Box 111"/>
          <p:cNvGrpSpPr/>
          <p:nvPr/>
        </p:nvGrpSpPr>
        <p:grpSpPr>
          <a:xfrm>
            <a:off x="197826" y="450736"/>
            <a:ext cx="7200901" cy="1421753"/>
            <a:chOff x="0" y="0"/>
            <a:chExt cx="7200900" cy="1421751"/>
          </a:xfrm>
        </p:grpSpPr>
        <p:sp>
          <p:nvSpPr>
            <p:cNvPr id="94" name="Rectangle"/>
            <p:cNvSpPr/>
            <p:nvPr/>
          </p:nvSpPr>
          <p:spPr>
            <a:xfrm>
              <a:off x="0" y="0"/>
              <a:ext cx="7200900" cy="1421752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95" name="Week: ___   Date: ________    Ratio:__:__     Staff:_____         I    VF…"/>
            <p:cNvSpPr/>
            <p:nvPr/>
          </p:nvSpPr>
          <p:spPr>
            <a:xfrm>
              <a:off x="45719" y="0"/>
              <a:ext cx="7109462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Week: ___   Date: ________    Ratio:__:­__     Staff:_____         I    VF</a:t>
              </a:r>
              <a:endParaRPr sz="1200"/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3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LO: Year 3/4: I can describe the locations of wind farms in the UK.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3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Year 5/6-  I can describe the positive and negative opinions on wind farm placement in an area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3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Challenge: I can produce an extended piece of writing which argues for or against the building of wind turbines in an area</a:t>
              </a:r>
            </a:p>
            <a:p>
              <a:pPr>
                <a:defRPr sz="1600">
                  <a:solidFill>
                    <a:srgbClr val="00B050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600">
                  <a:solidFill>
                    <a:srgbClr val="00B050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50000"/>
                </a:lnSpc>
                <a:tabLst>
                  <a:tab pos="2857500" algn="r"/>
                  <a:tab pos="5727700" algn="r"/>
                </a:tabLst>
                <a:defRPr sz="16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 </a:t>
              </a:r>
            </a:p>
            <a:p>
              <a:pPr>
                <a:lnSpc>
                  <a:spcPct val="105999"/>
                </a:lnSpc>
                <a:spcBef>
                  <a:spcPts val="800"/>
                </a:spcBef>
                <a:defRPr sz="11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 </a:t>
              </a:r>
              <a:endParaRPr sz="1200"/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endParaRPr sz="1200"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 can use classification keys to help group, living things</a:t>
              </a:r>
              <a:r>
                <a:rPr sz="1200"/>
                <a:t> 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in their environments and make links between classification and environment</a:t>
              </a:r>
              <a:endParaRPr sz="1200">
                <a:solidFill>
                  <a:srgbClr val="FFFFFF"/>
                </a:solidFill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use classification keys to help group, living things</a:t>
              </a:r>
              <a:r>
                <a:rPr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 </a:t>
              </a:r>
              <a:r>
                <a:t>in their environments and make links between classification and environment</a:t>
              </a: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use classification keys to help group, living things</a:t>
              </a:r>
              <a:r>
                <a:rPr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 </a:t>
              </a:r>
              <a:r>
                <a:t>in their environments and make links between classification and environment</a:t>
              </a: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600"/>
              </a:pPr>
              <a:r>
                <a:t> </a:t>
              </a:r>
            </a:p>
          </p:txBody>
        </p:sp>
      </p:grpSp>
      <p:grpSp>
        <p:nvGrpSpPr>
          <p:cNvPr id="99" name="Text Box 111"/>
          <p:cNvGrpSpPr/>
          <p:nvPr/>
        </p:nvGrpSpPr>
        <p:grpSpPr>
          <a:xfrm>
            <a:off x="197826" y="2031632"/>
            <a:ext cx="7200901" cy="1421752"/>
            <a:chOff x="0" y="0"/>
            <a:chExt cx="7200900" cy="1421751"/>
          </a:xfrm>
        </p:grpSpPr>
        <p:sp>
          <p:nvSpPr>
            <p:cNvPr id="97" name="Rectangle"/>
            <p:cNvSpPr/>
            <p:nvPr/>
          </p:nvSpPr>
          <p:spPr>
            <a:xfrm>
              <a:off x="0" y="0"/>
              <a:ext cx="7200900" cy="1421752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98" name="Week: ___   Date: ________    Ratio:__:__     Staff:_____         I    VF…"/>
            <p:cNvSpPr/>
            <p:nvPr/>
          </p:nvSpPr>
          <p:spPr>
            <a:xfrm>
              <a:off x="45719" y="0"/>
              <a:ext cx="7109462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Week: ___   Date: ________    Ratio:__:­__     Staff:_____         I    VF</a:t>
              </a:r>
              <a:endParaRPr sz="1200"/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1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rPr sz="1300"/>
                <a:t>LO: Year 3/4: I can describe the locations of wind farms in the UK.</a:t>
              </a:r>
              <a:endParaRPr sz="1300"/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3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Year 5/6-  I can describe the positive and negative opinions on wind farm placement in an area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3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Challenge: I can produce an extended piece of writing which argues for or against the building of wind turbines in an area</a:t>
              </a: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 can use classification keys to help group, living things</a:t>
              </a:r>
              <a:r>
                <a:rPr sz="1200"/>
                <a:t> 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in their environments and make links between classification and environment</a:t>
              </a:r>
              <a:endParaRPr sz="1200">
                <a:solidFill>
                  <a:srgbClr val="FFFFFF"/>
                </a:solidFill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use classification keys to help group, living things</a:t>
              </a:r>
              <a:r>
                <a:rPr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 </a:t>
              </a:r>
              <a:r>
                <a:t>in their environments and make links between classification and environment</a:t>
              </a: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use classification keys to help group, living things</a:t>
              </a:r>
              <a:r>
                <a:rPr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 </a:t>
              </a:r>
              <a:r>
                <a:t>in their environments and make links between classification and environment</a:t>
              </a: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600"/>
              </a:pPr>
              <a:r>
                <a:t> </a:t>
              </a:r>
            </a:p>
          </p:txBody>
        </p:sp>
      </p:grpSp>
      <p:grpSp>
        <p:nvGrpSpPr>
          <p:cNvPr id="102" name="Text Box 111"/>
          <p:cNvGrpSpPr/>
          <p:nvPr/>
        </p:nvGrpSpPr>
        <p:grpSpPr>
          <a:xfrm>
            <a:off x="197826" y="3595470"/>
            <a:ext cx="7200901" cy="1421752"/>
            <a:chOff x="0" y="0"/>
            <a:chExt cx="7200900" cy="1421751"/>
          </a:xfrm>
        </p:grpSpPr>
        <p:sp>
          <p:nvSpPr>
            <p:cNvPr id="100" name="Rectangle"/>
            <p:cNvSpPr/>
            <p:nvPr/>
          </p:nvSpPr>
          <p:spPr>
            <a:xfrm>
              <a:off x="0" y="0"/>
              <a:ext cx="7200900" cy="1421752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200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</p:txBody>
        </p:sp>
        <p:sp>
          <p:nvSpPr>
            <p:cNvPr id="101" name="Week: ___   Date: ________    Ratio:__:__     Staff:_____         I    VF…"/>
            <p:cNvSpPr/>
            <p:nvPr/>
          </p:nvSpPr>
          <p:spPr>
            <a:xfrm>
              <a:off x="45719" y="0"/>
              <a:ext cx="7109462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Week: ___   Date: ________    Ratio:__:­__     Staff:_____         I    VF</a:t>
              </a:r>
              <a:endParaRPr sz="1200"/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3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LO: Year 3/4: I can describe the locations of wind farms in the UK.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3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Year 5/6-  I can describe the positive and negative opinions on wind farm placement in an area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3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Challenge: I can produce an extended piece of writing which argues for or against the building of wind turbines in an area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600">
                  <a:solidFill>
                    <a:srgbClr val="00B050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defRPr sz="11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 </a:t>
              </a:r>
              <a:endParaRPr sz="1200"/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endParaRPr sz="1200"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</a:p>
          </p:txBody>
        </p:sp>
      </p:grpSp>
      <p:pic>
        <p:nvPicPr>
          <p:cNvPr id="103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rcRect l="1639" t="4675" r="1649" b="5890"/>
          <a:stretch>
            <a:fillRect/>
          </a:stretch>
        </p:blipFill>
        <p:spPr>
          <a:xfrm>
            <a:off x="6512608" y="525474"/>
            <a:ext cx="819151" cy="333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Picture 11" descr="Picture 11"/>
          <p:cNvPicPr>
            <a:picLocks noChangeAspect="1"/>
          </p:cNvPicPr>
          <p:nvPr/>
        </p:nvPicPr>
        <p:blipFill>
          <a:blip r:embed="rId2">
            <a:extLst/>
          </a:blip>
          <a:srcRect l="1639" t="4675" r="1649" b="5890"/>
          <a:stretch>
            <a:fillRect/>
          </a:stretch>
        </p:blipFill>
        <p:spPr>
          <a:xfrm>
            <a:off x="6512608" y="2131748"/>
            <a:ext cx="819151" cy="333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rcRect l="1639" t="4675" r="1649" b="5890"/>
          <a:stretch>
            <a:fillRect/>
          </a:stretch>
        </p:blipFill>
        <p:spPr>
          <a:xfrm>
            <a:off x="6496265" y="3654399"/>
            <a:ext cx="819151" cy="33312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9" name="Group 1"/>
          <p:cNvGrpSpPr/>
          <p:nvPr/>
        </p:nvGrpSpPr>
        <p:grpSpPr>
          <a:xfrm>
            <a:off x="0" y="-1"/>
            <a:ext cx="12192001" cy="6858001"/>
            <a:chOff x="0" y="0"/>
            <a:chExt cx="12192000" cy="6858000"/>
          </a:xfrm>
        </p:grpSpPr>
        <p:pic>
          <p:nvPicPr>
            <p:cNvPr id="106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1" y="6003544"/>
              <a:ext cx="2458976" cy="8544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7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20"/>
              <a:ext cx="1715095" cy="5669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8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1"/>
              <a:ext cx="2847151" cy="11994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0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11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itle 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Raleway Regular"/>
                <a:ea typeface="Raleway Regular"/>
                <a:cs typeface="Raleway Regular"/>
                <a:sym typeface="Raleway Regular"/>
              </a:defRPr>
            </a:lvl1pPr>
          </a:lstStyle>
          <a:p>
            <a:pPr/>
            <a:r>
              <a:t>Peer assessment…</a:t>
            </a:r>
          </a:p>
        </p:txBody>
      </p:sp>
      <p:sp>
        <p:nvSpPr>
          <p:cNvPr id="208" name="Content Placeholder 2"/>
          <p:cNvSpPr txBox="1"/>
          <p:nvPr>
            <p:ph type="body" sz="half" idx="1"/>
          </p:nvPr>
        </p:nvSpPr>
        <p:spPr>
          <a:xfrm>
            <a:off x="1176527" y="1371601"/>
            <a:ext cx="4474842" cy="4525963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Has your partner:</a:t>
            </a:r>
          </a:p>
          <a:p>
            <a:pPr>
              <a:buFontTx/>
              <a:buChar char="-"/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Described both the positives and negatives of wind farms </a:t>
            </a:r>
          </a:p>
          <a:p>
            <a:pPr>
              <a:buFontTx/>
              <a:buChar char="-"/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Used a clear structure </a:t>
            </a:r>
          </a:p>
          <a:p>
            <a:pPr>
              <a:buFontTx/>
              <a:buChar char="-"/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Supported their argument with specific facts.</a:t>
            </a:r>
          </a:p>
          <a:p>
            <a:pPr>
              <a:buFontTx/>
              <a:buChar char="-"/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Drawn clear conclusions .</a:t>
            </a:r>
          </a:p>
        </p:txBody>
      </p:sp>
      <p:sp>
        <p:nvSpPr>
          <p:cNvPr id="209" name="Content Placeholder 3"/>
          <p:cNvSpPr/>
          <p:nvPr/>
        </p:nvSpPr>
        <p:spPr>
          <a:xfrm>
            <a:off x="6672064" y="2132856"/>
            <a:ext cx="3581401" cy="2692897"/>
          </a:xfrm>
          <a:prstGeom prst="rect">
            <a:avLst/>
          </a:prstGeom>
          <a:solidFill>
            <a:srgbClr val="8497B0"/>
          </a:solidFill>
          <a:ln w="63500">
            <a:solidFill>
              <a:schemeClr val="accent4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ctr" defTabSz="905255">
              <a:lnSpc>
                <a:spcPct val="90000"/>
              </a:lnSpc>
              <a:spcBef>
                <a:spcPts val="900"/>
              </a:spcBef>
              <a:defRPr sz="2376">
                <a:solidFill>
                  <a:srgbClr val="FFFFFF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Use the criteria…</a:t>
            </a:r>
            <a:endParaRPr sz="2772"/>
          </a:p>
          <a:p>
            <a:pPr algn="ctr" defTabSz="905255">
              <a:lnSpc>
                <a:spcPct val="90000"/>
              </a:lnSpc>
              <a:spcBef>
                <a:spcPts val="900"/>
              </a:spcBef>
              <a:defRPr sz="2376">
                <a:solidFill>
                  <a:srgbClr val="FFFFFF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 algn="ctr" defTabSz="905255">
              <a:lnSpc>
                <a:spcPct val="90000"/>
              </a:lnSpc>
              <a:spcBef>
                <a:spcPts val="900"/>
              </a:spcBef>
              <a:defRPr sz="2376">
                <a:solidFill>
                  <a:srgbClr val="FFFFFF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WWW- What Went Well</a:t>
            </a:r>
            <a:endParaRPr sz="2772"/>
          </a:p>
          <a:p>
            <a:pPr algn="ctr" defTabSz="905255">
              <a:lnSpc>
                <a:spcPct val="90000"/>
              </a:lnSpc>
              <a:spcBef>
                <a:spcPts val="900"/>
              </a:spcBef>
              <a:defRPr sz="2376">
                <a:solidFill>
                  <a:srgbClr val="FFFFFF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 algn="ctr" defTabSz="905255">
              <a:lnSpc>
                <a:spcPct val="90000"/>
              </a:lnSpc>
              <a:spcBef>
                <a:spcPts val="900"/>
              </a:spcBef>
              <a:defRPr sz="2376">
                <a:solidFill>
                  <a:srgbClr val="FFFFFF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EBI – Even Better if</a:t>
            </a:r>
          </a:p>
        </p:txBody>
      </p:sp>
      <p:sp>
        <p:nvSpPr>
          <p:cNvPr id="210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211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Box 9"/>
          <p:cNvSpPr txBox="1"/>
          <p:nvPr/>
        </p:nvSpPr>
        <p:spPr>
          <a:xfrm>
            <a:off x="241300" y="670677"/>
            <a:ext cx="5854700" cy="49174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Recap: What were the key design features of your wind turbine</a:t>
            </a:r>
          </a:p>
          <a:p>
            <a:pPr>
              <a:defRPr sz="3200"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>
              <a:defRPr sz="32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Challenge:</a:t>
            </a:r>
          </a:p>
          <a:p>
            <a:pPr>
              <a:defRPr sz="32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How would you improve you wind turbine if you got the chance?</a:t>
            </a:r>
          </a:p>
          <a:p>
            <a:pPr>
              <a:defRPr sz="3600">
                <a:latin typeface="Raleway Bold"/>
                <a:ea typeface="Raleway Bold"/>
                <a:cs typeface="Raleway Bold"/>
                <a:sym typeface="Raleway Bold"/>
              </a:defRPr>
            </a:pPr>
          </a:p>
        </p:txBody>
      </p:sp>
      <p:pic>
        <p:nvPicPr>
          <p:cNvPr id="114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rcRect l="11042" t="14815" r="27709" b="5741"/>
          <a:stretch>
            <a:fillRect/>
          </a:stretch>
        </p:blipFill>
        <p:spPr>
          <a:xfrm>
            <a:off x="7025640" y="1748643"/>
            <a:ext cx="4506687" cy="3288042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16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52"/>
          <p:cNvGrpSpPr/>
          <p:nvPr/>
        </p:nvGrpSpPr>
        <p:grpSpPr>
          <a:xfrm>
            <a:off x="-136905" y="1726099"/>
            <a:ext cx="12264642" cy="4767350"/>
            <a:chOff x="0" y="0"/>
            <a:chExt cx="12264641" cy="4767348"/>
          </a:xfrm>
        </p:grpSpPr>
        <p:grpSp>
          <p:nvGrpSpPr>
            <p:cNvPr id="139" name="Group 57"/>
            <p:cNvGrpSpPr/>
            <p:nvPr/>
          </p:nvGrpSpPr>
          <p:grpSpPr>
            <a:xfrm>
              <a:off x="0" y="0"/>
              <a:ext cx="12264642" cy="4307609"/>
              <a:chOff x="0" y="0"/>
              <a:chExt cx="12264641" cy="4307608"/>
            </a:xfrm>
          </p:grpSpPr>
          <p:sp>
            <p:nvSpPr>
              <p:cNvPr id="118" name="Straight Arrow Connector 60"/>
              <p:cNvSpPr/>
              <p:nvPr/>
            </p:nvSpPr>
            <p:spPr>
              <a:xfrm flipV="1">
                <a:off x="508299" y="0"/>
                <a:ext cx="11579447" cy="4248758"/>
              </a:xfrm>
              <a:prstGeom prst="line">
                <a:avLst/>
              </a:prstGeom>
              <a:noFill/>
              <a:ln w="79375" cap="flat">
                <a:solidFill>
                  <a:srgbClr val="0070C0"/>
                </a:solidFill>
                <a:prstDash val="sysDash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38" name="Group 61"/>
              <p:cNvGrpSpPr/>
              <p:nvPr/>
            </p:nvGrpSpPr>
            <p:grpSpPr>
              <a:xfrm>
                <a:off x="0" y="120412"/>
                <a:ext cx="12264642" cy="4187198"/>
                <a:chOff x="0" y="0"/>
                <a:chExt cx="12264641" cy="4187196"/>
              </a:xfrm>
            </p:grpSpPr>
            <p:grpSp>
              <p:nvGrpSpPr>
                <p:cNvPr id="121" name="Group 62"/>
                <p:cNvGrpSpPr/>
                <p:nvPr/>
              </p:nvGrpSpPr>
              <p:grpSpPr>
                <a:xfrm>
                  <a:off x="508298" y="0"/>
                  <a:ext cx="11756345" cy="4187197"/>
                  <a:chOff x="0" y="0"/>
                  <a:chExt cx="11756343" cy="4187196"/>
                </a:xfrm>
              </p:grpSpPr>
              <p:sp>
                <p:nvSpPr>
                  <p:cNvPr id="119" name="Straight Connector 73"/>
                  <p:cNvSpPr/>
                  <p:nvPr/>
                </p:nvSpPr>
                <p:spPr>
                  <a:xfrm>
                    <a:off x="-1" y="0"/>
                    <a:ext cx="2" cy="4187197"/>
                  </a:xfrm>
                  <a:prstGeom prst="line">
                    <a:avLst/>
                  </a:prstGeom>
                  <a:noFill/>
                  <a:ln w="50800" cap="flat">
                    <a:solidFill>
                      <a:srgbClr val="333F5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20" name="Straight Connector 74"/>
                  <p:cNvSpPr/>
                  <p:nvPr/>
                </p:nvSpPr>
                <p:spPr>
                  <a:xfrm flipH="1" flipV="1">
                    <a:off x="1" y="4187196"/>
                    <a:ext cx="11756343" cy="1"/>
                  </a:xfrm>
                  <a:prstGeom prst="line">
                    <a:avLst/>
                  </a:prstGeom>
                  <a:noFill/>
                  <a:ln w="50800" cap="flat">
                    <a:solidFill>
                      <a:srgbClr val="333F5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  <p:grpSp>
              <p:nvGrpSpPr>
                <p:cNvPr id="126" name="Group 63"/>
                <p:cNvGrpSpPr/>
                <p:nvPr/>
              </p:nvGrpSpPr>
              <p:grpSpPr>
                <a:xfrm>
                  <a:off x="932619" y="1610124"/>
                  <a:ext cx="3230752" cy="2367332"/>
                  <a:chOff x="0" y="0"/>
                  <a:chExt cx="3230750" cy="2367330"/>
                </a:xfrm>
              </p:grpSpPr>
              <p:grpSp>
                <p:nvGrpSpPr>
                  <p:cNvPr id="124" name="Rounded Rectangle 71"/>
                  <p:cNvGrpSpPr/>
                  <p:nvPr/>
                </p:nvGrpSpPr>
                <p:grpSpPr>
                  <a:xfrm>
                    <a:off x="0" y="433158"/>
                    <a:ext cx="3230751" cy="1934173"/>
                    <a:chOff x="0" y="0"/>
                    <a:chExt cx="3230750" cy="1934172"/>
                  </a:xfrm>
                </p:grpSpPr>
                <p:sp>
                  <p:nvSpPr>
                    <p:cNvPr id="122" name="Rounded Rectangle"/>
                    <p:cNvSpPr/>
                    <p:nvPr/>
                  </p:nvSpPr>
                  <p:spPr>
                    <a:xfrm>
                      <a:off x="0" y="0"/>
                      <a:ext cx="3230751" cy="1934173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B0F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p:txBody>
                </p:sp>
                <p:sp>
                  <p:nvSpPr>
                    <p:cNvPr id="123" name="I can describe the locations of windfarms in the UK."/>
                    <p:cNvSpPr txBox="1"/>
                    <p:nvPr/>
                  </p:nvSpPr>
                  <p:spPr>
                    <a:xfrm>
                      <a:off x="140137" y="311765"/>
                      <a:ext cx="2950476" cy="1310641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45719" tIns="45719" rIns="45719" bIns="45719" numCol="1" anchor="ctr">
                      <a:spAutoFit/>
                    </a:bodyPr>
                    <a:lstStyle>
                      <a:lvl1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lvl1pPr>
                    </a:lstStyle>
                    <a:p>
                      <a:pPr/>
                      <a:r>
                        <a:t>I can describe the locations of windfarms in the UK.</a:t>
                      </a:r>
                    </a:p>
                  </p:txBody>
                </p:sp>
              </p:grpSp>
              <p:sp>
                <p:nvSpPr>
                  <p:cNvPr id="125" name="Snip Same Side Corner Rectangle 72"/>
                  <p:cNvSpPr/>
                  <p:nvPr/>
                </p:nvSpPr>
                <p:spPr>
                  <a:xfrm>
                    <a:off x="615384" y="0"/>
                    <a:ext cx="1786107" cy="43315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873" y="0"/>
                        </a:moveTo>
                        <a:lnTo>
                          <a:pt x="20727" y="0"/>
                        </a:lnTo>
                        <a:lnTo>
                          <a:pt x="21600" y="360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360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b="1" sz="2000" u="sng">
                        <a:latin typeface="Century Gothic"/>
                        <a:ea typeface="Century Gothic"/>
                        <a:cs typeface="Century Gothic"/>
                        <a:sym typeface="Century Gothic"/>
                      </a:defRPr>
                    </a:pPr>
                  </a:p>
                </p:txBody>
              </p:sp>
            </p:grpSp>
            <p:grpSp>
              <p:nvGrpSpPr>
                <p:cNvPr id="131" name="Group 64"/>
                <p:cNvGrpSpPr/>
                <p:nvPr/>
              </p:nvGrpSpPr>
              <p:grpSpPr>
                <a:xfrm>
                  <a:off x="4395705" y="702930"/>
                  <a:ext cx="3319400" cy="2757760"/>
                  <a:chOff x="0" y="0"/>
                  <a:chExt cx="3319398" cy="2757758"/>
                </a:xfrm>
              </p:grpSpPr>
              <p:grpSp>
                <p:nvGrpSpPr>
                  <p:cNvPr id="129" name="Rounded Rectangle 69"/>
                  <p:cNvGrpSpPr/>
                  <p:nvPr/>
                </p:nvGrpSpPr>
                <p:grpSpPr>
                  <a:xfrm>
                    <a:off x="0" y="376141"/>
                    <a:ext cx="3319399" cy="2381618"/>
                    <a:chOff x="0" y="0"/>
                    <a:chExt cx="3319398" cy="2381617"/>
                  </a:xfrm>
                </p:grpSpPr>
                <p:sp>
                  <p:nvSpPr>
                    <p:cNvPr id="127" name="Rounded Rectangle"/>
                    <p:cNvSpPr/>
                    <p:nvPr/>
                  </p:nvSpPr>
                  <p:spPr>
                    <a:xfrm>
                      <a:off x="0" y="0"/>
                      <a:ext cx="3319399" cy="2381618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70C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p:txBody>
                </p:sp>
                <p:sp>
                  <p:nvSpPr>
                    <p:cNvPr id="128" name="I can describe the positive and negative opinions on wind farm placement in an area."/>
                    <p:cNvSpPr txBox="1"/>
                    <p:nvPr/>
                  </p:nvSpPr>
                  <p:spPr>
                    <a:xfrm>
                      <a:off x="161980" y="116261"/>
                      <a:ext cx="2995438" cy="1310641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45719" tIns="45719" rIns="45719" bIns="45719" numCol="1" anchor="t">
                      <a:spAutoFit/>
                    </a:bodyPr>
                    <a:lstStyle>
                      <a:lvl1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lvl1pPr>
                    </a:lstStyle>
                    <a:p>
                      <a:pPr/>
                      <a:r>
                        <a:t>I can describe the positive and negative opinions on wind farm placement in an area.</a:t>
                      </a:r>
                    </a:p>
                  </p:txBody>
                </p:sp>
              </p:grpSp>
              <p:sp>
                <p:nvSpPr>
                  <p:cNvPr id="130" name="Snip Same Side Corner Rectangle 70"/>
                  <p:cNvSpPr/>
                  <p:nvPr/>
                </p:nvSpPr>
                <p:spPr>
                  <a:xfrm>
                    <a:off x="769785" y="-1"/>
                    <a:ext cx="1644022" cy="37614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824" y="0"/>
                        </a:moveTo>
                        <a:lnTo>
                          <a:pt x="20776" y="0"/>
                        </a:lnTo>
                        <a:lnTo>
                          <a:pt x="21600" y="360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360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b="1" sz="2600"/>
                    </a:pPr>
                  </a:p>
                </p:txBody>
              </p:sp>
            </p:grpSp>
            <p:grpSp>
              <p:nvGrpSpPr>
                <p:cNvPr id="136" name="Group 65"/>
                <p:cNvGrpSpPr/>
                <p:nvPr/>
              </p:nvGrpSpPr>
              <p:grpSpPr>
                <a:xfrm>
                  <a:off x="8086499" y="163343"/>
                  <a:ext cx="3486847" cy="2677423"/>
                  <a:chOff x="0" y="0"/>
                  <a:chExt cx="3486846" cy="2677421"/>
                </a:xfrm>
              </p:grpSpPr>
              <p:grpSp>
                <p:nvGrpSpPr>
                  <p:cNvPr id="134" name="Rounded Rectangle 67"/>
                  <p:cNvGrpSpPr/>
                  <p:nvPr/>
                </p:nvGrpSpPr>
                <p:grpSpPr>
                  <a:xfrm>
                    <a:off x="0" y="357360"/>
                    <a:ext cx="3486847" cy="2320062"/>
                    <a:chOff x="0" y="0"/>
                    <a:chExt cx="3486846" cy="2320060"/>
                  </a:xfrm>
                </p:grpSpPr>
                <p:sp>
                  <p:nvSpPr>
                    <p:cNvPr id="132" name="Rounded Rectangle"/>
                    <p:cNvSpPr/>
                    <p:nvPr/>
                  </p:nvSpPr>
                  <p:spPr>
                    <a:xfrm>
                      <a:off x="0" y="0"/>
                      <a:ext cx="3486847" cy="2320061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206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 algn="ctr">
                        <a:defRPr sz="20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p:txBody>
                </p:sp>
                <p:sp>
                  <p:nvSpPr>
                    <p:cNvPr id="133" name="I can produce an extended piece of writing which argues for or against the building of wind turbines in an area."/>
                    <p:cNvSpPr txBox="1"/>
                    <p:nvPr/>
                  </p:nvSpPr>
                  <p:spPr>
                    <a:xfrm>
                      <a:off x="158976" y="104660"/>
                      <a:ext cx="3168894" cy="2110741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45719" tIns="45719" rIns="45719" bIns="45719" numCol="1" anchor="ctr">
                      <a:spAutoFit/>
                    </a:bodyPr>
                    <a:lstStyle>
                      <a:lvl1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lvl1pPr>
                    </a:lstStyle>
                    <a:p>
                      <a:pPr/>
                      <a:r>
                        <a:t>I can produce an extended piece of writing which argues for or against the building of wind turbines in an area.</a:t>
                      </a:r>
                      <a:endParaRPr sz="3200"/>
                    </a:p>
                  </p:txBody>
                </p:sp>
              </p:grpSp>
              <p:sp>
                <p:nvSpPr>
                  <p:cNvPr id="135" name="Snip Same Side Corner Rectangle 68"/>
                  <p:cNvSpPr/>
                  <p:nvPr/>
                </p:nvSpPr>
                <p:spPr>
                  <a:xfrm>
                    <a:off x="999114" y="0"/>
                    <a:ext cx="1526778" cy="37412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882" y="0"/>
                        </a:moveTo>
                        <a:lnTo>
                          <a:pt x="20718" y="0"/>
                        </a:lnTo>
                        <a:lnTo>
                          <a:pt x="21600" y="360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360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b="1" sz="2600"/>
                    </a:pPr>
                  </a:p>
                </p:txBody>
              </p:sp>
            </p:grpSp>
            <p:sp>
              <p:nvSpPr>
                <p:cNvPr id="137" name="TextBox 66"/>
                <p:cNvSpPr txBox="1"/>
                <p:nvPr/>
              </p:nvSpPr>
              <p:spPr>
                <a:xfrm rot="16200000">
                  <a:off x="-1028020" y="1745092"/>
                  <a:ext cx="2515781" cy="45974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spAutoFit/>
                </a:bodyPr>
                <a:lstStyle>
                  <a:lvl1pPr algn="ctr">
                    <a:defRPr b="1" sz="2400">
                      <a:latin typeface="Century Gothic"/>
                      <a:ea typeface="Century Gothic"/>
                      <a:cs typeface="Century Gothic"/>
                      <a:sym typeface="Century Gothic"/>
                    </a:defRPr>
                  </a:lvl1pPr>
                </a:lstStyle>
                <a:p>
                  <a:pPr/>
                  <a:r>
                    <a:t>Success</a:t>
                  </a:r>
                </a:p>
              </p:txBody>
            </p:sp>
          </p:grpSp>
        </p:grpSp>
        <p:pic>
          <p:nvPicPr>
            <p:cNvPr id="140" name="Picture 2" descr="Picture 2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0244728" y="2549212"/>
              <a:ext cx="1843017" cy="16995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1" name="TextBox 55"/>
            <p:cNvSpPr txBox="1"/>
            <p:nvPr/>
          </p:nvSpPr>
          <p:spPr>
            <a:xfrm>
              <a:off x="3530163" y="4307608"/>
              <a:ext cx="5268273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24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/>
              <a:r>
                <a:t>Progress</a:t>
              </a:r>
            </a:p>
          </p:txBody>
        </p:sp>
      </p:grpSp>
      <p:sp>
        <p:nvSpPr>
          <p:cNvPr id="143" name="TextBox 31"/>
          <p:cNvSpPr txBox="1"/>
          <p:nvPr/>
        </p:nvSpPr>
        <p:spPr>
          <a:xfrm>
            <a:off x="0" y="-12487"/>
            <a:ext cx="9454896" cy="10439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u="sng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Key Question: Where should windfarms be located?</a:t>
            </a:r>
          </a:p>
        </p:txBody>
      </p:sp>
      <p:sp>
        <p:nvSpPr>
          <p:cNvPr id="144" name="TextBox 32"/>
          <p:cNvSpPr txBox="1"/>
          <p:nvPr/>
        </p:nvSpPr>
        <p:spPr>
          <a:xfrm>
            <a:off x="0" y="488381"/>
            <a:ext cx="9454896" cy="158877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5000"/>
              </a:lnSpc>
              <a:tabLst>
                <a:tab pos="2857500" algn="r"/>
                <a:tab pos="5727700" algn="r"/>
              </a:tabLst>
              <a:defRPr sz="24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Learning Objective:</a:t>
            </a:r>
          </a:p>
          <a:p>
            <a:pPr>
              <a:lnSpc>
                <a:spcPct val="115000"/>
              </a:lnSpc>
              <a:tabLst>
                <a:tab pos="2857500" algn="r"/>
                <a:tab pos="5727700" algn="r"/>
              </a:tabLst>
              <a:defRPr sz="16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Year 3/4: I can describe the locations of windfarms in the UK.</a:t>
            </a:r>
          </a:p>
          <a:p>
            <a:pPr>
              <a:lnSpc>
                <a:spcPct val="115000"/>
              </a:lnSpc>
              <a:tabLst>
                <a:tab pos="2857500" algn="r"/>
                <a:tab pos="5727700" algn="r"/>
              </a:tabLst>
              <a:defRPr sz="16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Year 5/6-  I can describe the positive and negative opinions on wind farm placement in an area. I can produce an extended piece of writing which argues for or against the building of wind turbines in an area.</a:t>
            </a:r>
          </a:p>
        </p:txBody>
      </p:sp>
      <p:sp>
        <p:nvSpPr>
          <p:cNvPr id="145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46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Box 5"/>
          <p:cNvSpPr txBox="1"/>
          <p:nvPr/>
        </p:nvSpPr>
        <p:spPr>
          <a:xfrm>
            <a:off x="0" y="-12488"/>
            <a:ext cx="9454896" cy="5105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u="sng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Where should windfarms located in the UK?</a:t>
            </a:r>
          </a:p>
        </p:txBody>
      </p:sp>
      <p:sp>
        <p:nvSpPr>
          <p:cNvPr id="149" name="TextBox 3"/>
          <p:cNvSpPr txBox="1"/>
          <p:nvPr/>
        </p:nvSpPr>
        <p:spPr>
          <a:xfrm>
            <a:off x="457199" y="923544"/>
            <a:ext cx="3557505" cy="329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Task: Write 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three sentences </a:t>
            </a:r>
            <a:r>
              <a:t>to describe where you find wind farms. Think about the following: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</a:p>
          <a:p>
            <a:pPr marL="285750" indent="-285750">
              <a:buSzPct val="100000"/>
              <a:buFont typeface="Arial"/>
              <a:buChar char="•"/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Are they on the 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coast</a:t>
            </a:r>
            <a:r>
              <a:t> or 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inland</a:t>
            </a:r>
            <a:r>
              <a:t>?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</a:p>
          <a:p>
            <a:pPr marL="285750" indent="-285750">
              <a:buSzPct val="100000"/>
              <a:buFont typeface="Arial"/>
              <a:buChar char="•"/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Are they to the 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east</a:t>
            </a:r>
            <a:r>
              <a:t> or 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west</a:t>
            </a:r>
            <a:r>
              <a:t>?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</a:p>
          <a:p>
            <a:pPr marL="285750" indent="-285750">
              <a:buSzPct val="100000"/>
              <a:buFont typeface="Arial"/>
              <a:buChar char="•"/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Which 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countries</a:t>
            </a:r>
            <a:r>
              <a:t> are they in</a:t>
            </a:r>
            <a:r>
              <a:rPr>
                <a:latin typeface="+mn-lt"/>
                <a:ea typeface="+mn-ea"/>
                <a:cs typeface="+mn-cs"/>
                <a:sym typeface="Calibri"/>
              </a:rPr>
              <a:t>?</a:t>
            </a:r>
            <a:endParaRPr>
              <a:latin typeface="+mn-lt"/>
              <a:ea typeface="+mn-ea"/>
              <a:cs typeface="+mn-cs"/>
              <a:sym typeface="Calibri"/>
            </a:endParaRPr>
          </a:p>
          <a:p>
            <a:pPr/>
          </a:p>
        </p:txBody>
      </p:sp>
      <p:pic>
        <p:nvPicPr>
          <p:cNvPr id="150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rcRect l="0" t="0" r="0" b="10034"/>
          <a:stretch>
            <a:fillRect/>
          </a:stretch>
        </p:blipFill>
        <p:spPr>
          <a:xfrm>
            <a:off x="2167254" y="4536721"/>
            <a:ext cx="2057401" cy="19966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26931" y="1654586"/>
            <a:ext cx="3355722" cy="43698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56447" y="1654586"/>
            <a:ext cx="3547873" cy="4369814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54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ontent Placeholder 2"/>
          <p:cNvSpPr txBox="1"/>
          <p:nvPr>
            <p:ph type="body" sz="half" idx="1"/>
          </p:nvPr>
        </p:nvSpPr>
        <p:spPr>
          <a:xfrm>
            <a:off x="124864" y="736990"/>
            <a:ext cx="5400631" cy="4374506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  <a:defRPr sz="2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Task:</a:t>
            </a:r>
          </a:p>
          <a:p>
            <a:pPr marL="0" indent="0">
              <a:buSzTx/>
              <a:buNone/>
              <a:defRPr sz="24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1. Read through the list of places where you could locate a wind farm and highlight any areas you think would be a good place.</a:t>
            </a:r>
          </a:p>
          <a:p>
            <a:pPr marL="514350" indent="-514350">
              <a:buFontTx/>
              <a:buAutoNum type="arabicPeriod" startAt="1"/>
              <a:defRPr sz="2400">
                <a:latin typeface="Raleway Regular"/>
                <a:ea typeface="Raleway Regular"/>
                <a:cs typeface="Raleway Regular"/>
                <a:sym typeface="Raleway Regular"/>
              </a:defRPr>
            </a:pPr>
          </a:p>
          <a:p>
            <a:pPr marL="0" indent="0">
              <a:buSzTx/>
              <a:buNone/>
              <a:defRPr sz="24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2. Explain why at least one areas is suitable for a wind farm and at least one area is not.</a:t>
            </a:r>
          </a:p>
        </p:txBody>
      </p:sp>
      <p:pic>
        <p:nvPicPr>
          <p:cNvPr id="157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89933" y="4748091"/>
            <a:ext cx="1835078" cy="1223386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58" name="Content Placeholder 3"/>
          <p:cNvGraphicFramePr/>
          <p:nvPr/>
        </p:nvGraphicFramePr>
        <p:xfrm>
          <a:off x="5731212" y="1614166"/>
          <a:ext cx="6124309" cy="2848107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2041436"/>
                <a:gridCol w="2041436"/>
                <a:gridCol w="2041436"/>
              </a:tblGrid>
              <a:tr h="901320"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Far from the coast 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In protected areas of sea where rare fish and sea life.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In a remote area, away from e view of people and houses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30474"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1400"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Areas of rough sea where waves are high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Areas that are used for fishing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Areas which are exposed to high winds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916311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Areas that are used for shipping boats 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Close to shore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Areas which have rare bird species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59" name="Oval 6"/>
          <p:cNvSpPr/>
          <p:nvPr/>
        </p:nvSpPr>
        <p:spPr>
          <a:xfrm>
            <a:off x="9789984" y="1411592"/>
            <a:ext cx="2065537" cy="1210687"/>
          </a:xfrm>
          <a:prstGeom prst="ellipse">
            <a:avLst/>
          </a:prstGeom>
          <a:ln w="12700">
            <a:solidFill>
              <a:srgbClr val="FF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</a:p>
        </p:txBody>
      </p:sp>
      <p:sp>
        <p:nvSpPr>
          <p:cNvPr id="160" name="TextBox 9"/>
          <p:cNvSpPr txBox="1"/>
          <p:nvPr/>
        </p:nvSpPr>
        <p:spPr>
          <a:xfrm>
            <a:off x="0" y="-12488"/>
            <a:ext cx="9454896" cy="5105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u="sng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Locating wind farms</a:t>
            </a:r>
          </a:p>
        </p:txBody>
      </p:sp>
      <p:sp>
        <p:nvSpPr>
          <p:cNvPr id="161" name="TextBox 10"/>
          <p:cNvSpPr txBox="1"/>
          <p:nvPr/>
        </p:nvSpPr>
        <p:spPr>
          <a:xfrm>
            <a:off x="124863" y="4447282"/>
            <a:ext cx="3110381" cy="13106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 u="sng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Challenge:  </a:t>
            </a:r>
            <a:r>
              <a:rPr u="none">
                <a:latin typeface="Raleway Regular"/>
                <a:ea typeface="Raleway Regular"/>
                <a:cs typeface="Raleway Regular"/>
                <a:sym typeface="Raleway Regular"/>
              </a:rPr>
              <a:t>Can you think of a place in the UK that would be ideal for windfarms?</a:t>
            </a:r>
          </a:p>
        </p:txBody>
      </p:sp>
      <p:pic>
        <p:nvPicPr>
          <p:cNvPr id="162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04216" y="4748091"/>
            <a:ext cx="1889689" cy="1241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Picture 4" descr="Picture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847317" y="4734850"/>
            <a:ext cx="1835078" cy="1236626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65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ontent Placeholder 2"/>
          <p:cNvSpPr txBox="1"/>
          <p:nvPr>
            <p:ph type="body" sz="quarter" idx="1"/>
          </p:nvPr>
        </p:nvSpPr>
        <p:spPr>
          <a:xfrm>
            <a:off x="82333" y="11072"/>
            <a:ext cx="9191513" cy="148751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1000"/>
              </a:lnSpc>
              <a:buSzTx/>
              <a:buNone/>
              <a:defRPr sz="2500">
                <a:latin typeface="Raleway Regular"/>
                <a:ea typeface="Raleway Regular"/>
                <a:cs typeface="Raleway Regular"/>
                <a:sym typeface="Raleway Regular"/>
              </a:defRPr>
            </a:lvl1pPr>
          </a:lstStyle>
          <a:p>
            <a:pPr/>
            <a:r>
              <a:t>Working in pairs each choose on of the characters below: You have 5 minutes to come up argument imagining you are the character you have chosen. Are the for or against the wind farm? Why?</a:t>
            </a:r>
          </a:p>
        </p:txBody>
      </p:sp>
      <p:sp>
        <p:nvSpPr>
          <p:cNvPr id="168" name="TextBox 4"/>
          <p:cNvSpPr txBox="1"/>
          <p:nvPr/>
        </p:nvSpPr>
        <p:spPr>
          <a:xfrm>
            <a:off x="2178004" y="1948348"/>
            <a:ext cx="2368369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FF0000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A</a:t>
            </a:r>
            <a:r>
              <a:rPr sz="1800"/>
              <a:t>-  Alan – friends of the earth</a:t>
            </a:r>
          </a:p>
        </p:txBody>
      </p:sp>
      <p:sp>
        <p:nvSpPr>
          <p:cNvPr id="169" name="TextBox 10"/>
          <p:cNvSpPr txBox="1"/>
          <p:nvPr/>
        </p:nvSpPr>
        <p:spPr>
          <a:xfrm>
            <a:off x="4700206" y="3165324"/>
            <a:ext cx="2737973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0070C0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B- </a:t>
            </a:r>
            <a:r>
              <a:rPr sz="1800"/>
              <a:t>Jen- local resident near the coast</a:t>
            </a:r>
          </a:p>
        </p:txBody>
      </p:sp>
      <p:sp>
        <p:nvSpPr>
          <p:cNvPr id="170" name="TextBox 11"/>
          <p:cNvSpPr txBox="1"/>
          <p:nvPr/>
        </p:nvSpPr>
        <p:spPr>
          <a:xfrm>
            <a:off x="7970516" y="3165325"/>
            <a:ext cx="2587840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7030A0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C- </a:t>
            </a:r>
            <a:r>
              <a:rPr sz="1800"/>
              <a:t>Clive. Local fisherman</a:t>
            </a:r>
          </a:p>
        </p:txBody>
      </p:sp>
      <p:sp>
        <p:nvSpPr>
          <p:cNvPr id="171" name="TextBox 12"/>
          <p:cNvSpPr txBox="1"/>
          <p:nvPr/>
        </p:nvSpPr>
        <p:spPr>
          <a:xfrm>
            <a:off x="1446882" y="4898883"/>
            <a:ext cx="2587841" cy="1120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00B050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D- </a:t>
            </a:r>
            <a:r>
              <a:rPr sz="2000"/>
              <a:t>Diane- British Wind association chair person</a:t>
            </a:r>
          </a:p>
        </p:txBody>
      </p:sp>
      <p:sp>
        <p:nvSpPr>
          <p:cNvPr id="172" name="TextBox 13"/>
          <p:cNvSpPr txBox="1"/>
          <p:nvPr/>
        </p:nvSpPr>
        <p:spPr>
          <a:xfrm>
            <a:off x="4920649" y="5547586"/>
            <a:ext cx="2391641" cy="1043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548235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E- </a:t>
            </a:r>
            <a:r>
              <a:rPr sz="1800"/>
              <a:t>Andrea Leadsom. Energy Secretary</a:t>
            </a:r>
          </a:p>
        </p:txBody>
      </p:sp>
      <p:sp>
        <p:nvSpPr>
          <p:cNvPr id="173" name="TextBox 15"/>
          <p:cNvSpPr txBox="1"/>
          <p:nvPr/>
        </p:nvSpPr>
        <p:spPr>
          <a:xfrm>
            <a:off x="9310156" y="4898883"/>
            <a:ext cx="2587840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C55A11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F- </a:t>
            </a:r>
            <a:r>
              <a:rPr sz="1800"/>
              <a:t>Fiona. Local Coal miner </a:t>
            </a:r>
          </a:p>
        </p:txBody>
      </p:sp>
      <p:pic>
        <p:nvPicPr>
          <p:cNvPr id="174" name="Picture 2" descr="Picture 2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2563" y="1752842"/>
            <a:ext cx="1447800" cy="144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00280" y="3827417"/>
            <a:ext cx="2638426" cy="1200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282374" y="4044939"/>
            <a:ext cx="1133476" cy="1524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Picture 7" descr="Picture 7"/>
          <p:cNvPicPr>
            <a:picLocks noChangeAspect="1"/>
          </p:cNvPicPr>
          <p:nvPr/>
        </p:nvPicPr>
        <p:blipFill>
          <a:blip r:embed="rId6">
            <a:extLst/>
          </a:blip>
          <a:srcRect l="0" t="0" r="0" b="8090"/>
          <a:stretch>
            <a:fillRect/>
          </a:stretch>
        </p:blipFill>
        <p:spPr>
          <a:xfrm>
            <a:off x="7502196" y="4256949"/>
            <a:ext cx="1771651" cy="23724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Picture 9" descr="Picture 9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529383" y="1654125"/>
            <a:ext cx="1865604" cy="12414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Picture 4" descr="Picture 4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914841" y="1618039"/>
            <a:ext cx="2308704" cy="1537317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81" name="Picture 5" descr="Picture 5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Picture 11" descr="Picture 11"/>
          <p:cNvPicPr>
            <a:picLocks noChangeAspect="1"/>
          </p:cNvPicPr>
          <p:nvPr/>
        </p:nvPicPr>
        <p:blipFill>
          <a:blip r:embed="rId2">
            <a:extLst/>
          </a:blip>
          <a:srcRect l="3750" t="8147" r="17291" b="10742"/>
          <a:stretch>
            <a:fillRect/>
          </a:stretch>
        </p:blipFill>
        <p:spPr>
          <a:xfrm>
            <a:off x="46110" y="1"/>
            <a:ext cx="12145890" cy="6858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7" name="Group 10"/>
          <p:cNvGrpSpPr/>
          <p:nvPr/>
        </p:nvGrpSpPr>
        <p:grpSpPr>
          <a:xfrm>
            <a:off x="8820972" y="523682"/>
            <a:ext cx="939533" cy="4994807"/>
            <a:chOff x="0" y="0"/>
            <a:chExt cx="939532" cy="4994806"/>
          </a:xfrm>
        </p:grpSpPr>
        <p:sp>
          <p:nvSpPr>
            <p:cNvPr id="184" name="TextBox 4"/>
            <p:cNvSpPr txBox="1"/>
            <p:nvPr/>
          </p:nvSpPr>
          <p:spPr>
            <a:xfrm rot="4783034">
              <a:off x="-655272" y="2284546"/>
              <a:ext cx="2331721" cy="35814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>
                  <a:latin typeface="Raleway Bold"/>
                  <a:ea typeface="Raleway Bold"/>
                  <a:cs typeface="Raleway Bold"/>
                  <a:sym typeface="Raleway Bold"/>
                </a:defRPr>
              </a:lvl1pPr>
            </a:lstStyle>
            <a:p>
              <a:pPr/>
              <a:r>
                <a:t> Area of High Wind</a:t>
              </a:r>
            </a:p>
          </p:txBody>
        </p:sp>
        <p:sp>
          <p:nvSpPr>
            <p:cNvPr id="185" name="Straight Arrow Connector 6"/>
            <p:cNvSpPr/>
            <p:nvPr/>
          </p:nvSpPr>
          <p:spPr>
            <a:xfrm flipH="1" flipV="1">
              <a:off x="-1" y="0"/>
              <a:ext cx="236679" cy="1304585"/>
            </a:xfrm>
            <a:prstGeom prst="line">
              <a:avLst/>
            </a:prstGeom>
            <a:noFill/>
            <a:ln w="6350" cap="flat">
              <a:solidFill>
                <a:schemeClr val="accent1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6" name="Straight Arrow Connector 7"/>
            <p:cNvSpPr/>
            <p:nvPr/>
          </p:nvSpPr>
          <p:spPr>
            <a:xfrm>
              <a:off x="694693" y="3645235"/>
              <a:ext cx="244840" cy="1349572"/>
            </a:xfrm>
            <a:prstGeom prst="line">
              <a:avLst/>
            </a:prstGeom>
            <a:noFill/>
            <a:ln w="6350" cap="flat">
              <a:solidFill>
                <a:schemeClr val="accent1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88" name="TextBox 12"/>
          <p:cNvSpPr txBox="1"/>
          <p:nvPr/>
        </p:nvSpPr>
        <p:spPr>
          <a:xfrm>
            <a:off x="6438897" y="2362199"/>
            <a:ext cx="2453331" cy="3581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Block Surfers access</a:t>
            </a:r>
          </a:p>
        </p:txBody>
      </p:sp>
      <p:sp>
        <p:nvSpPr>
          <p:cNvPr id="189" name="TextBox 13"/>
          <p:cNvSpPr txBox="1"/>
          <p:nvPr/>
        </p:nvSpPr>
        <p:spPr>
          <a:xfrm>
            <a:off x="9172572" y="611681"/>
            <a:ext cx="2453330" cy="6248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Fishing takes place here </a:t>
            </a:r>
          </a:p>
        </p:txBody>
      </p:sp>
      <p:sp>
        <p:nvSpPr>
          <p:cNvPr id="190" name="TextBox 14"/>
          <p:cNvSpPr txBox="1"/>
          <p:nvPr/>
        </p:nvSpPr>
        <p:spPr>
          <a:xfrm>
            <a:off x="8533214" y="5726607"/>
            <a:ext cx="2453330" cy="3581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Rare Birds nest here</a:t>
            </a:r>
          </a:p>
        </p:txBody>
      </p:sp>
      <p:sp>
        <p:nvSpPr>
          <p:cNvPr id="191" name="TextBox 15"/>
          <p:cNvSpPr txBox="1"/>
          <p:nvPr/>
        </p:nvSpPr>
        <p:spPr>
          <a:xfrm>
            <a:off x="4561290" y="4256066"/>
            <a:ext cx="2195111" cy="8915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Local don’t want their sea view spoiled</a:t>
            </a:r>
          </a:p>
        </p:txBody>
      </p:sp>
      <p:sp>
        <p:nvSpPr>
          <p:cNvPr id="192" name="TextBox 16"/>
          <p:cNvSpPr txBox="1"/>
          <p:nvPr/>
        </p:nvSpPr>
        <p:spPr>
          <a:xfrm>
            <a:off x="5800920" y="565514"/>
            <a:ext cx="1409505" cy="3581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Soft Sand</a:t>
            </a:r>
          </a:p>
        </p:txBody>
      </p:sp>
      <p:sp>
        <p:nvSpPr>
          <p:cNvPr id="193" name="TextBox 17"/>
          <p:cNvSpPr txBox="1"/>
          <p:nvPr/>
        </p:nvSpPr>
        <p:spPr>
          <a:xfrm>
            <a:off x="10216397" y="4394565"/>
            <a:ext cx="1409506" cy="3581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Hard Rock</a:t>
            </a:r>
          </a:p>
        </p:txBody>
      </p:sp>
      <p:sp>
        <p:nvSpPr>
          <p:cNvPr id="194" name="Rectangle"/>
          <p:cNvSpPr/>
          <p:nvPr/>
        </p:nvSpPr>
        <p:spPr>
          <a:xfrm>
            <a:off x="423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95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 1"/>
          <p:cNvSpPr txBox="1"/>
          <p:nvPr>
            <p:ph type="title"/>
          </p:nvPr>
        </p:nvSpPr>
        <p:spPr>
          <a:xfrm>
            <a:off x="170687" y="217440"/>
            <a:ext cx="10515601" cy="1325564"/>
          </a:xfrm>
          <a:prstGeom prst="rect">
            <a:avLst/>
          </a:prstGeom>
        </p:spPr>
        <p:txBody>
          <a:bodyPr/>
          <a:lstStyle>
            <a:lvl1pPr>
              <a:defRPr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Local News- Should the North East have more windfarms?</a:t>
            </a:r>
          </a:p>
        </p:txBody>
      </p:sp>
      <p:sp>
        <p:nvSpPr>
          <p:cNvPr id="198" name="Content Placeholder 2"/>
          <p:cNvSpPr txBox="1"/>
          <p:nvPr>
            <p:ph type="body" sz="half" idx="1"/>
          </p:nvPr>
        </p:nvSpPr>
        <p:spPr>
          <a:xfrm>
            <a:off x="847344" y="1543003"/>
            <a:ext cx="5181601" cy="480060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1000"/>
              </a:lnSpc>
              <a:buSzTx/>
              <a:buNone/>
              <a:defRPr sz="25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Angry locals revolt at ‘money wasted’ on Wind farms! Write a letter to the Wallsend gazette which explains why you think the area should/should not have wind farms.</a:t>
            </a:r>
          </a:p>
          <a:p>
            <a:pPr>
              <a:lnSpc>
                <a:spcPct val="81000"/>
              </a:lnSpc>
              <a:defRPr sz="25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Explain both positives and negatives</a:t>
            </a:r>
          </a:p>
          <a:p>
            <a:pPr>
              <a:lnSpc>
                <a:spcPct val="81000"/>
              </a:lnSpc>
              <a:defRPr sz="25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Support your arguments with facts</a:t>
            </a:r>
          </a:p>
          <a:p>
            <a:pPr>
              <a:lnSpc>
                <a:spcPct val="81000"/>
              </a:lnSpc>
              <a:defRPr sz="25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Drawn an overall conclusion </a:t>
            </a:r>
          </a:p>
        </p:txBody>
      </p:sp>
      <p:pic>
        <p:nvPicPr>
          <p:cNvPr id="19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0157762">
            <a:off x="7219011" y="2373595"/>
            <a:ext cx="2700335" cy="2757455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201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3" name="Table 3"/>
          <p:cNvGraphicFramePr/>
          <p:nvPr/>
        </p:nvGraphicFramePr>
        <p:xfrm>
          <a:off x="521208" y="112776"/>
          <a:ext cx="8357616" cy="4191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133856"/>
                <a:gridCol w="7223760"/>
              </a:tblGrid>
              <a:tr h="381000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Level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Your information  Newspaper Article must...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solidFill>
                            <a:srgbClr val="00B05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3/5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SzPct val="100000"/>
                        <a:buFont typeface="Symbol"/>
                        <a:buChar char="·"/>
                        <a:tabLst>
                          <a:tab pos="457200" algn="l"/>
                        </a:tabLst>
                        <a:defRPr sz="2400">
                          <a:solidFill>
                            <a:srgbClr val="00B05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  <a:r>
                        <a:t>Describe the positives and negatives of wind farms 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solidFill>
                            <a:srgbClr val="0070C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4/5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SzPct val="100000"/>
                        <a:buFont typeface="Symbol"/>
                        <a:buChar char="·"/>
                        <a:tabLst>
                          <a:tab pos="457200" algn="l"/>
                        </a:tabLst>
                        <a:defRPr sz="2400">
                          <a:solidFill>
                            <a:srgbClr val="0070C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  <a:r>
                        <a:t>As for D, but also:</a:t>
                      </a:r>
                      <a:endParaRPr sz="2000"/>
                    </a:p>
                    <a:p>
                      <a:pPr marL="342900" indent="-342900" algn="l">
                        <a:buSzPct val="100000"/>
                        <a:buFont typeface="Symbol"/>
                        <a:buChar char="·"/>
                        <a:tabLst>
                          <a:tab pos="457200" algn="l"/>
                        </a:tabLst>
                        <a:defRPr sz="2400">
                          <a:solidFill>
                            <a:srgbClr val="0070C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  <a:r>
                        <a:t>Clearly explained the impacts of wind farms.</a:t>
                      </a:r>
                    </a:p>
                    <a:p>
                      <a:pPr marL="342900" indent="-342900" algn="l">
                        <a:buSzPct val="100000"/>
                        <a:buFont typeface="Symbol"/>
                        <a:buChar char="·"/>
                        <a:tabLst>
                          <a:tab pos="457200" algn="l"/>
                        </a:tabLst>
                        <a:defRPr sz="2400">
                          <a:solidFill>
                            <a:srgbClr val="0070C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  <a:r>
                        <a:t>Used a range of facts to support your answers. </a:t>
                      </a:r>
                    </a:p>
                    <a:p>
                      <a:pPr marL="342900" indent="-342900" algn="l">
                        <a:buSzPct val="100000"/>
                        <a:buFont typeface="Symbol"/>
                        <a:buChar char="·"/>
                        <a:tabLst>
                          <a:tab pos="457200" algn="l"/>
                        </a:tabLst>
                        <a:defRPr sz="2400">
                          <a:solidFill>
                            <a:srgbClr val="0070C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  <a:r>
                        <a:t>Begin to discuss bow different people might be affected or feel 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solidFill>
                            <a:srgbClr val="7030A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5/5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SzPct val="100000"/>
                        <a:buFont typeface="Symbol"/>
                        <a:buChar char="·"/>
                        <a:tabLst>
                          <a:tab pos="457200" algn="l"/>
                        </a:tabLst>
                        <a:defRPr sz="2400">
                          <a:solidFill>
                            <a:srgbClr val="7030A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  <a:r>
                        <a:t>As for level C, but also:</a:t>
                      </a:r>
                      <a:endParaRPr sz="2000"/>
                    </a:p>
                    <a:p>
                      <a:pPr marL="342900" indent="-342900" algn="l">
                        <a:buSzPct val="100000"/>
                        <a:buFont typeface="Symbol"/>
                        <a:buChar char="·"/>
                        <a:tabLst>
                          <a:tab pos="457200" algn="l"/>
                        </a:tabLst>
                        <a:defRPr sz="2400">
                          <a:solidFill>
                            <a:srgbClr val="7030A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  <a:r>
                        <a:t>Used a wide range of supporting evidence</a:t>
                      </a:r>
                    </a:p>
                    <a:p>
                      <a:pPr marL="342900" indent="-342900" algn="l">
                        <a:buSzPct val="100000"/>
                        <a:buFont typeface="Symbol"/>
                        <a:buChar char="·"/>
                        <a:tabLst>
                          <a:tab pos="457200" algn="l"/>
                        </a:tabLst>
                        <a:defRPr sz="2400">
                          <a:solidFill>
                            <a:srgbClr val="7030A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  <a:r>
                        <a:t>Fully explain a number of different view points</a:t>
                      </a:r>
                    </a:p>
                    <a:p>
                      <a:pPr marL="342900" indent="-342900" algn="l">
                        <a:buSzPct val="100000"/>
                        <a:buFont typeface="Symbol"/>
                        <a:buChar char="·"/>
                        <a:tabLst>
                          <a:tab pos="457200" algn="l"/>
                        </a:tabLst>
                        <a:defRPr sz="2400">
                          <a:solidFill>
                            <a:srgbClr val="7030A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  <a:r>
                        <a:t>Began to draw informed conclusions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solidFill>
                            <a:srgbClr val="FF000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Positive Home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SzPct val="100000"/>
                        <a:buFont typeface="Symbol"/>
                        <a:buChar char="·"/>
                        <a:tabLst>
                          <a:tab pos="457200" algn="l"/>
                        </a:tabLst>
                        <a:defRPr sz="2400">
                          <a:solidFill>
                            <a:srgbClr val="FF000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  <a:r>
                        <a:t>As for level B, but also:</a:t>
                      </a:r>
                      <a:endParaRPr sz="2000"/>
                    </a:p>
                    <a:p>
                      <a:pPr marL="342900" indent="-342900" algn="l">
                        <a:buSzPct val="100000"/>
                        <a:buFont typeface="Symbol"/>
                        <a:buChar char="·"/>
                        <a:tabLst>
                          <a:tab pos="457200" algn="l"/>
                        </a:tabLst>
                        <a:defRPr sz="2400">
                          <a:solidFill>
                            <a:srgbClr val="FF0000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  <a:r>
                        <a:t>Make a clear conclusions of the impacts of wind farms linked specifically to the area.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4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205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