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b="def" i="def"/>
      <a:tcStyle>
        <a:tcBdr/>
        <a:fill>
          <a:solidFill>
            <a:srgbClr val="FFFFFF"/>
          </a:solidFill>
        </a:fill>
      </a:tcStyle>
    </a:band2H>
    <a:firstCo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91" name="Shape 91"/>
          <p:cNvSpPr/>
          <p:nvPr>
            <p:ph type="sldImg"/>
          </p:nvPr>
        </p:nvSpPr>
        <p:spPr>
          <a:xfrm>
            <a:off x="1143000" y="685800"/>
            <a:ext cx="4572000" cy="3429000"/>
          </a:xfrm>
          <a:prstGeom prst="rect">
            <a:avLst/>
          </a:prstGeom>
        </p:spPr>
        <p:txBody>
          <a:bodyPr/>
          <a:lstStyle/>
          <a:p>
            <a:pPr/>
          </a:p>
        </p:txBody>
      </p:sp>
      <p:sp>
        <p:nvSpPr>
          <p:cNvPr id="92" name="Shape 9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Slide">
    <p:spTree>
      <p:nvGrpSpPr>
        <p:cNvPr id="1" name=""/>
        <p:cNvGrpSpPr/>
        <p:nvPr/>
      </p:nvGrpSpPr>
      <p:grpSpPr>
        <a:xfrm>
          <a:off x="0" y="0"/>
          <a:ext cx="0" cy="0"/>
          <a:chOff x="0" y="0"/>
          <a:chExt cx="0" cy="0"/>
        </a:xfrm>
      </p:grpSpPr>
      <p:sp>
        <p:nvSpPr>
          <p:cNvPr id="11" name="Title Text"/>
          <p:cNvSpPr txBox="1"/>
          <p:nvPr>
            <p:ph type="title"/>
          </p:nvPr>
        </p:nvSpPr>
        <p:spPr>
          <a:xfrm>
            <a:off x="1524000" y="1122362"/>
            <a:ext cx="9144000" cy="2387601"/>
          </a:xfrm>
          <a:prstGeom prst="rect">
            <a:avLst/>
          </a:prstGeom>
        </p:spPr>
        <p:txBody>
          <a:bodyPr anchor="b"/>
          <a:lstStyle>
            <a:lvl1pPr algn="ctr">
              <a:defRPr sz="6000"/>
            </a:lvl1pPr>
          </a:lstStyle>
          <a:p>
            <a:pPr/>
            <a:r>
              <a:t>Title Text</a:t>
            </a:r>
          </a:p>
        </p:txBody>
      </p:sp>
      <p:sp>
        <p:nvSpPr>
          <p:cNvPr id="12" name="Body Level One…"/>
          <p:cNvSpPr txBox="1"/>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nd Content">
    <p:spTree>
      <p:nvGrpSpPr>
        <p:cNvPr id="1" name=""/>
        <p:cNvGrpSpPr/>
        <p:nvPr/>
      </p:nvGrpSpPr>
      <p:grpSpPr>
        <a:xfrm>
          <a:off x="0" y="0"/>
          <a:ext cx="0" cy="0"/>
          <a:chOff x="0" y="0"/>
          <a:chExt cx="0" cy="0"/>
        </a:xfrm>
      </p:grpSpPr>
      <p:sp>
        <p:nvSpPr>
          <p:cNvPr id="20" name="Title Text"/>
          <p:cNvSpPr txBox="1"/>
          <p:nvPr>
            <p:ph type="title"/>
          </p:nvPr>
        </p:nvSpPr>
        <p:spPr>
          <a:prstGeom prst="rect">
            <a:avLst/>
          </a:prstGeom>
        </p:spPr>
        <p:txBody>
          <a:bodyPr/>
          <a:lstStyle/>
          <a:p>
            <a:pPr/>
            <a:r>
              <a:t>Title Text</a:t>
            </a:r>
          </a:p>
        </p:txBody>
      </p:sp>
      <p:sp>
        <p:nvSpPr>
          <p:cNvPr id="21"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2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Header">
    <p:spTree>
      <p:nvGrpSpPr>
        <p:cNvPr id="1" name=""/>
        <p:cNvGrpSpPr/>
        <p:nvPr/>
      </p:nvGrpSpPr>
      <p:grpSpPr>
        <a:xfrm>
          <a:off x="0" y="0"/>
          <a:ext cx="0" cy="0"/>
          <a:chOff x="0" y="0"/>
          <a:chExt cx="0" cy="0"/>
        </a:xfrm>
      </p:grpSpPr>
      <p:sp>
        <p:nvSpPr>
          <p:cNvPr id="29" name="Title Text"/>
          <p:cNvSpPr txBox="1"/>
          <p:nvPr>
            <p:ph type="title"/>
          </p:nvPr>
        </p:nvSpPr>
        <p:spPr>
          <a:xfrm>
            <a:off x="831850" y="1709738"/>
            <a:ext cx="10515600" cy="2852737"/>
          </a:xfrm>
          <a:prstGeom prst="rect">
            <a:avLst/>
          </a:prstGeom>
        </p:spPr>
        <p:txBody>
          <a:bodyPr anchor="b"/>
          <a:lstStyle>
            <a:lvl1pPr>
              <a:defRPr sz="6000"/>
            </a:lvl1pPr>
          </a:lstStyle>
          <a:p>
            <a:pPr/>
            <a:r>
              <a:t>Title Text</a:t>
            </a:r>
          </a:p>
        </p:txBody>
      </p:sp>
      <p:sp>
        <p:nvSpPr>
          <p:cNvPr id="30" name="Body Level One…"/>
          <p:cNvSpPr txBox="1"/>
          <p:nvPr>
            <p:ph type="body" sz="quarter" idx="1"/>
          </p:nvPr>
        </p:nvSpPr>
        <p:spPr>
          <a:xfrm>
            <a:off x="831850" y="4589462"/>
            <a:ext cx="10515600" cy="1500188"/>
          </a:xfrm>
          <a:prstGeom prst="rect">
            <a:avLst/>
          </a:prstGeom>
        </p:spPr>
        <p:txBody>
          <a:bodyPr/>
          <a:lstStyle>
            <a:lvl1pPr marL="0" indent="0">
              <a:buSzTx/>
              <a:buFontTx/>
              <a:buNone/>
              <a:defRPr sz="2400">
                <a:solidFill>
                  <a:srgbClr val="888888"/>
                </a:solidFill>
              </a:defRPr>
            </a:lvl1pPr>
            <a:lvl2pPr marL="0" indent="457200">
              <a:buSzTx/>
              <a:buFontTx/>
              <a:buNone/>
              <a:defRPr sz="2400">
                <a:solidFill>
                  <a:srgbClr val="888888"/>
                </a:solidFill>
              </a:defRPr>
            </a:lvl2pPr>
            <a:lvl3pPr marL="0" indent="914400">
              <a:buSzTx/>
              <a:buFontTx/>
              <a:buNone/>
              <a:defRPr sz="2400">
                <a:solidFill>
                  <a:srgbClr val="888888"/>
                </a:solidFill>
              </a:defRPr>
            </a:lvl3pPr>
            <a:lvl4pPr marL="0" indent="1371600">
              <a:buSzTx/>
              <a:buFontTx/>
              <a:buNone/>
              <a:defRPr sz="2400">
                <a:solidFill>
                  <a:srgbClr val="888888"/>
                </a:solidFill>
              </a:defRPr>
            </a:lvl4pPr>
            <a:lvl5pPr marL="0" indent="1828800">
              <a:buSzTx/>
              <a:buFontTx/>
              <a:buNone/>
              <a:defRPr sz="2400">
                <a:solidFill>
                  <a:srgbClr val="888888"/>
                </a:solidFill>
              </a:defRPr>
            </a:lvl5pPr>
          </a:lstStyle>
          <a:p>
            <a:pPr/>
            <a:r>
              <a:t>Body Level One</a:t>
            </a:r>
          </a:p>
          <a:p>
            <a:pPr lvl="1"/>
            <a:r>
              <a:t>Body Level Two</a:t>
            </a:r>
          </a:p>
          <a:p>
            <a:pPr lvl="2"/>
            <a:r>
              <a:t>Body Level Three</a:t>
            </a:r>
          </a:p>
          <a:p>
            <a:pPr lvl="3"/>
            <a:r>
              <a:t>Body Level Four</a:t>
            </a:r>
          </a:p>
          <a:p>
            <a:pPr lvl="4"/>
            <a:r>
              <a:t>Body Level Five</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wo Content">
    <p:spTree>
      <p:nvGrpSpPr>
        <p:cNvPr id="1" name=""/>
        <p:cNvGrpSpPr/>
        <p:nvPr/>
      </p:nvGrpSpPr>
      <p:grpSpPr>
        <a:xfrm>
          <a:off x="0" y="0"/>
          <a:ext cx="0" cy="0"/>
          <a:chOff x="0" y="0"/>
          <a:chExt cx="0" cy="0"/>
        </a:xfrm>
      </p:grpSpPr>
      <p:sp>
        <p:nvSpPr>
          <p:cNvPr id="38" name="Title Text"/>
          <p:cNvSpPr txBox="1"/>
          <p:nvPr>
            <p:ph type="title"/>
          </p:nvPr>
        </p:nvSpPr>
        <p:spPr>
          <a:prstGeom prst="rect">
            <a:avLst/>
          </a:prstGeom>
        </p:spPr>
        <p:txBody>
          <a:bodyPr/>
          <a:lstStyle/>
          <a:p>
            <a:pPr/>
            <a:r>
              <a:t>Title Text</a:t>
            </a:r>
          </a:p>
        </p:txBody>
      </p:sp>
      <p:sp>
        <p:nvSpPr>
          <p:cNvPr id="39" name="Body Level One…"/>
          <p:cNvSpPr txBox="1"/>
          <p:nvPr>
            <p:ph type="body" sz="half" idx="1"/>
          </p:nvPr>
        </p:nvSpPr>
        <p:spPr>
          <a:xfrm>
            <a:off x="838200" y="1825625"/>
            <a:ext cx="5181600" cy="4351338"/>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4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mparison">
    <p:spTree>
      <p:nvGrpSpPr>
        <p:cNvPr id="1" name=""/>
        <p:cNvGrpSpPr/>
        <p:nvPr/>
      </p:nvGrpSpPr>
      <p:grpSpPr>
        <a:xfrm>
          <a:off x="0" y="0"/>
          <a:ext cx="0" cy="0"/>
          <a:chOff x="0" y="0"/>
          <a:chExt cx="0" cy="0"/>
        </a:xfrm>
      </p:grpSpPr>
      <p:sp>
        <p:nvSpPr>
          <p:cNvPr id="47" name="Title Text"/>
          <p:cNvSpPr txBox="1"/>
          <p:nvPr>
            <p:ph type="title"/>
          </p:nvPr>
        </p:nvSpPr>
        <p:spPr>
          <a:xfrm>
            <a:off x="839787" y="365125"/>
            <a:ext cx="10515601" cy="1325563"/>
          </a:xfrm>
          <a:prstGeom prst="rect">
            <a:avLst/>
          </a:prstGeom>
        </p:spPr>
        <p:txBody>
          <a:bodyPr/>
          <a:lstStyle/>
          <a:p>
            <a:pPr/>
            <a:r>
              <a:t>Title Text</a:t>
            </a:r>
          </a:p>
        </p:txBody>
      </p:sp>
      <p:sp>
        <p:nvSpPr>
          <p:cNvPr id="48" name="Body Level One…"/>
          <p:cNvSpPr txBox="1"/>
          <p:nvPr>
            <p:ph type="body" sz="quarter" idx="1"/>
          </p:nvPr>
        </p:nvSpPr>
        <p:spPr>
          <a:xfrm>
            <a:off x="839787" y="1681163"/>
            <a:ext cx="5157789" cy="823913"/>
          </a:xfrm>
          <a:prstGeom prst="rect">
            <a:avLst/>
          </a:prstGeom>
        </p:spPr>
        <p:txBody>
          <a:bodyPr anchor="b"/>
          <a:lstStyle>
            <a:lvl1pPr marL="0" indent="0">
              <a:buSzTx/>
              <a:buFontTx/>
              <a:buNone/>
              <a:defRPr b="1" sz="2400"/>
            </a:lvl1pPr>
            <a:lvl2pPr marL="0" indent="457200">
              <a:buSzTx/>
              <a:buFontTx/>
              <a:buNone/>
              <a:defRPr b="1" sz="2400"/>
            </a:lvl2pPr>
            <a:lvl3pPr marL="0" indent="914400">
              <a:buSzTx/>
              <a:buFontTx/>
              <a:buNone/>
              <a:defRPr b="1" sz="2400"/>
            </a:lvl3pPr>
            <a:lvl4pPr marL="0" indent="1371600">
              <a:buSzTx/>
              <a:buFontTx/>
              <a:buNone/>
              <a:defRPr b="1" sz="2400"/>
            </a:lvl4pPr>
            <a:lvl5pPr marL="0" indent="1828800">
              <a:buSzTx/>
              <a:buFontTx/>
              <a:buNone/>
              <a:defRPr b="1" sz="2400"/>
            </a:lvl5pPr>
          </a:lstStyle>
          <a:p>
            <a:pPr/>
            <a:r>
              <a:t>Body Level One</a:t>
            </a:r>
          </a:p>
          <a:p>
            <a:pPr lvl="1"/>
            <a:r>
              <a:t>Body Level Two</a:t>
            </a:r>
          </a:p>
          <a:p>
            <a:pPr lvl="2"/>
            <a:r>
              <a:t>Body Level Three</a:t>
            </a:r>
          </a:p>
          <a:p>
            <a:pPr lvl="3"/>
            <a:r>
              <a:t>Body Level Four</a:t>
            </a:r>
          </a:p>
          <a:p>
            <a:pPr lvl="4"/>
            <a:r>
              <a:t>Body Level Five</a:t>
            </a:r>
          </a:p>
        </p:txBody>
      </p:sp>
      <p:sp>
        <p:nvSpPr>
          <p:cNvPr id="49" name="Text Placeholder 4"/>
          <p:cNvSpPr/>
          <p:nvPr>
            <p:ph type="body" sz="quarter" idx="13"/>
          </p:nvPr>
        </p:nvSpPr>
        <p:spPr>
          <a:xfrm>
            <a:off x="6172200" y="1681163"/>
            <a:ext cx="5183188" cy="823913"/>
          </a:xfrm>
          <a:prstGeom prst="rect">
            <a:avLst/>
          </a:prstGeom>
        </p:spPr>
        <p:txBody>
          <a:bodyPr anchor="b"/>
          <a:lstStyle/>
          <a:p>
            <a:pPr marL="0" indent="0">
              <a:buSzTx/>
              <a:buFontTx/>
              <a:buNone/>
              <a:defRPr b="1" sz="2400"/>
            </a:pPr>
          </a:p>
        </p:txBody>
      </p:sp>
      <p:sp>
        <p:nvSpPr>
          <p:cNvPr id="5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57" name="Title Text"/>
          <p:cNvSpPr txBox="1"/>
          <p:nvPr>
            <p:ph type="title"/>
          </p:nvPr>
        </p:nvSpPr>
        <p:spPr>
          <a:prstGeom prst="rect">
            <a:avLst/>
          </a:prstGeom>
        </p:spPr>
        <p:txBody>
          <a:bodyPr/>
          <a:lstStyle/>
          <a:p>
            <a:pPr/>
            <a:r>
              <a:t>Title Text</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6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ontent with Caption">
    <p:spTree>
      <p:nvGrpSpPr>
        <p:cNvPr id="1" name=""/>
        <p:cNvGrpSpPr/>
        <p:nvPr/>
      </p:nvGrpSpPr>
      <p:grpSpPr>
        <a:xfrm>
          <a:off x="0" y="0"/>
          <a:ext cx="0" cy="0"/>
          <a:chOff x="0" y="0"/>
          <a:chExt cx="0" cy="0"/>
        </a:xfrm>
      </p:grpSpPr>
      <p:sp>
        <p:nvSpPr>
          <p:cNvPr id="72" name="Title Text"/>
          <p:cNvSpPr txBox="1"/>
          <p:nvPr>
            <p:ph type="title"/>
          </p:nvPr>
        </p:nvSpPr>
        <p:spPr>
          <a:xfrm>
            <a:off x="839787" y="457200"/>
            <a:ext cx="3932239" cy="1600200"/>
          </a:xfrm>
          <a:prstGeom prst="rect">
            <a:avLst/>
          </a:prstGeom>
        </p:spPr>
        <p:txBody>
          <a:bodyPr anchor="b"/>
          <a:lstStyle>
            <a:lvl1pPr>
              <a:defRPr sz="3200"/>
            </a:lvl1pPr>
          </a:lstStyle>
          <a:p>
            <a:pPr/>
            <a:r>
              <a:t>Title Text</a:t>
            </a:r>
          </a:p>
        </p:txBody>
      </p:sp>
      <p:sp>
        <p:nvSpPr>
          <p:cNvPr id="73" name="Body Level One…"/>
          <p:cNvSpPr txBox="1"/>
          <p:nvPr>
            <p:ph type="body" sz="half" idx="1"/>
          </p:nvPr>
        </p:nvSpPr>
        <p:spPr>
          <a:xfrm>
            <a:off x="5183187" y="987425"/>
            <a:ext cx="6172201" cy="487362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Body Level One</a:t>
            </a:r>
          </a:p>
          <a:p>
            <a:pPr lvl="1"/>
            <a:r>
              <a:t>Body Level Two</a:t>
            </a:r>
          </a:p>
          <a:p>
            <a:pPr lvl="2"/>
            <a:r>
              <a:t>Body Level Three</a:t>
            </a:r>
          </a:p>
          <a:p>
            <a:pPr lvl="3"/>
            <a:r>
              <a:t>Body Level Four</a:t>
            </a:r>
          </a:p>
          <a:p>
            <a:pPr lvl="4"/>
            <a:r>
              <a:t>Body Level Five</a:t>
            </a:r>
          </a:p>
        </p:txBody>
      </p:sp>
      <p:sp>
        <p:nvSpPr>
          <p:cNvPr id="74" name="Text Placeholder 3"/>
          <p:cNvSpPr/>
          <p:nvPr>
            <p:ph type="body" sz="quarter" idx="13"/>
          </p:nvPr>
        </p:nvSpPr>
        <p:spPr>
          <a:xfrm>
            <a:off x="839787" y="2057400"/>
            <a:ext cx="3932239" cy="3811588"/>
          </a:xfrm>
          <a:prstGeom prst="rect">
            <a:avLst/>
          </a:prstGeom>
        </p:spPr>
        <p:txBody>
          <a:bodyPr/>
          <a:lstStyle/>
          <a:p>
            <a:pPr marL="0" indent="0">
              <a:buSzTx/>
              <a:buFontTx/>
              <a:buNone/>
              <a:defRPr sz="1600"/>
            </a:pPr>
          </a:p>
        </p:txBody>
      </p:sp>
      <p:sp>
        <p:nvSpPr>
          <p:cNvPr id="7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icture with Caption">
    <p:spTree>
      <p:nvGrpSpPr>
        <p:cNvPr id="1" name=""/>
        <p:cNvGrpSpPr/>
        <p:nvPr/>
      </p:nvGrpSpPr>
      <p:grpSpPr>
        <a:xfrm>
          <a:off x="0" y="0"/>
          <a:ext cx="0" cy="0"/>
          <a:chOff x="0" y="0"/>
          <a:chExt cx="0" cy="0"/>
        </a:xfrm>
      </p:grpSpPr>
      <p:sp>
        <p:nvSpPr>
          <p:cNvPr id="82" name="Title Text"/>
          <p:cNvSpPr txBox="1"/>
          <p:nvPr>
            <p:ph type="title"/>
          </p:nvPr>
        </p:nvSpPr>
        <p:spPr>
          <a:xfrm>
            <a:off x="839787" y="457200"/>
            <a:ext cx="3932239" cy="1600200"/>
          </a:xfrm>
          <a:prstGeom prst="rect">
            <a:avLst/>
          </a:prstGeom>
        </p:spPr>
        <p:txBody>
          <a:bodyPr anchor="b"/>
          <a:lstStyle>
            <a:lvl1pPr>
              <a:defRPr sz="3200"/>
            </a:lvl1pPr>
          </a:lstStyle>
          <a:p>
            <a:pPr/>
            <a:r>
              <a:t>Title Text</a:t>
            </a:r>
          </a:p>
        </p:txBody>
      </p:sp>
      <p:sp>
        <p:nvSpPr>
          <p:cNvPr id="83" name="Picture Placeholder 2"/>
          <p:cNvSpPr/>
          <p:nvPr>
            <p:ph type="pic" sz="half" idx="13"/>
          </p:nvPr>
        </p:nvSpPr>
        <p:spPr>
          <a:xfrm>
            <a:off x="5183187" y="987425"/>
            <a:ext cx="6172201" cy="4873625"/>
          </a:xfrm>
          <a:prstGeom prst="rect">
            <a:avLst/>
          </a:prstGeom>
        </p:spPr>
        <p:txBody>
          <a:bodyPr lIns="91439" rIns="91439">
            <a:noAutofit/>
          </a:bodyPr>
          <a:lstStyle/>
          <a:p>
            <a:pPr/>
          </a:p>
        </p:txBody>
      </p:sp>
      <p:sp>
        <p:nvSpPr>
          <p:cNvPr id="84" name="Body Level One…"/>
          <p:cNvSpPr txBox="1"/>
          <p:nvPr>
            <p:ph type="body" sz="quarter" idx="1"/>
          </p:nvPr>
        </p:nvSpPr>
        <p:spPr>
          <a:xfrm>
            <a:off x="839787" y="2057400"/>
            <a:ext cx="3932239" cy="3811588"/>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pPr/>
            <a:r>
              <a:t>Body Level One</a:t>
            </a:r>
          </a:p>
          <a:p>
            <a:pPr lvl="1"/>
            <a:r>
              <a:t>Body Level Two</a:t>
            </a:r>
          </a:p>
          <a:p>
            <a:pPr lvl="2"/>
            <a:r>
              <a:t>Body Level Three</a:t>
            </a:r>
          </a:p>
          <a:p>
            <a:pPr lvl="3"/>
            <a:r>
              <a:t>Body Level Four</a:t>
            </a:r>
          </a:p>
          <a:p>
            <a:pPr lvl="4"/>
            <a:r>
              <a:t>Body Level Five</a:t>
            </a:r>
          </a:p>
        </p:txBody>
      </p:sp>
      <p:sp>
        <p:nvSpPr>
          <p:cNvPr id="8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Title Text"/>
          <p:cNvSpPr txBox="1"/>
          <p:nvPr>
            <p:ph type="title"/>
          </p:nvPr>
        </p:nvSpPr>
        <p:spPr>
          <a:xfrm>
            <a:off x="838200" y="365125"/>
            <a:ext cx="10515600" cy="1325563"/>
          </a:xfrm>
          <a:prstGeom prst="rect">
            <a:avLst/>
          </a:prstGeom>
          <a:ln w="12700">
            <a:miter lim="400000"/>
          </a:ln>
          <a:extLst>
            <a:ext uri="{C572A759-6A51-4108-AA02-DFA0A04FC94B}">
              <ma14:wrappingTextBoxFlag xmlns:ma14="http://schemas.microsoft.com/office/mac/drawingml/2011/main" val="1"/>
            </a:ext>
          </a:extLst>
        </p:spPr>
        <p:txBody>
          <a:bodyPr lIns="45719" rIns="45719" anchor="ctr">
            <a:normAutofit fontScale="100000" lnSpcReduction="0"/>
          </a:bodyPr>
          <a:lstStyle/>
          <a:p>
            <a:pPr/>
            <a:r>
              <a:t>Title Text</a:t>
            </a:r>
          </a:p>
        </p:txBody>
      </p:sp>
      <p:sp>
        <p:nvSpPr>
          <p:cNvPr id="3" name="Body Level One…"/>
          <p:cNvSpPr txBox="1"/>
          <p:nvPr>
            <p:ph type="body" idx="1"/>
          </p:nvPr>
        </p:nvSpPr>
        <p:spPr>
          <a:xfrm>
            <a:off x="838200" y="1825625"/>
            <a:ext cx="10515600" cy="4351338"/>
          </a:xfrm>
          <a:prstGeom prst="rect">
            <a:avLst/>
          </a:prstGeom>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11089818" y="6404292"/>
            <a:ext cx="263983" cy="269241"/>
          </a:xfrm>
          <a:prstGeom prst="rect">
            <a:avLst/>
          </a:prstGeom>
          <a:ln w="12700">
            <a:miter lim="400000"/>
          </a:ln>
        </p:spPr>
        <p:txBody>
          <a:bodyPr wrap="none" lIns="45719" rIns="45719" anchor="ctr">
            <a:spAutoFit/>
          </a:bodyPr>
          <a:lstStyle>
            <a:lvl1pPr algn="r">
              <a:defRPr sz="12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5pPr>
      <a:lvl6pPr marL="0" marR="0" indent="22860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6pPr>
      <a:lvl7pPr marL="0" marR="0" indent="27432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7pPr>
      <a:lvl8pPr marL="0" marR="0" indent="32004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8pPr>
      <a:lvl9pPr marL="0" marR="0" indent="3657600" algn="r" defTabSz="914400" rtl="0" latinLnBrk="0">
        <a:lnSpc>
          <a:spcPct val="100000"/>
        </a:lnSpc>
        <a:spcBef>
          <a:spcPts val="0"/>
        </a:spcBef>
        <a:spcAft>
          <a:spcPts val="0"/>
        </a:spcAft>
        <a:buClrTx/>
        <a:buSzTx/>
        <a:buFontTx/>
        <a:buNone/>
        <a:tabLst/>
        <a:defRPr b="0" baseline="0" cap="none" i="0" spc="0" strike="noStrike" sz="1200" u="none">
          <a:solidFill>
            <a:schemeClr val="tx1"/>
          </a:solidFill>
          <a:uFillTx/>
          <a:latin typeface="+mn-lt"/>
          <a:ea typeface="+mn-ea"/>
          <a:cs typeface="+mn-cs"/>
          <a:sym typeface="Calibri"/>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1.jpe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5.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www.youtube.com/watch?v=MjCcmSdraRI" TargetMode="External"/><Relationship Id="rId3" Type="http://schemas.openxmlformats.org/officeDocument/2006/relationships/image" Target="../media/image18.png"/><Relationship Id="rId4" Type="http://schemas.openxmlformats.org/officeDocument/2006/relationships/image" Target="../media/image5.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eg"/><Relationship Id="rId3" Type="http://schemas.openxmlformats.org/officeDocument/2006/relationships/image" Target="../media/image5.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eg"/><Relationship Id="rId3" Type="http://schemas.openxmlformats.org/officeDocument/2006/relationships/image" Target="../media/image5.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eg"/><Relationship Id="rId3" Type="http://schemas.openxmlformats.org/officeDocument/2006/relationships/image" Target="../media/image5.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 Id="rId3" Type="http://schemas.openxmlformats.org/officeDocument/2006/relationships/image" Target="../media/image5.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 Id="rId3" Type="http://schemas.openxmlformats.org/officeDocument/2006/relationships/image" Target="../media/image5.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 Id="rId3" Type="http://schemas.openxmlformats.org/officeDocument/2006/relationships/image" Target="../media/image5.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 Id="rId3" Type="http://schemas.openxmlformats.org/officeDocument/2006/relationships/image" Target="../media/image5.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image" Target="../media/image6.png"/><Relationship Id="rId4" Type="http://schemas.openxmlformats.org/officeDocument/2006/relationships/image" Target="../media/image3.jpeg"/><Relationship Id="rId5" Type="http://schemas.openxmlformats.org/officeDocument/2006/relationships/image" Target="../media/image5.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5.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5.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 Id="rId3" Type="http://schemas.openxmlformats.org/officeDocument/2006/relationships/image" Target="../media/image5.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 Id="rId3" Type="http://schemas.openxmlformats.org/officeDocument/2006/relationships/image" Target="../media/image5.jpe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5.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96" name="Text Box 111"/>
          <p:cNvGrpSpPr/>
          <p:nvPr/>
        </p:nvGrpSpPr>
        <p:grpSpPr>
          <a:xfrm>
            <a:off x="197826" y="450736"/>
            <a:ext cx="7200901" cy="1421753"/>
            <a:chOff x="0" y="0"/>
            <a:chExt cx="7200900" cy="1421751"/>
          </a:xfrm>
        </p:grpSpPr>
        <p:sp>
          <p:nvSpPr>
            <p:cNvPr id="94" name="Rectangle"/>
            <p:cNvSpPr/>
            <p:nvPr/>
          </p:nvSpPr>
          <p:spPr>
            <a:xfrm>
              <a:off x="0" y="0"/>
              <a:ext cx="7200900" cy="1421752"/>
            </a:xfrm>
            <a:prstGeom prst="rect">
              <a:avLst/>
            </a:prstGeom>
            <a:solidFill>
              <a:srgbClr val="FFFFFF"/>
            </a:solidFill>
            <a:ln w="38100" cap="flat">
              <a:solidFill>
                <a:srgbClr val="0070C0"/>
              </a:solidFill>
              <a:prstDash val="solid"/>
              <a:miter lim="800000"/>
            </a:ln>
            <a:effectLst/>
          </p:spPr>
          <p:txBody>
            <a:bodyPr wrap="square" lIns="45719" tIns="45719" rIns="45719" bIns="45719" numCol="1" anchor="t">
              <a:noAutofit/>
            </a:bodyPr>
            <a:lstStyle/>
            <a:p>
              <a:pPr>
                <a:lnSpc>
                  <a:spcPct val="115000"/>
                </a:lnSpc>
                <a:spcBef>
                  <a:spcPts val="800"/>
                </a:spcBef>
                <a:defRPr sz="1200">
                  <a:latin typeface="Times New Roman"/>
                  <a:ea typeface="Times New Roman"/>
                  <a:cs typeface="Times New Roman"/>
                  <a:sym typeface="Times New Roman"/>
                </a:defRPr>
              </a:pPr>
            </a:p>
          </p:txBody>
        </p:sp>
        <p:sp>
          <p:nvSpPr>
            <p:cNvPr id="95" name="Week: ___   Date: ________    Ratio:__:__     Staff:_____         I    VF…"/>
            <p:cNvSpPr txBox="1"/>
            <p:nvPr/>
          </p:nvSpPr>
          <p:spPr>
            <a:xfrm>
              <a:off x="45719" y="0"/>
              <a:ext cx="7109462" cy="1229360"/>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noAutofit/>
            </a:bodyPr>
            <a:lstStyle/>
            <a:p>
              <a:pPr>
                <a:lnSpc>
                  <a:spcPct val="115000"/>
                </a:lnSpc>
                <a:tabLst>
                  <a:tab pos="2857500" algn="r"/>
                  <a:tab pos="5727700" algn="r"/>
                </a:tabLst>
                <a:defRPr sz="1400">
                  <a:latin typeface="Raleway Regular"/>
                  <a:ea typeface="Raleway Regular"/>
                  <a:cs typeface="Raleway Regular"/>
                  <a:sym typeface="Raleway Regular"/>
                </a:defRPr>
              </a:pPr>
              <a:r>
                <a:t>Week: ___   Date: ________    Ratio:__:­__     Staff:_____         I    VF</a:t>
              </a:r>
              <a:endParaRPr sz="1200"/>
            </a:p>
            <a:p>
              <a:pPr>
                <a:lnSpc>
                  <a:spcPct val="115000"/>
                </a:lnSpc>
                <a:tabLst>
                  <a:tab pos="2857500" algn="r"/>
                  <a:tab pos="5727700" algn="r"/>
                </a:tabLst>
                <a:defRPr sz="1400">
                  <a:latin typeface="Raleway Regular"/>
                  <a:ea typeface="Raleway Regular"/>
                  <a:cs typeface="Raleway Regular"/>
                  <a:sym typeface="Raleway Regular"/>
                </a:defRPr>
              </a:pPr>
              <a:r>
                <a:t>LO: Year 3/4: I can define the term energy. I can describe different energy types.</a:t>
              </a:r>
            </a:p>
            <a:p>
              <a:pPr>
                <a:lnSpc>
                  <a:spcPct val="115000"/>
                </a:lnSpc>
                <a:tabLst>
                  <a:tab pos="2857500" algn="r"/>
                  <a:tab pos="5727700" algn="r"/>
                </a:tabLst>
                <a:defRPr sz="1400">
                  <a:latin typeface="Raleway Regular"/>
                  <a:ea typeface="Raleway Regular"/>
                  <a:cs typeface="Raleway Regular"/>
                  <a:sym typeface="Raleway Regular"/>
                </a:defRPr>
              </a:pPr>
              <a:r>
                <a:t>Year 5/6-  I can explain different types of renewable energy source.</a:t>
              </a:r>
            </a:p>
            <a:p>
              <a:pPr>
                <a:lnSpc>
                  <a:spcPct val="115000"/>
                </a:lnSpc>
                <a:tabLst>
                  <a:tab pos="2857500" algn="r"/>
                  <a:tab pos="5727700" algn="r"/>
                </a:tabLst>
                <a:defRPr sz="1400">
                  <a:solidFill>
                    <a:srgbClr val="00B050"/>
                  </a:solidFill>
                  <a:latin typeface="Raleway Bold"/>
                  <a:ea typeface="Raleway Bold"/>
                  <a:cs typeface="Raleway Bold"/>
                  <a:sym typeface="Raleway Bold"/>
                </a:defRPr>
              </a:pPr>
              <a:r>
                <a:t>Challenge: I can give my opinion as to which renewable energy source </a:t>
              </a:r>
            </a:p>
            <a:p>
              <a:pPr>
                <a:lnSpc>
                  <a:spcPct val="115000"/>
                </a:lnSpc>
                <a:tabLst>
                  <a:tab pos="2857500" algn="r"/>
                  <a:tab pos="5727700" algn="r"/>
                </a:tabLst>
                <a:defRPr sz="1400">
                  <a:solidFill>
                    <a:srgbClr val="00B050"/>
                  </a:solidFill>
                  <a:latin typeface="Raleway Bold"/>
                  <a:ea typeface="Raleway Bold"/>
                  <a:cs typeface="Raleway Bold"/>
                  <a:sym typeface="Raleway Bold"/>
                </a:defRPr>
              </a:pPr>
              <a:r>
                <a:t>is best and why</a:t>
              </a:r>
            </a:p>
          </p:txBody>
        </p:sp>
      </p:grpSp>
      <p:grpSp>
        <p:nvGrpSpPr>
          <p:cNvPr id="99" name="Text Box 111"/>
          <p:cNvGrpSpPr/>
          <p:nvPr/>
        </p:nvGrpSpPr>
        <p:grpSpPr>
          <a:xfrm>
            <a:off x="197826" y="2031632"/>
            <a:ext cx="7200901" cy="1421752"/>
            <a:chOff x="0" y="0"/>
            <a:chExt cx="7200900" cy="1421751"/>
          </a:xfrm>
        </p:grpSpPr>
        <p:sp>
          <p:nvSpPr>
            <p:cNvPr id="97" name="Rectangle"/>
            <p:cNvSpPr/>
            <p:nvPr/>
          </p:nvSpPr>
          <p:spPr>
            <a:xfrm>
              <a:off x="0" y="0"/>
              <a:ext cx="7200900" cy="1421752"/>
            </a:xfrm>
            <a:prstGeom prst="rect">
              <a:avLst/>
            </a:prstGeom>
            <a:solidFill>
              <a:srgbClr val="FFFFFF"/>
            </a:solidFill>
            <a:ln w="38100" cap="flat">
              <a:solidFill>
                <a:srgbClr val="0070C0"/>
              </a:solidFill>
              <a:prstDash val="solid"/>
              <a:miter lim="800000"/>
            </a:ln>
            <a:effectLst/>
          </p:spPr>
          <p:txBody>
            <a:bodyPr wrap="square" lIns="45719" tIns="45719" rIns="45719" bIns="45719" numCol="1" anchor="t">
              <a:noAutofit/>
            </a:bodyPr>
            <a:lstStyle/>
            <a:p>
              <a:pPr>
                <a:lnSpc>
                  <a:spcPct val="115000"/>
                </a:lnSpc>
                <a:spcBef>
                  <a:spcPts val="800"/>
                </a:spcBef>
                <a:defRPr sz="1200">
                  <a:latin typeface="Times New Roman"/>
                  <a:ea typeface="Times New Roman"/>
                  <a:cs typeface="Times New Roman"/>
                  <a:sym typeface="Times New Roman"/>
                </a:defRPr>
              </a:pPr>
            </a:p>
          </p:txBody>
        </p:sp>
        <p:sp>
          <p:nvSpPr>
            <p:cNvPr id="98" name="Week: ___   Date: ________    Ratio:__:__     Staff:_____         I    VF…"/>
            <p:cNvSpPr/>
            <p:nvPr/>
          </p:nvSpPr>
          <p:spPr>
            <a:xfrm>
              <a:off x="45719" y="0"/>
              <a:ext cx="7109462" cy="0"/>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p>
              <a:pPr>
                <a:lnSpc>
                  <a:spcPct val="115000"/>
                </a:lnSpc>
                <a:tabLst>
                  <a:tab pos="2857500" algn="r"/>
                  <a:tab pos="5727700" algn="r"/>
                </a:tabLst>
                <a:defRPr sz="1400">
                  <a:latin typeface="Raleway Regular"/>
                  <a:ea typeface="Raleway Regular"/>
                  <a:cs typeface="Raleway Regular"/>
                  <a:sym typeface="Raleway Regular"/>
                </a:defRPr>
              </a:pPr>
              <a:r>
                <a:t>Week: ___   Date: ________    Ratio:__:­__     Staff:_____         I    VF</a:t>
              </a:r>
              <a:endParaRPr sz="1200"/>
            </a:p>
            <a:p>
              <a:pPr>
                <a:lnSpc>
                  <a:spcPct val="115000"/>
                </a:lnSpc>
                <a:tabLst>
                  <a:tab pos="2857500" algn="r"/>
                  <a:tab pos="5727700" algn="r"/>
                </a:tabLst>
                <a:defRPr sz="1200">
                  <a:latin typeface="Raleway Regular"/>
                  <a:ea typeface="Raleway Regular"/>
                  <a:cs typeface="Raleway Regular"/>
                  <a:sym typeface="Raleway Regular"/>
                </a:defRPr>
              </a:pPr>
              <a:r>
                <a:t> </a:t>
              </a:r>
              <a:r>
                <a:rPr sz="1400"/>
                <a:t>LO: Year 3/4: I can define the term energy. I can describe different energy types.</a:t>
              </a:r>
              <a:endParaRPr sz="1400"/>
            </a:p>
            <a:p>
              <a:pPr>
                <a:lnSpc>
                  <a:spcPct val="115000"/>
                </a:lnSpc>
                <a:tabLst>
                  <a:tab pos="2857500" algn="r"/>
                  <a:tab pos="5727700" algn="r"/>
                </a:tabLst>
                <a:defRPr sz="1400">
                  <a:latin typeface="Raleway Regular"/>
                  <a:ea typeface="Raleway Regular"/>
                  <a:cs typeface="Raleway Regular"/>
                  <a:sym typeface="Raleway Regular"/>
                </a:defRPr>
              </a:pPr>
              <a:r>
                <a:t>Year 5/6-  I can explain different types of renewable energy source.</a:t>
              </a:r>
            </a:p>
            <a:p>
              <a:pPr>
                <a:lnSpc>
                  <a:spcPct val="115000"/>
                </a:lnSpc>
                <a:tabLst>
                  <a:tab pos="2857500" algn="r"/>
                  <a:tab pos="5727700" algn="r"/>
                </a:tabLst>
                <a:defRPr sz="1400">
                  <a:solidFill>
                    <a:srgbClr val="00B050"/>
                  </a:solidFill>
                  <a:latin typeface="Raleway Bold"/>
                  <a:ea typeface="Raleway Bold"/>
                  <a:cs typeface="Raleway Bold"/>
                  <a:sym typeface="Raleway Bold"/>
                </a:defRPr>
              </a:pPr>
              <a:r>
                <a:t>Challenge: I can give my opinion as to which renewable energy source</a:t>
              </a:r>
            </a:p>
            <a:p>
              <a:pPr>
                <a:lnSpc>
                  <a:spcPct val="115000"/>
                </a:lnSpc>
                <a:tabLst>
                  <a:tab pos="2857500" algn="r"/>
                  <a:tab pos="5727700" algn="r"/>
                </a:tabLst>
                <a:defRPr sz="1400">
                  <a:solidFill>
                    <a:srgbClr val="00B050"/>
                  </a:solidFill>
                  <a:latin typeface="Raleway Bold"/>
                  <a:ea typeface="Raleway Bold"/>
                  <a:cs typeface="Raleway Bold"/>
                  <a:sym typeface="Raleway Bold"/>
                </a:defRPr>
              </a:pPr>
              <a:r>
                <a:t>is best and why</a:t>
              </a:r>
            </a:p>
            <a:p>
              <a:pPr>
                <a:lnSpc>
                  <a:spcPct val="115000"/>
                </a:lnSpc>
                <a:tabLst>
                  <a:tab pos="2857500" algn="r"/>
                  <a:tab pos="5727700" algn="r"/>
                </a:tabLst>
                <a:defRPr sz="1200">
                  <a:latin typeface="Raleway Regular"/>
                  <a:ea typeface="Raleway Regular"/>
                  <a:cs typeface="Raleway Regular"/>
                  <a:sym typeface="Raleway Regular"/>
                </a:defRPr>
              </a:pPr>
            </a:p>
            <a:p>
              <a:pPr>
                <a:lnSpc>
                  <a:spcPct val="200000"/>
                </a:lnSpc>
                <a:spcBef>
                  <a:spcPts val="800"/>
                </a:spcBef>
                <a:defRPr sz="1100"/>
              </a:pPr>
              <a:r>
                <a:t> </a:t>
              </a:r>
              <a:endParaRPr sz="1200">
                <a:latin typeface="Raleway Regular"/>
                <a:ea typeface="Raleway Regular"/>
                <a:cs typeface="Raleway Regular"/>
                <a:sym typeface="Raleway Regular"/>
              </a:endParaRPr>
            </a:p>
            <a:p>
              <a:pPr>
                <a:lnSpc>
                  <a:spcPct val="200000"/>
                </a:lnSpc>
                <a:spcBef>
                  <a:spcPts val="800"/>
                </a:spcBef>
                <a:defRPr sz="1100"/>
              </a:pPr>
              <a:r>
                <a:t> </a:t>
              </a:r>
              <a:r>
                <a:rPr sz="1200">
                  <a:solidFill>
                    <a:srgbClr val="FFFFFF"/>
                  </a:solidFill>
                  <a:latin typeface="Raleway Regular"/>
                  <a:ea typeface="Raleway Regular"/>
                  <a:cs typeface="Raleway Regular"/>
                  <a:sym typeface="Raleway Regular"/>
                </a:rPr>
                <a:t>I can use classification keys to help group, living things</a:t>
              </a:r>
              <a:r>
                <a:rPr sz="1200"/>
                <a:t> </a:t>
              </a:r>
              <a:r>
                <a:rPr sz="1200">
                  <a:solidFill>
                    <a:srgbClr val="FFFFFF"/>
                  </a:solidFill>
                  <a:latin typeface="Raleway Regular"/>
                  <a:ea typeface="Raleway Regular"/>
                  <a:cs typeface="Raleway Regular"/>
                  <a:sym typeface="Raleway Regular"/>
                </a:rPr>
                <a:t>in their environments and make links</a:t>
              </a:r>
            </a:p>
            <a:p>
              <a:pPr>
                <a:lnSpc>
                  <a:spcPct val="115000"/>
                </a:lnSpc>
                <a:spcBef>
                  <a:spcPts val="800"/>
                </a:spcBef>
                <a:defRPr sz="1200">
                  <a:latin typeface="Raleway Regular"/>
                  <a:ea typeface="Raleway Regular"/>
                  <a:cs typeface="Raleway Regular"/>
                  <a:sym typeface="Raleway Regular"/>
                </a:defRPr>
              </a:pPr>
            </a:p>
            <a:p>
              <a:pPr>
                <a:lnSpc>
                  <a:spcPct val="115000"/>
                </a:lnSpc>
                <a:spcBef>
                  <a:spcPts val="800"/>
                </a:spcBef>
                <a:defRPr sz="1600"/>
              </a:pPr>
              <a:r>
                <a:t> </a:t>
              </a:r>
            </a:p>
          </p:txBody>
        </p:sp>
      </p:grpSp>
      <p:grpSp>
        <p:nvGrpSpPr>
          <p:cNvPr id="102" name="Text Box 111"/>
          <p:cNvGrpSpPr/>
          <p:nvPr/>
        </p:nvGrpSpPr>
        <p:grpSpPr>
          <a:xfrm>
            <a:off x="197826" y="3595470"/>
            <a:ext cx="7200901" cy="1421752"/>
            <a:chOff x="0" y="0"/>
            <a:chExt cx="7200900" cy="1421751"/>
          </a:xfrm>
        </p:grpSpPr>
        <p:sp>
          <p:nvSpPr>
            <p:cNvPr id="100" name="Rectangle"/>
            <p:cNvSpPr/>
            <p:nvPr/>
          </p:nvSpPr>
          <p:spPr>
            <a:xfrm>
              <a:off x="0" y="0"/>
              <a:ext cx="7200900" cy="1421752"/>
            </a:xfrm>
            <a:prstGeom prst="rect">
              <a:avLst/>
            </a:prstGeom>
            <a:solidFill>
              <a:srgbClr val="FFFFFF"/>
            </a:solidFill>
            <a:ln w="38100" cap="flat">
              <a:solidFill>
                <a:srgbClr val="0070C0"/>
              </a:solidFill>
              <a:prstDash val="solid"/>
              <a:miter lim="800000"/>
            </a:ln>
            <a:effectLst/>
          </p:spPr>
          <p:txBody>
            <a:bodyPr wrap="square" lIns="45719" tIns="45719" rIns="45719" bIns="45719" numCol="1" anchor="t">
              <a:noAutofit/>
            </a:bodyPr>
            <a:lstStyle/>
            <a:p>
              <a:pPr>
                <a:lnSpc>
                  <a:spcPct val="200000"/>
                </a:lnSpc>
                <a:spcBef>
                  <a:spcPts val="800"/>
                </a:spcBef>
                <a:defRPr sz="1200">
                  <a:latin typeface="Times New Roman"/>
                  <a:ea typeface="Times New Roman"/>
                  <a:cs typeface="Times New Roman"/>
                  <a:sym typeface="Times New Roman"/>
                </a:defRPr>
              </a:pPr>
            </a:p>
          </p:txBody>
        </p:sp>
        <p:sp>
          <p:nvSpPr>
            <p:cNvPr id="101" name="Week: ___   Date: ________    Ratio:__:__     Staff:_____         I    VF…"/>
            <p:cNvSpPr/>
            <p:nvPr/>
          </p:nvSpPr>
          <p:spPr>
            <a:xfrm>
              <a:off x="45719" y="0"/>
              <a:ext cx="7109462" cy="0"/>
            </a:xfrm>
            <a:custGeom>
              <a:avLst/>
              <a:gdLst/>
              <a:ahLst/>
              <a:cxnLst>
                <a:cxn ang="0">
                  <a:pos x="wd2" y="hd2"/>
                </a:cxn>
                <a:cxn ang="5400000">
                  <a:pos x="wd2" y="hd2"/>
                </a:cxn>
                <a:cxn ang="10800000">
                  <a:pos x="wd2" y="hd2"/>
                </a:cxn>
                <a:cxn ang="16200000">
                  <a:pos x="wd2" y="hd2"/>
                </a:cxn>
              </a:cxnLst>
              <a:rect l="0" t="0" r="r" b="b"/>
              <a:pathLst>
                <a:path w="21600" h="0" fill="norm" stroke="1"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p>
              <a:pPr>
                <a:lnSpc>
                  <a:spcPct val="115000"/>
                </a:lnSpc>
                <a:tabLst>
                  <a:tab pos="2857500" algn="r"/>
                  <a:tab pos="5727700" algn="r"/>
                </a:tabLst>
                <a:defRPr sz="1400">
                  <a:latin typeface="Raleway Regular"/>
                  <a:ea typeface="Raleway Regular"/>
                  <a:cs typeface="Raleway Regular"/>
                  <a:sym typeface="Raleway Regular"/>
                </a:defRPr>
              </a:pPr>
              <a:r>
                <a:t>Week: ___   Date: ________    Ratio:__:­__     Staff:_____         I    VF</a:t>
              </a:r>
              <a:endParaRPr sz="1200"/>
            </a:p>
            <a:p>
              <a:pPr>
                <a:lnSpc>
                  <a:spcPct val="115000"/>
                </a:lnSpc>
                <a:tabLst>
                  <a:tab pos="2857500" algn="r"/>
                  <a:tab pos="5727700" algn="r"/>
                </a:tabLst>
                <a:defRPr sz="1100">
                  <a:latin typeface="Raleway Regular"/>
                  <a:ea typeface="Raleway Regular"/>
                  <a:cs typeface="Raleway Regular"/>
                  <a:sym typeface="Raleway Regular"/>
                </a:defRPr>
              </a:pPr>
              <a:r>
                <a:t> </a:t>
              </a:r>
              <a:r>
                <a:rPr sz="1400"/>
                <a:t>LO: Year 3/4: I can define the term energy. I can describe different energy types.</a:t>
              </a:r>
              <a:endParaRPr sz="1400"/>
            </a:p>
            <a:p>
              <a:pPr>
                <a:lnSpc>
                  <a:spcPct val="115000"/>
                </a:lnSpc>
                <a:tabLst>
                  <a:tab pos="2857500" algn="r"/>
                  <a:tab pos="5727700" algn="r"/>
                </a:tabLst>
                <a:defRPr sz="1400">
                  <a:latin typeface="Raleway Regular"/>
                  <a:ea typeface="Raleway Regular"/>
                  <a:cs typeface="Raleway Regular"/>
                  <a:sym typeface="Raleway Regular"/>
                </a:defRPr>
              </a:pPr>
              <a:r>
                <a:t>Year 5/6-  I can explain different types of renewable energy source.</a:t>
              </a:r>
            </a:p>
            <a:p>
              <a:pPr>
                <a:lnSpc>
                  <a:spcPct val="115000"/>
                </a:lnSpc>
                <a:tabLst>
                  <a:tab pos="2857500" algn="r"/>
                  <a:tab pos="5727700" algn="r"/>
                </a:tabLst>
                <a:defRPr sz="1400">
                  <a:solidFill>
                    <a:srgbClr val="00B050"/>
                  </a:solidFill>
                  <a:latin typeface="Raleway Bold"/>
                  <a:ea typeface="Raleway Bold"/>
                  <a:cs typeface="Raleway Bold"/>
                  <a:sym typeface="Raleway Bold"/>
                </a:defRPr>
              </a:pPr>
              <a:r>
                <a:t>Challenge: I can give my opinion as to which renewable energy source </a:t>
              </a:r>
            </a:p>
            <a:p>
              <a:pPr>
                <a:lnSpc>
                  <a:spcPct val="115000"/>
                </a:lnSpc>
                <a:tabLst>
                  <a:tab pos="2857500" algn="r"/>
                  <a:tab pos="5727700" algn="r"/>
                </a:tabLst>
                <a:defRPr sz="1400">
                  <a:solidFill>
                    <a:srgbClr val="00B050"/>
                  </a:solidFill>
                  <a:latin typeface="Raleway Bold"/>
                  <a:ea typeface="Raleway Bold"/>
                  <a:cs typeface="Raleway Bold"/>
                  <a:sym typeface="Raleway Bold"/>
                </a:defRPr>
              </a:pPr>
              <a:r>
                <a:t>is best and why</a:t>
              </a:r>
            </a:p>
            <a:p>
              <a:pPr>
                <a:defRPr sz="1200">
                  <a:latin typeface="Raleway Regular"/>
                  <a:ea typeface="Raleway Regular"/>
                  <a:cs typeface="Raleway Regular"/>
                  <a:sym typeface="Raleway Regular"/>
                </a:defRPr>
              </a:pPr>
            </a:p>
            <a:p>
              <a:pPr>
                <a:lnSpc>
                  <a:spcPct val="200000"/>
                </a:lnSpc>
                <a:spcBef>
                  <a:spcPts val="800"/>
                </a:spcBef>
                <a:defRPr sz="1100"/>
              </a:pPr>
              <a:r>
                <a:t> </a:t>
              </a:r>
              <a:endParaRPr sz="1200">
                <a:latin typeface="Raleway Regular"/>
                <a:ea typeface="Raleway Regular"/>
                <a:cs typeface="Raleway Regular"/>
                <a:sym typeface="Raleway Regular"/>
              </a:endParaRPr>
            </a:p>
            <a:p>
              <a:pPr>
                <a:lnSpc>
                  <a:spcPct val="200000"/>
                </a:lnSpc>
                <a:spcBef>
                  <a:spcPts val="800"/>
                </a:spcBef>
                <a:defRPr sz="1100"/>
              </a:pPr>
              <a:r>
                <a:t> </a:t>
              </a:r>
            </a:p>
          </p:txBody>
        </p:sp>
      </p:grpSp>
      <p:pic>
        <p:nvPicPr>
          <p:cNvPr id="103" name="Picture 9" descr="Picture 9"/>
          <p:cNvPicPr>
            <a:picLocks noChangeAspect="1"/>
          </p:cNvPicPr>
          <p:nvPr/>
        </p:nvPicPr>
        <p:blipFill>
          <a:blip r:embed="rId2">
            <a:extLst/>
          </a:blip>
          <a:srcRect l="1639" t="4675" r="1649" b="5890"/>
          <a:stretch>
            <a:fillRect/>
          </a:stretch>
        </p:blipFill>
        <p:spPr>
          <a:xfrm>
            <a:off x="6554176" y="1513963"/>
            <a:ext cx="819151" cy="333126"/>
          </a:xfrm>
          <a:prstGeom prst="rect">
            <a:avLst/>
          </a:prstGeom>
          <a:ln w="12700">
            <a:miter lim="400000"/>
          </a:ln>
        </p:spPr>
      </p:pic>
      <p:pic>
        <p:nvPicPr>
          <p:cNvPr id="104" name="Picture 11" descr="Picture 11"/>
          <p:cNvPicPr>
            <a:picLocks noChangeAspect="1"/>
          </p:cNvPicPr>
          <p:nvPr/>
        </p:nvPicPr>
        <p:blipFill>
          <a:blip r:embed="rId2">
            <a:extLst/>
          </a:blip>
          <a:srcRect l="1639" t="4675" r="1649" b="5890"/>
          <a:stretch>
            <a:fillRect/>
          </a:stretch>
        </p:blipFill>
        <p:spPr>
          <a:xfrm>
            <a:off x="6512608" y="3101013"/>
            <a:ext cx="819151" cy="333126"/>
          </a:xfrm>
          <a:prstGeom prst="rect">
            <a:avLst/>
          </a:prstGeom>
          <a:ln w="12700">
            <a:miter lim="400000"/>
          </a:ln>
        </p:spPr>
      </p:pic>
      <p:pic>
        <p:nvPicPr>
          <p:cNvPr id="105" name="Picture 12" descr="Picture 12"/>
          <p:cNvPicPr>
            <a:picLocks noChangeAspect="1"/>
          </p:cNvPicPr>
          <p:nvPr/>
        </p:nvPicPr>
        <p:blipFill>
          <a:blip r:embed="rId2">
            <a:extLst/>
          </a:blip>
          <a:srcRect l="1639" t="4675" r="1649" b="5890"/>
          <a:stretch>
            <a:fillRect/>
          </a:stretch>
        </p:blipFill>
        <p:spPr>
          <a:xfrm>
            <a:off x="6538302" y="4658697"/>
            <a:ext cx="819151" cy="333126"/>
          </a:xfrm>
          <a:prstGeom prst="rect">
            <a:avLst/>
          </a:prstGeom>
          <a:ln w="12700">
            <a:miter lim="400000"/>
          </a:ln>
        </p:spPr>
      </p:pic>
      <p:grpSp>
        <p:nvGrpSpPr>
          <p:cNvPr id="109" name="Group 1"/>
          <p:cNvGrpSpPr/>
          <p:nvPr/>
        </p:nvGrpSpPr>
        <p:grpSpPr>
          <a:xfrm>
            <a:off x="0" y="-1"/>
            <a:ext cx="12192001" cy="6858001"/>
            <a:chOff x="0" y="0"/>
            <a:chExt cx="12192000" cy="6858000"/>
          </a:xfrm>
        </p:grpSpPr>
        <p:pic>
          <p:nvPicPr>
            <p:cNvPr id="106" name="Picture 4" descr="Picture 4"/>
            <p:cNvPicPr>
              <a:picLocks noChangeAspect="1"/>
            </p:cNvPicPr>
            <p:nvPr/>
          </p:nvPicPr>
          <p:blipFill>
            <a:blip r:embed="rId3">
              <a:extLst/>
            </a:blip>
            <a:srcRect l="0" t="32608" r="0" b="32643"/>
            <a:stretch>
              <a:fillRect/>
            </a:stretch>
          </p:blipFill>
          <p:spPr>
            <a:xfrm>
              <a:off x="-1" y="6003544"/>
              <a:ext cx="2458976" cy="854457"/>
            </a:xfrm>
            <a:prstGeom prst="rect">
              <a:avLst/>
            </a:prstGeom>
            <a:ln w="12700" cap="flat">
              <a:noFill/>
              <a:miter lim="400000"/>
            </a:ln>
            <a:effectLst/>
          </p:spPr>
        </p:pic>
        <p:pic>
          <p:nvPicPr>
            <p:cNvPr id="107" name="Picture 2" descr="Picture 2"/>
            <p:cNvPicPr>
              <a:picLocks noChangeAspect="1"/>
            </p:cNvPicPr>
            <p:nvPr/>
          </p:nvPicPr>
          <p:blipFill>
            <a:blip r:embed="rId4">
              <a:extLst/>
            </a:blip>
            <a:stretch>
              <a:fillRect/>
            </a:stretch>
          </p:blipFill>
          <p:spPr>
            <a:xfrm>
              <a:off x="10372894" y="6217920"/>
              <a:ext cx="1715095" cy="566930"/>
            </a:xfrm>
            <a:prstGeom prst="rect">
              <a:avLst/>
            </a:prstGeom>
            <a:ln w="12700" cap="flat">
              <a:noFill/>
              <a:miter lim="400000"/>
            </a:ln>
            <a:effectLst/>
          </p:spPr>
        </p:pic>
        <p:pic>
          <p:nvPicPr>
            <p:cNvPr id="108" name="Picture 14" descr="Picture 14"/>
            <p:cNvPicPr>
              <a:picLocks noChangeAspect="1"/>
            </p:cNvPicPr>
            <p:nvPr/>
          </p:nvPicPr>
          <p:blipFill>
            <a:blip r:embed="rId5">
              <a:extLst/>
            </a:blip>
            <a:srcRect l="0" t="5101" r="76730" b="0"/>
            <a:stretch>
              <a:fillRect/>
            </a:stretch>
          </p:blipFill>
          <p:spPr>
            <a:xfrm>
              <a:off x="9344850" y="-1"/>
              <a:ext cx="2847151" cy="1199486"/>
            </a:xfrm>
            <a:prstGeom prst="rect">
              <a:avLst/>
            </a:prstGeom>
            <a:ln w="12700" cap="flat">
              <a:noFill/>
              <a:miter lim="400000"/>
            </a:ln>
            <a:effectLst/>
          </p:spPr>
        </p:pic>
      </p:grpSp>
      <p:sp>
        <p:nvSpPr>
          <p:cNvPr id="110" name="Rectangle"/>
          <p:cNvSpPr/>
          <p:nvPr/>
        </p:nvSpPr>
        <p:spPr>
          <a:xfrm>
            <a:off x="33866" y="5906939"/>
            <a:ext cx="2243619" cy="932078"/>
          </a:xfrm>
          <a:prstGeom prst="rect">
            <a:avLst/>
          </a:prstGeom>
          <a:solidFill>
            <a:srgbClr val="FFFFFF"/>
          </a:solidFill>
          <a:ln w="12700">
            <a:miter lim="400000"/>
          </a:ln>
        </p:spPr>
        <p:txBody>
          <a:bodyPr lIns="45719" rIns="45719" anchor="ctr"/>
          <a:lstStyle/>
          <a:p>
            <a:pPr/>
          </a:p>
        </p:txBody>
      </p:sp>
      <p:sp>
        <p:nvSpPr>
          <p:cNvPr id="111"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112" name="Picture 5" descr="Picture 5"/>
          <p:cNvPicPr>
            <a:picLocks noChangeAspect="1"/>
          </p:cNvPicPr>
          <p:nvPr/>
        </p:nvPicPr>
        <p:blipFill>
          <a:blip r:embed="rId6">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TextBox 12"/>
          <p:cNvSpPr txBox="1"/>
          <p:nvPr/>
        </p:nvSpPr>
        <p:spPr>
          <a:xfrm>
            <a:off x="-1" y="-12487"/>
            <a:ext cx="8531354" cy="6248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600">
                <a:latin typeface="Raleway Bold"/>
                <a:ea typeface="Raleway Bold"/>
                <a:cs typeface="Raleway Bold"/>
                <a:sym typeface="Raleway Bold"/>
              </a:defRPr>
            </a:lvl1pPr>
          </a:lstStyle>
          <a:p>
            <a:pPr/>
            <a:r>
              <a:t>Back to that Energy Mix</a:t>
            </a:r>
          </a:p>
        </p:txBody>
      </p:sp>
      <p:grpSp>
        <p:nvGrpSpPr>
          <p:cNvPr id="206" name="Picture 2"/>
          <p:cNvGrpSpPr/>
          <p:nvPr/>
        </p:nvGrpSpPr>
        <p:grpSpPr>
          <a:xfrm>
            <a:off x="2201635" y="1534280"/>
            <a:ext cx="5605603" cy="4365778"/>
            <a:chOff x="0" y="0"/>
            <a:chExt cx="5605602" cy="4365776"/>
          </a:xfrm>
        </p:grpSpPr>
        <p:sp>
          <p:nvSpPr>
            <p:cNvPr id="204" name="Rectangle"/>
            <p:cNvSpPr/>
            <p:nvPr/>
          </p:nvSpPr>
          <p:spPr>
            <a:xfrm>
              <a:off x="0" y="0"/>
              <a:ext cx="5605603" cy="4365777"/>
            </a:xfrm>
            <a:prstGeom prst="rect">
              <a:avLst/>
            </a:prstGeom>
            <a:solidFill>
              <a:srgbClr val="FFFFFF">
                <a:alpha val="86000"/>
              </a:srgbClr>
            </a:solidFill>
            <a:ln w="12700" cap="flat">
              <a:noFill/>
              <a:miter lim="400000"/>
            </a:ln>
            <a:effectLst/>
          </p:spPr>
          <p:txBody>
            <a:bodyPr wrap="square" lIns="45719" tIns="45719" rIns="45719" bIns="45719" numCol="1" anchor="ctr">
              <a:noAutofit/>
            </a:bodyPr>
            <a:lstStyle/>
            <a:p>
              <a:pPr/>
            </a:p>
          </p:txBody>
        </p:sp>
        <p:pic>
          <p:nvPicPr>
            <p:cNvPr id="205" name="image16.png" descr="image16.png"/>
            <p:cNvPicPr>
              <a:picLocks noChangeAspect="1"/>
            </p:cNvPicPr>
            <p:nvPr/>
          </p:nvPicPr>
          <p:blipFill>
            <a:blip r:embed="rId2">
              <a:extLst/>
            </a:blip>
            <a:stretch>
              <a:fillRect/>
            </a:stretch>
          </p:blipFill>
          <p:spPr>
            <a:xfrm>
              <a:off x="0" y="0"/>
              <a:ext cx="5605603" cy="4365777"/>
            </a:xfrm>
            <a:prstGeom prst="rect">
              <a:avLst/>
            </a:prstGeom>
            <a:ln w="9525" cap="flat">
              <a:solidFill>
                <a:schemeClr val="accent1"/>
              </a:solidFill>
              <a:prstDash val="solid"/>
              <a:round/>
            </a:ln>
            <a:effectLst/>
          </p:spPr>
        </p:pic>
      </p:grpSp>
      <p:sp>
        <p:nvSpPr>
          <p:cNvPr id="207" name="Oval 3"/>
          <p:cNvSpPr/>
          <p:nvPr/>
        </p:nvSpPr>
        <p:spPr>
          <a:xfrm rot="20716210">
            <a:off x="1968682" y="3331028"/>
            <a:ext cx="6071509" cy="2492829"/>
          </a:xfrm>
          <a:prstGeom prst="ellipse">
            <a:avLst/>
          </a:prstGeom>
          <a:ln w="47625">
            <a:solidFill>
              <a:srgbClr val="FF0000"/>
            </a:solidFill>
            <a:miter/>
          </a:ln>
        </p:spPr>
        <p:txBody>
          <a:bodyPr lIns="45719" rIns="45719" anchor="ctr"/>
          <a:lstStyle/>
          <a:p>
            <a:pPr algn="ctr">
              <a:defRPr sz="11500">
                <a:solidFill>
                  <a:srgbClr val="FFFFFF"/>
                </a:solidFill>
              </a:defRPr>
            </a:pPr>
          </a:p>
        </p:txBody>
      </p:sp>
      <p:sp>
        <p:nvSpPr>
          <p:cNvPr id="208" name="Straight Arrow Connector 5"/>
          <p:cNvSpPr/>
          <p:nvPr/>
        </p:nvSpPr>
        <p:spPr>
          <a:xfrm flipV="1">
            <a:off x="7053943" y="2743200"/>
            <a:ext cx="2111829" cy="772887"/>
          </a:xfrm>
          <a:prstGeom prst="line">
            <a:avLst/>
          </a:prstGeom>
          <a:ln w="47625">
            <a:solidFill>
              <a:srgbClr val="FF0000"/>
            </a:solidFill>
            <a:miter/>
            <a:tailEnd type="triangle"/>
          </a:ln>
        </p:spPr>
        <p:txBody>
          <a:bodyPr lIns="45719" rIns="45719"/>
          <a:lstStyle/>
          <a:p>
            <a:pPr/>
          </a:p>
        </p:txBody>
      </p:sp>
      <p:sp>
        <p:nvSpPr>
          <p:cNvPr id="209" name="TextBox 6"/>
          <p:cNvSpPr txBox="1"/>
          <p:nvPr/>
        </p:nvSpPr>
        <p:spPr>
          <a:xfrm>
            <a:off x="9418320" y="1774370"/>
            <a:ext cx="2586446" cy="3444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800">
                <a:latin typeface="Raleway Regular"/>
                <a:ea typeface="Raleway Regular"/>
                <a:cs typeface="Raleway Regular"/>
                <a:sym typeface="Raleway Regular"/>
              </a:defRPr>
            </a:lvl1pPr>
          </a:lstStyle>
          <a:p>
            <a:pPr/>
            <a:r>
              <a:t>Over 50% of the UK’S Energy comes from no renewable sources such as oil, coal and gas!</a:t>
            </a:r>
          </a:p>
        </p:txBody>
      </p:sp>
      <p:sp>
        <p:nvSpPr>
          <p:cNvPr id="210"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211"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TextBox 2"/>
          <p:cNvSpPr txBox="1"/>
          <p:nvPr/>
        </p:nvSpPr>
        <p:spPr>
          <a:xfrm>
            <a:off x="500741" y="129028"/>
            <a:ext cx="8531354" cy="11582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600">
                <a:latin typeface="Raleway Bold"/>
                <a:ea typeface="Raleway Bold"/>
                <a:cs typeface="Raleway Bold"/>
                <a:sym typeface="Raleway Bold"/>
              </a:defRPr>
            </a:lvl1pPr>
          </a:lstStyle>
          <a:p>
            <a:pPr/>
            <a:r>
              <a:t>Renewable Energy- What are the alternatives? </a:t>
            </a:r>
          </a:p>
        </p:txBody>
      </p:sp>
      <p:sp>
        <p:nvSpPr>
          <p:cNvPr id="214" name="Rectangle 2"/>
          <p:cNvSpPr txBox="1"/>
          <p:nvPr/>
        </p:nvSpPr>
        <p:spPr>
          <a:xfrm>
            <a:off x="729341" y="1547542"/>
            <a:ext cx="5159831" cy="4352515"/>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lIns="45719" rIns="45719">
            <a:normAutofit fontScale="100000" lnSpcReduction="0"/>
          </a:bodyPr>
          <a:lstStyle/>
          <a:p>
            <a:pPr algn="ctr" defTabSz="841247">
              <a:lnSpc>
                <a:spcPct val="80000"/>
              </a:lnSpc>
              <a:spcBef>
                <a:spcPts val="400"/>
              </a:spcBef>
              <a:defRPr sz="1748">
                <a:latin typeface="Raleway Bold"/>
                <a:ea typeface="Raleway Bold"/>
                <a:cs typeface="Raleway Bold"/>
                <a:sym typeface="Raleway Bold"/>
              </a:defRPr>
            </a:pPr>
            <a:r>
              <a:t>THINK! </a:t>
            </a:r>
            <a:endParaRPr sz="920">
              <a:solidFill>
                <a:srgbClr val="888888"/>
              </a:solidFill>
            </a:endParaRPr>
          </a:p>
          <a:p>
            <a:pPr algn="ctr" defTabSz="841247">
              <a:lnSpc>
                <a:spcPct val="80000"/>
              </a:lnSpc>
              <a:spcBef>
                <a:spcPts val="400"/>
              </a:spcBef>
              <a:defRPr sz="1748">
                <a:latin typeface="Raleway Regular"/>
                <a:ea typeface="Raleway Regular"/>
                <a:cs typeface="Raleway Regular"/>
                <a:sym typeface="Raleway Regular"/>
              </a:defRPr>
            </a:pPr>
            <a:r>
              <a:t>In your books you have </a:t>
            </a:r>
            <a:r>
              <a:rPr i="1">
                <a:solidFill>
                  <a:srgbClr val="00B050"/>
                </a:solidFill>
              </a:rPr>
              <a:t>2 minutes </a:t>
            </a:r>
            <a:r>
              <a:t>to write down as many renewable energy resources as you can.</a:t>
            </a:r>
            <a:endParaRPr sz="920">
              <a:solidFill>
                <a:srgbClr val="888888"/>
              </a:solidFill>
            </a:endParaRPr>
          </a:p>
          <a:p>
            <a:pPr algn="ctr" defTabSz="841247">
              <a:lnSpc>
                <a:spcPct val="80000"/>
              </a:lnSpc>
              <a:spcBef>
                <a:spcPts val="200"/>
              </a:spcBef>
              <a:defRPr sz="5428">
                <a:latin typeface="Raleway Regular"/>
                <a:ea typeface="Raleway Regular"/>
                <a:cs typeface="Raleway Regular"/>
                <a:sym typeface="Raleway Regular"/>
              </a:defRPr>
            </a:pPr>
          </a:p>
          <a:p>
            <a:pPr algn="ctr" defTabSz="841247">
              <a:lnSpc>
                <a:spcPct val="80000"/>
              </a:lnSpc>
              <a:spcBef>
                <a:spcPts val="400"/>
              </a:spcBef>
              <a:defRPr sz="1748" u="sng">
                <a:latin typeface="Raleway Bold"/>
                <a:ea typeface="Raleway Bold"/>
                <a:cs typeface="Raleway Bold"/>
                <a:sym typeface="Raleway Bold"/>
              </a:defRPr>
            </a:pPr>
            <a:r>
              <a:t>Challenge: How do they work</a:t>
            </a:r>
            <a:r>
              <a:rPr u="none">
                <a:latin typeface="Raleway Regular"/>
                <a:ea typeface="Raleway Regular"/>
                <a:cs typeface="Raleway Regular"/>
                <a:sym typeface="Raleway Regular"/>
              </a:rPr>
              <a:t>?</a:t>
            </a:r>
            <a:endParaRPr sz="920">
              <a:solidFill>
                <a:srgbClr val="888888"/>
              </a:solidFill>
            </a:endParaRPr>
          </a:p>
          <a:p>
            <a:pPr algn="ctr" defTabSz="841247">
              <a:lnSpc>
                <a:spcPct val="80000"/>
              </a:lnSpc>
              <a:spcBef>
                <a:spcPts val="200"/>
              </a:spcBef>
              <a:defRPr sz="5428">
                <a:latin typeface="Raleway Regular"/>
                <a:ea typeface="Raleway Regular"/>
                <a:cs typeface="Raleway Regular"/>
                <a:sym typeface="Raleway Regular"/>
              </a:defRPr>
            </a:pPr>
          </a:p>
          <a:p>
            <a:pPr algn="ctr" defTabSz="841247">
              <a:lnSpc>
                <a:spcPct val="80000"/>
              </a:lnSpc>
              <a:spcBef>
                <a:spcPts val="400"/>
              </a:spcBef>
              <a:defRPr sz="1748">
                <a:latin typeface="Raleway Bold"/>
                <a:ea typeface="Raleway Bold"/>
                <a:cs typeface="Raleway Bold"/>
                <a:sym typeface="Raleway Bold"/>
              </a:defRPr>
            </a:pPr>
            <a:r>
              <a:t>PAIR!</a:t>
            </a:r>
            <a:endParaRPr sz="920">
              <a:solidFill>
                <a:srgbClr val="888888"/>
              </a:solidFill>
            </a:endParaRPr>
          </a:p>
          <a:p>
            <a:pPr algn="ctr" defTabSz="841247">
              <a:lnSpc>
                <a:spcPct val="80000"/>
              </a:lnSpc>
              <a:spcBef>
                <a:spcPts val="400"/>
              </a:spcBef>
              <a:defRPr sz="1748">
                <a:latin typeface="Raleway Regular"/>
                <a:ea typeface="Raleway Regular"/>
                <a:cs typeface="Raleway Regular"/>
                <a:sym typeface="Raleway Regular"/>
              </a:defRPr>
            </a:pPr>
            <a:r>
              <a:t>You have </a:t>
            </a:r>
            <a:r>
              <a:rPr i="1">
                <a:solidFill>
                  <a:srgbClr val="FF0000"/>
                </a:solidFill>
                <a:latin typeface="Raleway Bold"/>
                <a:ea typeface="Raleway Bold"/>
                <a:cs typeface="Raleway Bold"/>
                <a:sym typeface="Raleway Bold"/>
              </a:rPr>
              <a:t>2 minutes </a:t>
            </a:r>
            <a:r>
              <a:t>to swap your ideas with the person sitting next to you. </a:t>
            </a:r>
            <a:endParaRPr sz="5428"/>
          </a:p>
          <a:p>
            <a:pPr algn="ctr" defTabSz="841247">
              <a:lnSpc>
                <a:spcPct val="80000"/>
              </a:lnSpc>
              <a:spcBef>
                <a:spcPts val="200"/>
              </a:spcBef>
              <a:defRPr sz="5428">
                <a:latin typeface="Raleway Regular"/>
                <a:ea typeface="Raleway Regular"/>
                <a:cs typeface="Raleway Regular"/>
                <a:sym typeface="Raleway Regular"/>
              </a:defRPr>
            </a:pPr>
          </a:p>
          <a:p>
            <a:pPr algn="ctr" defTabSz="841247">
              <a:lnSpc>
                <a:spcPct val="80000"/>
              </a:lnSpc>
              <a:spcBef>
                <a:spcPts val="400"/>
              </a:spcBef>
              <a:defRPr sz="1748">
                <a:latin typeface="Raleway Bold"/>
                <a:ea typeface="Raleway Bold"/>
                <a:cs typeface="Raleway Bold"/>
                <a:sym typeface="Raleway Bold"/>
              </a:defRPr>
            </a:pPr>
            <a:r>
              <a:t>SHARE!</a:t>
            </a:r>
            <a:endParaRPr sz="920">
              <a:solidFill>
                <a:srgbClr val="888888"/>
              </a:solidFill>
            </a:endParaRPr>
          </a:p>
          <a:p>
            <a:pPr algn="ctr" defTabSz="841247">
              <a:lnSpc>
                <a:spcPct val="80000"/>
              </a:lnSpc>
              <a:spcBef>
                <a:spcPts val="400"/>
              </a:spcBef>
              <a:defRPr sz="1748">
                <a:latin typeface="Raleway Regular"/>
                <a:ea typeface="Raleway Regular"/>
                <a:cs typeface="Raleway Regular"/>
                <a:sym typeface="Raleway Regular"/>
              </a:defRPr>
            </a:pPr>
            <a:r>
              <a:t>As a class we will discuss our answers/ideas</a:t>
            </a:r>
            <a:r>
              <a:rPr>
                <a:solidFill>
                  <a:srgbClr val="888888"/>
                </a:solidFill>
              </a:rPr>
              <a:t>.</a:t>
            </a:r>
          </a:p>
        </p:txBody>
      </p:sp>
      <p:pic>
        <p:nvPicPr>
          <p:cNvPr id="215" name="Picture 5" descr="Picture 5">
            <a:hlinkClick r:id="rId2" invalidUrl="" action="" tgtFrame="" tooltip="" history="1" highlightClick="0" endSnd="0"/>
          </p:cNvPr>
          <p:cNvPicPr>
            <a:picLocks noChangeAspect="1"/>
          </p:cNvPicPr>
          <p:nvPr/>
        </p:nvPicPr>
        <p:blipFill>
          <a:blip r:embed="rId3">
            <a:extLst/>
          </a:blip>
          <a:stretch>
            <a:fillRect/>
          </a:stretch>
        </p:blipFill>
        <p:spPr>
          <a:xfrm>
            <a:off x="6210250" y="1547541"/>
            <a:ext cx="5215467" cy="2933701"/>
          </a:xfrm>
          <a:prstGeom prst="rect">
            <a:avLst/>
          </a:prstGeom>
          <a:ln w="12700">
            <a:miter lim="400000"/>
          </a:ln>
        </p:spPr>
      </p:pic>
      <p:sp>
        <p:nvSpPr>
          <p:cNvPr id="216" name="TextBox 6"/>
          <p:cNvSpPr txBox="1"/>
          <p:nvPr/>
        </p:nvSpPr>
        <p:spPr>
          <a:xfrm>
            <a:off x="6071238" y="4699427"/>
            <a:ext cx="5438505" cy="891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latin typeface="Raleway Bold"/>
                <a:ea typeface="Raleway Bold"/>
                <a:cs typeface="Raleway Bold"/>
                <a:sym typeface="Raleway Bold"/>
              </a:defRPr>
            </a:lvl1pPr>
          </a:lstStyle>
          <a:p>
            <a:pPr/>
            <a:r>
              <a:t>Now watch the above video clip. What other types of renewable energy could we add to our list?</a:t>
            </a:r>
          </a:p>
        </p:txBody>
      </p:sp>
      <p:sp>
        <p:nvSpPr>
          <p:cNvPr id="217"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218" name="Picture 5" descr="Picture 5"/>
          <p:cNvPicPr>
            <a:picLocks noChangeAspect="1"/>
          </p:cNvPicPr>
          <p:nvPr/>
        </p:nvPicPr>
        <p:blipFill>
          <a:blip r:embed="rId4">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16"/>
                                        </p:tgtEl>
                                        <p:attrNameLst>
                                          <p:attrName>style.visibility</p:attrName>
                                        </p:attrNameLst>
                                      </p:cBhvr>
                                      <p:to>
                                        <p:strVal val="visible"/>
                                      </p:to>
                                    </p:set>
                                  </p:childTnLst>
                                </p:cTn>
                              </p:par>
                            </p:childTnLst>
                          </p:cTn>
                        </p:par>
                        <p:par>
                          <p:cTn id="7" fill="hold">
                            <p:stCondLst>
                              <p:cond delay="0"/>
                            </p:stCondLst>
                            <p:childTnLst>
                              <p:par>
                                <p:cTn id="8" presetClass="entr" nodeType="afterEffect" presetSubtype="0" presetID="1" grpId="2" fill="hold">
                                  <p:stCondLst>
                                    <p:cond delay="0"/>
                                  </p:stCondLst>
                                  <p:iterate type="el" backwards="0">
                                    <p:tmAbs val="0"/>
                                  </p:iterate>
                                  <p:childTnLst>
                                    <p:set>
                                      <p:cBhvr>
                                        <p:cTn id="9" fill="hold"/>
                                        <p:tgtEl>
                                          <p:spTgt spid="21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5" grpId="2"/>
      <p:bldP build="whole" bldLvl="1" animBg="1" rev="0" advAuto="0" spid="216" grpId="1"/>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TextBox 1"/>
          <p:cNvSpPr txBox="1"/>
          <p:nvPr/>
        </p:nvSpPr>
        <p:spPr>
          <a:xfrm>
            <a:off x="0" y="0"/>
            <a:ext cx="8061291" cy="6248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600" u="sng">
                <a:latin typeface="Raleway Bold"/>
                <a:ea typeface="Raleway Bold"/>
                <a:cs typeface="Raleway Bold"/>
                <a:sym typeface="Raleway Bold"/>
              </a:defRPr>
            </a:lvl1pPr>
          </a:lstStyle>
          <a:p>
            <a:pPr/>
            <a:r>
              <a:t>Renewable energy sources </a:t>
            </a:r>
          </a:p>
        </p:txBody>
      </p:sp>
      <p:pic>
        <p:nvPicPr>
          <p:cNvPr id="221" name="Picture 2" descr="Picture 2"/>
          <p:cNvPicPr>
            <a:picLocks noChangeAspect="1"/>
          </p:cNvPicPr>
          <p:nvPr/>
        </p:nvPicPr>
        <p:blipFill>
          <a:blip r:embed="rId2">
            <a:extLst/>
          </a:blip>
          <a:stretch>
            <a:fillRect/>
          </a:stretch>
        </p:blipFill>
        <p:spPr>
          <a:xfrm>
            <a:off x="7649939" y="1232440"/>
            <a:ext cx="3523489" cy="3176017"/>
          </a:xfrm>
          <a:prstGeom prst="rect">
            <a:avLst/>
          </a:prstGeom>
          <a:ln w="12700">
            <a:miter lim="400000"/>
          </a:ln>
        </p:spPr>
      </p:pic>
      <p:sp>
        <p:nvSpPr>
          <p:cNvPr id="222" name="TextBox 3"/>
          <p:cNvSpPr txBox="1"/>
          <p:nvPr/>
        </p:nvSpPr>
        <p:spPr>
          <a:xfrm>
            <a:off x="618597" y="1345764"/>
            <a:ext cx="5846652" cy="31394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000">
                <a:latin typeface="Raleway Regular"/>
                <a:ea typeface="Raleway Regular"/>
                <a:cs typeface="Raleway Regular"/>
                <a:sym typeface="Raleway Regular"/>
              </a:defRPr>
            </a:pPr>
            <a:r>
              <a:t>In pairs, you are going to try and teach the rest of the class about one type of renewable energy.</a:t>
            </a:r>
          </a:p>
          <a:p>
            <a:pPr>
              <a:defRPr sz="2000">
                <a:latin typeface="Raleway Regular"/>
                <a:ea typeface="Raleway Regular"/>
                <a:cs typeface="Raleway Regular"/>
                <a:sym typeface="Raleway Regular"/>
              </a:defRPr>
            </a:pPr>
          </a:p>
          <a:p>
            <a:pPr>
              <a:defRPr sz="2000">
                <a:latin typeface="Raleway Regular"/>
                <a:ea typeface="Raleway Regular"/>
                <a:cs typeface="Raleway Regular"/>
                <a:sym typeface="Raleway Regular"/>
              </a:defRPr>
            </a:pPr>
            <a:r>
              <a:t>Each pair will get</a:t>
            </a:r>
            <a:r>
              <a:rPr>
                <a:solidFill>
                  <a:srgbClr val="0070C0"/>
                </a:solidFill>
                <a:latin typeface="Raleway Bold"/>
                <a:ea typeface="Raleway Bold"/>
                <a:cs typeface="Raleway Bold"/>
                <a:sym typeface="Raleway Bold"/>
              </a:rPr>
              <a:t> </a:t>
            </a:r>
            <a:r>
              <a:rPr u="sng">
                <a:solidFill>
                  <a:srgbClr val="0070C0"/>
                </a:solidFill>
                <a:latin typeface="Raleway Bold"/>
                <a:ea typeface="Raleway Bold"/>
                <a:cs typeface="Raleway Bold"/>
                <a:sym typeface="Raleway Bold"/>
              </a:rPr>
              <a:t>3 minutes </a:t>
            </a:r>
            <a:r>
              <a:t>to read there sheet and try to sum it in first of the 5 tables provided (Number 1)</a:t>
            </a:r>
          </a:p>
          <a:p>
            <a:pPr>
              <a:defRPr sz="2000">
                <a:latin typeface="Raleway Regular"/>
                <a:ea typeface="Raleway Regular"/>
                <a:cs typeface="Raleway Regular"/>
                <a:sym typeface="Raleway Regular"/>
              </a:defRPr>
            </a:pPr>
          </a:p>
          <a:p>
            <a:pPr>
              <a:defRPr sz="2000">
                <a:latin typeface="Raleway Regular"/>
                <a:ea typeface="Raleway Regular"/>
                <a:cs typeface="Raleway Regular"/>
                <a:sym typeface="Raleway Regular"/>
              </a:defRPr>
            </a:pPr>
            <a:r>
              <a:t>Each pair will then get </a:t>
            </a:r>
            <a:r>
              <a:rPr u="sng">
                <a:solidFill>
                  <a:srgbClr val="0070C0"/>
                </a:solidFill>
                <a:latin typeface="Raleway Bold"/>
                <a:ea typeface="Raleway Bold"/>
                <a:cs typeface="Raleway Bold"/>
                <a:sym typeface="Raleway Bold"/>
              </a:rPr>
              <a:t>2 minute </a:t>
            </a:r>
            <a:r>
              <a:t>to try and explain to the diet of their animal to fill tables 2 and 3.</a:t>
            </a:r>
          </a:p>
        </p:txBody>
      </p:sp>
      <p:sp>
        <p:nvSpPr>
          <p:cNvPr id="223" name="TextBox 4"/>
          <p:cNvSpPr txBox="1"/>
          <p:nvPr/>
        </p:nvSpPr>
        <p:spPr>
          <a:xfrm>
            <a:off x="2151306" y="4823638"/>
            <a:ext cx="7406352" cy="11963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defRPr sz="2400">
                <a:latin typeface="Raleway Bold"/>
                <a:ea typeface="Raleway Bold"/>
                <a:cs typeface="Raleway Bold"/>
                <a:sym typeface="Raleway Bold"/>
              </a:defRPr>
            </a:lvl1pPr>
          </a:lstStyle>
          <a:p>
            <a:pPr/>
            <a:r>
              <a:t>Challenge: There is one free table at the bottom of the page. Can you fill it with information about an animal using your own knowledge?</a:t>
            </a:r>
          </a:p>
        </p:txBody>
      </p:sp>
      <p:sp>
        <p:nvSpPr>
          <p:cNvPr id="224"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225"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2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3" grpId="1"/>
    </p:bld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TextBox 1"/>
          <p:cNvSpPr txBox="1"/>
          <p:nvPr/>
        </p:nvSpPr>
        <p:spPr>
          <a:xfrm>
            <a:off x="-1" y="0"/>
            <a:ext cx="9154888" cy="6248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600" u="sng">
                <a:latin typeface="Raleway Bold"/>
                <a:ea typeface="Raleway Bold"/>
                <a:cs typeface="Raleway Bold"/>
                <a:sym typeface="Raleway Bold"/>
              </a:defRPr>
            </a:lvl1pPr>
          </a:lstStyle>
          <a:p>
            <a:pPr/>
            <a:r>
              <a:t>Sharing our ideas</a:t>
            </a:r>
          </a:p>
        </p:txBody>
      </p:sp>
      <p:pic>
        <p:nvPicPr>
          <p:cNvPr id="228" name="Picture 2" descr="Picture 2"/>
          <p:cNvPicPr>
            <a:picLocks noChangeAspect="1"/>
          </p:cNvPicPr>
          <p:nvPr/>
        </p:nvPicPr>
        <p:blipFill>
          <a:blip r:embed="rId2">
            <a:extLst/>
          </a:blip>
          <a:stretch>
            <a:fillRect/>
          </a:stretch>
        </p:blipFill>
        <p:spPr>
          <a:xfrm>
            <a:off x="3069771" y="1221345"/>
            <a:ext cx="5554731" cy="5006947"/>
          </a:xfrm>
          <a:prstGeom prst="rect">
            <a:avLst/>
          </a:prstGeom>
          <a:ln w="12700">
            <a:miter lim="400000"/>
          </a:ln>
        </p:spPr>
      </p:pic>
      <p:sp>
        <p:nvSpPr>
          <p:cNvPr id="229"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230"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graphicFrame>
        <p:nvGraphicFramePr>
          <p:cNvPr id="232" name="Table 1"/>
          <p:cNvGraphicFramePr/>
          <p:nvPr/>
        </p:nvGraphicFramePr>
        <p:xfrm>
          <a:off x="355597" y="239484"/>
          <a:ext cx="5718632" cy="6139545"/>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2859315"/>
                <a:gridCol w="2859315"/>
              </a:tblGrid>
              <a:tr h="358406">
                <a:tc gridSpan="2">
                  <a:txBody>
                    <a:bodyPr/>
                    <a:lstStyle/>
                    <a:p>
                      <a:pPr algn="l">
                        <a:defRPr sz="1800"/>
                      </a:pPr>
                      <a:r>
                        <a:rPr sz="1000"/>
                        <a:t>1. </a:t>
                      </a:r>
                    </a:p>
                  </a:txBody>
                  <a:tcPr marL="45720" marR="45720" marT="45720" marB="45720" anchor="t" anchorCtr="0" horzOverflow="overflow"/>
                </a:tc>
                <a:tc hMerge="1">
                  <a:tcPr/>
                </a:tc>
              </a:tr>
              <a:tr h="936632">
                <a:tc>
                  <a:txBody>
                    <a:bodyPr/>
                    <a:lstStyle/>
                    <a:p>
                      <a:pPr algn="l">
                        <a:defRPr sz="1000"/>
                      </a:pPr>
                      <a:r>
                        <a:t>Advantages :</a:t>
                      </a:r>
                    </a:p>
                    <a:p>
                      <a:pPr algn="l">
                        <a:defRPr sz="1000"/>
                      </a:pPr>
                    </a:p>
                    <a:p>
                      <a:pPr algn="l">
                        <a:defRPr sz="1000"/>
                      </a:pPr>
                    </a:p>
                    <a:p>
                      <a:pPr algn="l">
                        <a:defRPr sz="1000"/>
                      </a:pPr>
                    </a:p>
                  </a:txBody>
                  <a:tcPr marL="45720" marR="45720" marT="45720" marB="45720" anchor="t" anchorCtr="0" horzOverflow="overflow"/>
                </a:tc>
                <a:tc>
                  <a:txBody>
                    <a:bodyPr/>
                    <a:lstStyle/>
                    <a:p>
                      <a:pPr algn="l">
                        <a:defRPr sz="1000"/>
                      </a:pPr>
                      <a:r>
                        <a:t>Disadvantages:</a:t>
                      </a:r>
                    </a:p>
                  </a:txBody>
                  <a:tcPr marL="45720" marR="45720" marT="45720" marB="45720" anchor="t" anchorCtr="0" horzOverflow="overflow"/>
                </a:tc>
              </a:tr>
              <a:tr h="305839">
                <a:tc gridSpan="2">
                  <a:txBody>
                    <a:bodyPr/>
                    <a:lstStyle/>
                    <a:p>
                      <a:pPr algn="l">
                        <a:defRPr sz="1800"/>
                      </a:pPr>
                      <a:r>
                        <a:rPr sz="1000"/>
                        <a:t>2:</a:t>
                      </a:r>
                    </a:p>
                  </a:txBody>
                  <a:tcPr marL="45720" marR="45720" marT="45720" marB="45720" anchor="t" anchorCtr="0" horzOverflow="overflow"/>
                </a:tc>
                <a:tc hMerge="1">
                  <a:tcPr/>
                </a:tc>
              </a:tr>
              <a:tr h="936632">
                <a:tc>
                  <a:txBody>
                    <a:bodyPr/>
                    <a:lstStyle/>
                    <a:p>
                      <a:pPr algn="l">
                        <a:defRPr sz="1000"/>
                      </a:pPr>
                      <a:r>
                        <a:t>Advantages :</a:t>
                      </a:r>
                    </a:p>
                    <a:p>
                      <a:pPr algn="l">
                        <a:defRPr sz="1000"/>
                      </a:pPr>
                    </a:p>
                    <a:p>
                      <a:pPr algn="l">
                        <a:defRPr sz="1000"/>
                      </a:pPr>
                    </a:p>
                    <a:p>
                      <a:pPr algn="l">
                        <a:defRPr sz="1000"/>
                      </a:pPr>
                    </a:p>
                  </a:txBody>
                  <a:tcPr marL="45720" marR="45720" marT="45720" marB="45720" anchor="t" anchorCtr="0" horzOverflow="overflow"/>
                </a:tc>
                <a:tc>
                  <a:txBody>
                    <a:bodyPr/>
                    <a:lstStyle/>
                    <a:p>
                      <a:pPr algn="l">
                        <a:defRPr sz="1800"/>
                      </a:pPr>
                      <a:r>
                        <a:rPr sz="1000"/>
                        <a:t>Disadvantages:</a:t>
                      </a:r>
                    </a:p>
                  </a:txBody>
                  <a:tcPr marL="45720" marR="45720" marT="45720" marB="45720" anchor="t" anchorCtr="0" horzOverflow="overflow"/>
                </a:tc>
              </a:tr>
              <a:tr h="267609">
                <a:tc gridSpan="2">
                  <a:txBody>
                    <a:bodyPr/>
                    <a:lstStyle/>
                    <a:p>
                      <a:pPr algn="l">
                        <a:defRPr sz="1800"/>
                      </a:pPr>
                      <a:r>
                        <a:rPr sz="1000"/>
                        <a:t>3:</a:t>
                      </a:r>
                    </a:p>
                  </a:txBody>
                  <a:tcPr marL="45720" marR="45720" marT="45720" marB="45720" anchor="t" anchorCtr="0" horzOverflow="overflow"/>
                </a:tc>
                <a:tc hMerge="1">
                  <a:tcPr/>
                </a:tc>
              </a:tr>
              <a:tr h="936632">
                <a:tc>
                  <a:txBody>
                    <a:bodyPr/>
                    <a:lstStyle/>
                    <a:p>
                      <a:pPr algn="l">
                        <a:defRPr sz="1000"/>
                      </a:pPr>
                      <a:r>
                        <a:t>Advantages :</a:t>
                      </a:r>
                    </a:p>
                    <a:p>
                      <a:pPr algn="l">
                        <a:defRPr sz="1000"/>
                      </a:pPr>
                    </a:p>
                    <a:p>
                      <a:pPr algn="l">
                        <a:defRPr sz="1000"/>
                      </a:pPr>
                    </a:p>
                    <a:p>
                      <a:pPr algn="l">
                        <a:defRPr sz="1000"/>
                      </a:pPr>
                    </a:p>
                  </a:txBody>
                  <a:tcPr marL="45720" marR="45720" marT="45720" marB="45720" anchor="t" anchorCtr="0" horzOverflow="overflow"/>
                </a:tc>
                <a:tc>
                  <a:txBody>
                    <a:bodyPr/>
                    <a:lstStyle/>
                    <a:p>
                      <a:pPr algn="l">
                        <a:defRPr sz="1800"/>
                      </a:pPr>
                      <a:r>
                        <a:rPr sz="1000"/>
                        <a:t>Disadvantages:</a:t>
                      </a:r>
                    </a:p>
                  </a:txBody>
                  <a:tcPr marL="45720" marR="45720" marT="45720" marB="45720" anchor="t" anchorCtr="0" horzOverflow="overflow"/>
                </a:tc>
              </a:tr>
              <a:tr h="284335">
                <a:tc gridSpan="2">
                  <a:txBody>
                    <a:bodyPr/>
                    <a:lstStyle/>
                    <a:p>
                      <a:pPr algn="l">
                        <a:defRPr sz="1800"/>
                      </a:pPr>
                      <a:r>
                        <a:rPr sz="1000"/>
                        <a:t>4:</a:t>
                      </a:r>
                    </a:p>
                  </a:txBody>
                  <a:tcPr marL="45720" marR="45720" marT="45720" marB="45720" anchor="t" anchorCtr="0" horzOverflow="overflow"/>
                </a:tc>
                <a:tc hMerge="1">
                  <a:tcPr/>
                </a:tc>
              </a:tr>
              <a:tr h="936632">
                <a:tc>
                  <a:txBody>
                    <a:bodyPr/>
                    <a:lstStyle/>
                    <a:p>
                      <a:pPr algn="l">
                        <a:defRPr sz="1000"/>
                      </a:pPr>
                      <a:r>
                        <a:t>Advantages :</a:t>
                      </a:r>
                    </a:p>
                    <a:p>
                      <a:pPr algn="l">
                        <a:defRPr sz="1000"/>
                      </a:pPr>
                    </a:p>
                    <a:p>
                      <a:pPr algn="l">
                        <a:defRPr sz="1000"/>
                      </a:pPr>
                    </a:p>
                    <a:p>
                      <a:pPr algn="l">
                        <a:defRPr sz="1000"/>
                      </a:pPr>
                    </a:p>
                  </a:txBody>
                  <a:tcPr marL="45720" marR="45720" marT="45720" marB="45720" anchor="t" anchorCtr="0" horzOverflow="overflow"/>
                </a:tc>
                <a:tc>
                  <a:txBody>
                    <a:bodyPr/>
                    <a:lstStyle/>
                    <a:p>
                      <a:pPr algn="l">
                        <a:defRPr sz="1800"/>
                      </a:pPr>
                      <a:r>
                        <a:rPr sz="1000"/>
                        <a:t>Disadvantages:</a:t>
                      </a:r>
                    </a:p>
                  </a:txBody>
                  <a:tcPr marL="45720" marR="45720" marT="45720" marB="45720" anchor="t" anchorCtr="0" horzOverflow="overflow"/>
                </a:tc>
              </a:tr>
              <a:tr h="267609">
                <a:tc gridSpan="2">
                  <a:txBody>
                    <a:bodyPr/>
                    <a:lstStyle/>
                    <a:p>
                      <a:pPr algn="l">
                        <a:defRPr sz="1800"/>
                      </a:pPr>
                      <a:r>
                        <a:rPr sz="1000"/>
                        <a:t>5:</a:t>
                      </a:r>
                    </a:p>
                  </a:txBody>
                  <a:tcPr marL="45720" marR="45720" marT="45720" marB="45720" anchor="t" anchorCtr="0" horzOverflow="overflow"/>
                </a:tc>
                <a:tc hMerge="1">
                  <a:tcPr/>
                </a:tc>
              </a:tr>
              <a:tr h="909217">
                <a:tc>
                  <a:txBody>
                    <a:bodyPr/>
                    <a:lstStyle/>
                    <a:p>
                      <a:pPr algn="l">
                        <a:defRPr sz="1000"/>
                      </a:pPr>
                      <a:r>
                        <a:t>Advantages :</a:t>
                      </a:r>
                    </a:p>
                    <a:p>
                      <a:pPr algn="l">
                        <a:defRPr sz="1000"/>
                      </a:pPr>
                    </a:p>
                    <a:p>
                      <a:pPr algn="l">
                        <a:defRPr sz="1000"/>
                      </a:pPr>
                    </a:p>
                  </a:txBody>
                  <a:tcPr marL="45720" marR="45720" marT="45720" marB="45720" anchor="t" anchorCtr="0" horzOverflow="overflow"/>
                </a:tc>
                <a:tc>
                  <a:txBody>
                    <a:bodyPr/>
                    <a:lstStyle/>
                    <a:p>
                      <a:pPr algn="l">
                        <a:defRPr sz="1800"/>
                      </a:pPr>
                      <a:r>
                        <a:rPr sz="1000"/>
                        <a:t>Disadvantages:</a:t>
                      </a:r>
                    </a:p>
                  </a:txBody>
                  <a:tcPr marL="45720" marR="45720" marT="45720" marB="45720" anchor="t" anchorCtr="0" horzOverflow="overflow"/>
                </a:tc>
              </a:tr>
            </a:tbl>
          </a:graphicData>
        </a:graphic>
      </p:graphicFrame>
      <p:graphicFrame>
        <p:nvGraphicFramePr>
          <p:cNvPr id="233" name="Table 6"/>
          <p:cNvGraphicFramePr/>
          <p:nvPr/>
        </p:nvGraphicFramePr>
        <p:xfrm>
          <a:off x="6233883" y="239484"/>
          <a:ext cx="5718631" cy="6139545"/>
        </p:xfrm>
        <a:graphic xmlns:a="http://schemas.openxmlformats.org/drawingml/2006/main">
          <a:graphicData uri="http://schemas.openxmlformats.org/drawingml/2006/table">
            <a:tbl>
              <a:tblPr firstCol="0" firstRow="0" lastCol="0" lastRow="0" bandCol="0" bandRow="0" rtl="0">
                <a:tableStyleId>{4C3C2611-4C71-4FC5-86AE-919BDF0F9419}</a:tableStyleId>
              </a:tblPr>
              <a:tblGrid>
                <a:gridCol w="2859315"/>
                <a:gridCol w="2859315"/>
              </a:tblGrid>
              <a:tr h="358406">
                <a:tc gridSpan="2">
                  <a:txBody>
                    <a:bodyPr/>
                    <a:lstStyle/>
                    <a:p>
                      <a:pPr algn="l">
                        <a:defRPr sz="1800"/>
                      </a:pPr>
                      <a:r>
                        <a:rPr sz="1000"/>
                        <a:t>1. </a:t>
                      </a:r>
                    </a:p>
                  </a:txBody>
                  <a:tcPr marL="45720" marR="45720" marT="45720" marB="45720" anchor="t" anchorCtr="0" horzOverflow="overflow"/>
                </a:tc>
                <a:tc hMerge="1">
                  <a:tcPr/>
                </a:tc>
              </a:tr>
              <a:tr h="936632">
                <a:tc>
                  <a:txBody>
                    <a:bodyPr/>
                    <a:lstStyle/>
                    <a:p>
                      <a:pPr algn="l">
                        <a:defRPr sz="1000"/>
                      </a:pPr>
                      <a:r>
                        <a:t>Advantages :</a:t>
                      </a:r>
                    </a:p>
                    <a:p>
                      <a:pPr algn="l">
                        <a:defRPr sz="1000"/>
                      </a:pPr>
                    </a:p>
                    <a:p>
                      <a:pPr algn="l">
                        <a:defRPr sz="1000"/>
                      </a:pPr>
                    </a:p>
                    <a:p>
                      <a:pPr algn="l">
                        <a:defRPr sz="1000"/>
                      </a:pPr>
                    </a:p>
                  </a:txBody>
                  <a:tcPr marL="45720" marR="45720" marT="45720" marB="45720" anchor="t" anchorCtr="0" horzOverflow="overflow"/>
                </a:tc>
                <a:tc>
                  <a:txBody>
                    <a:bodyPr/>
                    <a:lstStyle/>
                    <a:p>
                      <a:pPr algn="l">
                        <a:defRPr sz="1000"/>
                      </a:pPr>
                      <a:r>
                        <a:t>Disadvantages:</a:t>
                      </a:r>
                    </a:p>
                  </a:txBody>
                  <a:tcPr marL="45720" marR="45720" marT="45720" marB="45720" anchor="t" anchorCtr="0" horzOverflow="overflow"/>
                </a:tc>
              </a:tr>
              <a:tr h="305839">
                <a:tc gridSpan="2">
                  <a:txBody>
                    <a:bodyPr/>
                    <a:lstStyle/>
                    <a:p>
                      <a:pPr algn="l">
                        <a:defRPr sz="1800"/>
                      </a:pPr>
                      <a:r>
                        <a:rPr sz="1000"/>
                        <a:t>2:</a:t>
                      </a:r>
                    </a:p>
                  </a:txBody>
                  <a:tcPr marL="45720" marR="45720" marT="45720" marB="45720" anchor="t" anchorCtr="0" horzOverflow="overflow"/>
                </a:tc>
                <a:tc hMerge="1">
                  <a:tcPr/>
                </a:tc>
              </a:tr>
              <a:tr h="936632">
                <a:tc>
                  <a:txBody>
                    <a:bodyPr/>
                    <a:lstStyle/>
                    <a:p>
                      <a:pPr algn="l">
                        <a:defRPr sz="1000"/>
                      </a:pPr>
                      <a:r>
                        <a:t>Advantages :</a:t>
                      </a:r>
                    </a:p>
                    <a:p>
                      <a:pPr algn="l">
                        <a:defRPr sz="1000"/>
                      </a:pPr>
                    </a:p>
                    <a:p>
                      <a:pPr algn="l">
                        <a:defRPr sz="1000"/>
                      </a:pPr>
                    </a:p>
                    <a:p>
                      <a:pPr algn="l">
                        <a:defRPr sz="1000"/>
                      </a:pPr>
                    </a:p>
                  </a:txBody>
                  <a:tcPr marL="45720" marR="45720" marT="45720" marB="45720" anchor="t" anchorCtr="0" horzOverflow="overflow"/>
                </a:tc>
                <a:tc>
                  <a:txBody>
                    <a:bodyPr/>
                    <a:lstStyle/>
                    <a:p>
                      <a:pPr algn="l">
                        <a:defRPr sz="1800"/>
                      </a:pPr>
                      <a:r>
                        <a:rPr sz="1000"/>
                        <a:t>Disadvantages:</a:t>
                      </a:r>
                    </a:p>
                  </a:txBody>
                  <a:tcPr marL="45720" marR="45720" marT="45720" marB="45720" anchor="t" anchorCtr="0" horzOverflow="overflow"/>
                </a:tc>
              </a:tr>
              <a:tr h="267609">
                <a:tc gridSpan="2">
                  <a:txBody>
                    <a:bodyPr/>
                    <a:lstStyle/>
                    <a:p>
                      <a:pPr algn="l">
                        <a:defRPr sz="1800"/>
                      </a:pPr>
                      <a:r>
                        <a:rPr sz="1000"/>
                        <a:t>3:</a:t>
                      </a:r>
                    </a:p>
                  </a:txBody>
                  <a:tcPr marL="45720" marR="45720" marT="45720" marB="45720" anchor="t" anchorCtr="0" horzOverflow="overflow"/>
                </a:tc>
                <a:tc hMerge="1">
                  <a:tcPr/>
                </a:tc>
              </a:tr>
              <a:tr h="936632">
                <a:tc>
                  <a:txBody>
                    <a:bodyPr/>
                    <a:lstStyle/>
                    <a:p>
                      <a:pPr algn="l">
                        <a:defRPr sz="1000"/>
                      </a:pPr>
                      <a:r>
                        <a:t>Advantages :</a:t>
                      </a:r>
                    </a:p>
                    <a:p>
                      <a:pPr algn="l">
                        <a:defRPr sz="1000"/>
                      </a:pPr>
                    </a:p>
                    <a:p>
                      <a:pPr algn="l">
                        <a:defRPr sz="1000"/>
                      </a:pPr>
                    </a:p>
                    <a:p>
                      <a:pPr algn="l">
                        <a:defRPr sz="1000"/>
                      </a:pPr>
                    </a:p>
                  </a:txBody>
                  <a:tcPr marL="45720" marR="45720" marT="45720" marB="45720" anchor="t" anchorCtr="0" horzOverflow="overflow"/>
                </a:tc>
                <a:tc>
                  <a:txBody>
                    <a:bodyPr/>
                    <a:lstStyle/>
                    <a:p>
                      <a:pPr algn="l">
                        <a:defRPr sz="1800"/>
                      </a:pPr>
                      <a:r>
                        <a:rPr sz="1000"/>
                        <a:t>Disadvantages:</a:t>
                      </a:r>
                    </a:p>
                  </a:txBody>
                  <a:tcPr marL="45720" marR="45720" marT="45720" marB="45720" anchor="t" anchorCtr="0" horzOverflow="overflow"/>
                </a:tc>
              </a:tr>
              <a:tr h="284335">
                <a:tc gridSpan="2">
                  <a:txBody>
                    <a:bodyPr/>
                    <a:lstStyle/>
                    <a:p>
                      <a:pPr algn="l">
                        <a:defRPr sz="1800"/>
                      </a:pPr>
                      <a:r>
                        <a:rPr sz="1000"/>
                        <a:t>4:</a:t>
                      </a:r>
                    </a:p>
                  </a:txBody>
                  <a:tcPr marL="45720" marR="45720" marT="45720" marB="45720" anchor="t" anchorCtr="0" horzOverflow="overflow"/>
                </a:tc>
                <a:tc hMerge="1">
                  <a:tcPr/>
                </a:tc>
              </a:tr>
              <a:tr h="936632">
                <a:tc>
                  <a:txBody>
                    <a:bodyPr/>
                    <a:lstStyle/>
                    <a:p>
                      <a:pPr algn="l">
                        <a:defRPr sz="1000"/>
                      </a:pPr>
                      <a:r>
                        <a:t>Advantages :</a:t>
                      </a:r>
                    </a:p>
                    <a:p>
                      <a:pPr algn="l">
                        <a:defRPr sz="1000"/>
                      </a:pPr>
                    </a:p>
                    <a:p>
                      <a:pPr algn="l">
                        <a:defRPr sz="1000"/>
                      </a:pPr>
                    </a:p>
                    <a:p>
                      <a:pPr algn="l">
                        <a:defRPr sz="1000"/>
                      </a:pPr>
                    </a:p>
                  </a:txBody>
                  <a:tcPr marL="45720" marR="45720" marT="45720" marB="45720" anchor="t" anchorCtr="0" horzOverflow="overflow"/>
                </a:tc>
                <a:tc>
                  <a:txBody>
                    <a:bodyPr/>
                    <a:lstStyle/>
                    <a:p>
                      <a:pPr algn="l">
                        <a:defRPr sz="1800"/>
                      </a:pPr>
                      <a:r>
                        <a:rPr sz="1000"/>
                        <a:t>Disadvantages:</a:t>
                      </a:r>
                    </a:p>
                  </a:txBody>
                  <a:tcPr marL="45720" marR="45720" marT="45720" marB="45720" anchor="t" anchorCtr="0" horzOverflow="overflow"/>
                </a:tc>
              </a:tr>
              <a:tr h="267609">
                <a:tc gridSpan="2">
                  <a:txBody>
                    <a:bodyPr/>
                    <a:lstStyle/>
                    <a:p>
                      <a:pPr algn="l">
                        <a:defRPr sz="1800"/>
                      </a:pPr>
                      <a:r>
                        <a:rPr sz="1000"/>
                        <a:t>5:</a:t>
                      </a:r>
                    </a:p>
                  </a:txBody>
                  <a:tcPr marL="45720" marR="45720" marT="45720" marB="45720" anchor="t" anchorCtr="0" horzOverflow="overflow"/>
                </a:tc>
                <a:tc hMerge="1">
                  <a:tcPr/>
                </a:tc>
              </a:tr>
              <a:tr h="909217">
                <a:tc>
                  <a:txBody>
                    <a:bodyPr/>
                    <a:lstStyle/>
                    <a:p>
                      <a:pPr algn="l">
                        <a:defRPr sz="1000"/>
                      </a:pPr>
                      <a:r>
                        <a:t>Advantages :</a:t>
                      </a:r>
                    </a:p>
                    <a:p>
                      <a:pPr algn="l">
                        <a:defRPr sz="1000"/>
                      </a:pPr>
                    </a:p>
                    <a:p>
                      <a:pPr algn="l">
                        <a:defRPr sz="1000"/>
                      </a:pPr>
                    </a:p>
                  </a:txBody>
                  <a:tcPr marL="45720" marR="45720" marT="45720" marB="45720" anchor="t" anchorCtr="0" horzOverflow="overflow"/>
                </a:tc>
                <a:tc>
                  <a:txBody>
                    <a:bodyPr/>
                    <a:lstStyle/>
                    <a:p>
                      <a:pPr algn="l">
                        <a:defRPr sz="1800"/>
                      </a:pPr>
                      <a:r>
                        <a:rPr sz="1000"/>
                        <a:t>Disadvantages:</a:t>
                      </a:r>
                    </a:p>
                  </a:txBody>
                  <a:tcPr marL="45720" marR="45720" marT="45720" marB="45720" anchor="t" anchorCtr="0" horzOverflow="overflow"/>
                </a:tc>
              </a:tr>
            </a:tbl>
          </a:graphicData>
        </a:graphic>
      </p:graphicFrame>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Rectangle 1"/>
          <p:cNvSpPr txBox="1"/>
          <p:nvPr/>
        </p:nvSpPr>
        <p:spPr>
          <a:xfrm>
            <a:off x="1486293" y="-19392"/>
            <a:ext cx="1729487" cy="9042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a:defRPr sz="5400">
                <a:effectLst>
                  <a:outerShdw sx="100000" sy="100000" kx="0" ky="0" algn="b" rotWithShape="0" blurRad="38100" dist="19050" dir="2700000">
                    <a:srgbClr val="000000">
                      <a:alpha val="40000"/>
                    </a:srgbClr>
                  </a:outerShdw>
                </a:effectLst>
                <a:latin typeface="Raleway Regular"/>
                <a:ea typeface="Raleway Regular"/>
                <a:cs typeface="Raleway Regular"/>
                <a:sym typeface="Raleway Regular"/>
              </a:defRPr>
            </a:lvl1pPr>
          </a:lstStyle>
          <a:p>
            <a:pPr/>
            <a:r>
              <a:t>Solar</a:t>
            </a:r>
          </a:p>
        </p:txBody>
      </p:sp>
      <p:sp>
        <p:nvSpPr>
          <p:cNvPr id="236" name="Rectangle 2"/>
          <p:cNvSpPr txBox="1"/>
          <p:nvPr/>
        </p:nvSpPr>
        <p:spPr>
          <a:xfrm>
            <a:off x="1153689" y="903938"/>
            <a:ext cx="8646822" cy="701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000">
                <a:solidFill>
                  <a:srgbClr val="7030A0"/>
                </a:solidFill>
                <a:latin typeface="Raleway Bold"/>
                <a:ea typeface="Raleway Bold"/>
                <a:cs typeface="Raleway Bold"/>
                <a:sym typeface="Raleway Bold"/>
              </a:defRPr>
            </a:lvl1pPr>
          </a:lstStyle>
          <a:p>
            <a:pPr/>
            <a:r>
              <a:t>Solar energy comes from the sun. We can use solar panels to change heat from the sun into electricity.</a:t>
            </a:r>
          </a:p>
        </p:txBody>
      </p:sp>
      <p:sp>
        <p:nvSpPr>
          <p:cNvPr id="237" name="TextBox 3"/>
          <p:cNvSpPr txBox="1"/>
          <p:nvPr/>
        </p:nvSpPr>
        <p:spPr>
          <a:xfrm>
            <a:off x="1687089" y="1631215"/>
            <a:ext cx="8646822" cy="2834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000">
                <a:latin typeface="Raleway Bold"/>
                <a:ea typeface="Raleway Bold"/>
                <a:cs typeface="Raleway Bold"/>
                <a:sym typeface="Raleway Bold"/>
              </a:defRPr>
            </a:pPr>
            <a:r>
              <a:t>Advantages</a:t>
            </a:r>
          </a:p>
          <a:p>
            <a:pPr>
              <a:defRPr sz="2000">
                <a:latin typeface="Raleway Regular"/>
                <a:ea typeface="Raleway Regular"/>
                <a:cs typeface="Raleway Regular"/>
                <a:sym typeface="Raleway Regular"/>
              </a:defRPr>
            </a:pPr>
            <a:r>
              <a:t>The energy from the sun is free. </a:t>
            </a:r>
          </a:p>
          <a:p>
            <a:pPr>
              <a:defRPr sz="2000">
                <a:latin typeface="Raleway Regular"/>
                <a:ea typeface="Raleway Regular"/>
                <a:cs typeface="Raleway Regular"/>
                <a:sym typeface="Raleway Regular"/>
              </a:defRPr>
            </a:pPr>
            <a:r>
              <a:t>It also does not cause pollution.</a:t>
            </a:r>
          </a:p>
          <a:p>
            <a:pPr>
              <a:defRPr sz="2000">
                <a:latin typeface="Raleway Regular"/>
                <a:ea typeface="Raleway Regular"/>
                <a:cs typeface="Raleway Regular"/>
                <a:sym typeface="Raleway Regular"/>
              </a:defRPr>
            </a:pPr>
            <a:r>
              <a:t>During our lifetime, the sun will always be an available source of energy.</a:t>
            </a:r>
          </a:p>
          <a:p>
            <a:pPr>
              <a:defRPr sz="2000">
                <a:latin typeface="Raleway Regular"/>
                <a:ea typeface="Raleway Regular"/>
                <a:cs typeface="Raleway Regular"/>
                <a:sym typeface="Raleway Regular"/>
              </a:defRPr>
            </a:pPr>
          </a:p>
          <a:p>
            <a:pPr>
              <a:defRPr sz="2000">
                <a:latin typeface="Raleway Bold"/>
                <a:ea typeface="Raleway Bold"/>
                <a:cs typeface="Raleway Bold"/>
                <a:sym typeface="Raleway Bold"/>
              </a:defRPr>
            </a:pPr>
            <a:r>
              <a:t>Disadvantages</a:t>
            </a:r>
          </a:p>
          <a:p>
            <a:pPr marL="342900" indent="-342900">
              <a:buSzPct val="100000"/>
              <a:buFont typeface="Arial"/>
              <a:buChar char="•"/>
              <a:defRPr sz="2000">
                <a:latin typeface="Raleway Regular"/>
                <a:ea typeface="Raleway Regular"/>
                <a:cs typeface="Raleway Regular"/>
                <a:sym typeface="Raleway Regular"/>
              </a:defRPr>
            </a:pPr>
            <a:r>
              <a:t>It is expensive to builder solar power stations. </a:t>
            </a:r>
          </a:p>
          <a:p>
            <a:pPr marL="342900" indent="-342900">
              <a:buSzPct val="100000"/>
              <a:buFont typeface="Arial"/>
              <a:buChar char="•"/>
              <a:defRPr sz="2000">
                <a:latin typeface="Raleway Regular"/>
                <a:ea typeface="Raleway Regular"/>
                <a:cs typeface="Raleway Regular"/>
                <a:sym typeface="Raleway Regular"/>
              </a:defRPr>
            </a:pPr>
            <a:r>
              <a:t>When it is cloudy or at night time there is not enough light to produce electricity. </a:t>
            </a:r>
          </a:p>
        </p:txBody>
      </p:sp>
      <p:pic>
        <p:nvPicPr>
          <p:cNvPr id="238" name="Picture 2" descr="Picture 2"/>
          <p:cNvPicPr>
            <a:picLocks noChangeAspect="1"/>
          </p:cNvPicPr>
          <p:nvPr/>
        </p:nvPicPr>
        <p:blipFill>
          <a:blip r:embed="rId2">
            <a:extLst/>
          </a:blip>
          <a:srcRect l="0" t="10786" r="0" b="13934"/>
          <a:stretch>
            <a:fillRect/>
          </a:stretch>
        </p:blipFill>
        <p:spPr>
          <a:xfrm>
            <a:off x="3971764" y="4801315"/>
            <a:ext cx="4295185" cy="1940055"/>
          </a:xfrm>
          <a:prstGeom prst="rect">
            <a:avLst/>
          </a:prstGeom>
          <a:ln w="12700">
            <a:miter lim="400000"/>
          </a:ln>
        </p:spPr>
      </p:pic>
      <p:sp>
        <p:nvSpPr>
          <p:cNvPr id="239"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240"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2" name="Rectangle 1"/>
          <p:cNvSpPr txBox="1"/>
          <p:nvPr/>
        </p:nvSpPr>
        <p:spPr>
          <a:xfrm>
            <a:off x="346413" y="-161068"/>
            <a:ext cx="4688029" cy="9042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a:defRPr sz="5400">
                <a:effectLst>
                  <a:outerShdw sx="100000" sy="100000" kx="0" ky="0" algn="b" rotWithShape="0" blurRad="38100" dist="19050" dir="2700000">
                    <a:srgbClr val="000000">
                      <a:alpha val="40000"/>
                    </a:srgbClr>
                  </a:outerShdw>
                </a:effectLst>
                <a:latin typeface="Raleway Regular"/>
                <a:ea typeface="Raleway Regular"/>
                <a:cs typeface="Raleway Regular"/>
                <a:sym typeface="Raleway Regular"/>
              </a:defRPr>
            </a:lvl1pPr>
          </a:lstStyle>
          <a:p>
            <a:pPr/>
            <a:r>
              <a:t>Hydro-electric</a:t>
            </a:r>
          </a:p>
        </p:txBody>
      </p:sp>
      <p:sp>
        <p:nvSpPr>
          <p:cNvPr id="243" name="Rectangle 2"/>
          <p:cNvSpPr txBox="1"/>
          <p:nvPr/>
        </p:nvSpPr>
        <p:spPr>
          <a:xfrm>
            <a:off x="655321" y="784295"/>
            <a:ext cx="8945056" cy="650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1900">
                <a:solidFill>
                  <a:srgbClr val="7030A0"/>
                </a:solidFill>
                <a:latin typeface="Raleway Bold"/>
                <a:ea typeface="Raleway Bold"/>
                <a:cs typeface="Raleway Bold"/>
                <a:sym typeface="Raleway Bold"/>
              </a:defRPr>
            </a:lvl1pPr>
          </a:lstStyle>
          <a:p>
            <a:pPr/>
            <a:r>
              <a:t>Hydroelectric power is the energy made from lowing water, usually rivers, which can turn a wheel to make energy.</a:t>
            </a:r>
          </a:p>
        </p:txBody>
      </p:sp>
      <p:sp>
        <p:nvSpPr>
          <p:cNvPr id="244" name="TextBox 3"/>
          <p:cNvSpPr txBox="1"/>
          <p:nvPr/>
        </p:nvSpPr>
        <p:spPr>
          <a:xfrm>
            <a:off x="804437" y="1601000"/>
            <a:ext cx="8945056" cy="2529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000">
                <a:latin typeface="Raleway Bold"/>
                <a:ea typeface="Raleway Bold"/>
                <a:cs typeface="Raleway Bold"/>
                <a:sym typeface="Raleway Bold"/>
              </a:defRPr>
            </a:pPr>
            <a:r>
              <a:t>Advantages</a:t>
            </a:r>
          </a:p>
          <a:p>
            <a:pPr marL="342900" indent="-342900">
              <a:buSzPct val="100000"/>
              <a:buFont typeface="Arial"/>
              <a:buChar char="•"/>
              <a:defRPr sz="2000">
                <a:latin typeface="Raleway Regular"/>
                <a:ea typeface="Raleway Regular"/>
                <a:cs typeface="Raleway Regular"/>
                <a:sym typeface="Raleway Regular"/>
              </a:defRPr>
            </a:pPr>
            <a:r>
              <a:t>When the electricity is generated, no greenhouse gases are produced. </a:t>
            </a:r>
          </a:p>
          <a:p>
            <a:pPr marL="342900" indent="-342900">
              <a:buSzPct val="100000"/>
              <a:buFont typeface="Arial"/>
              <a:buChar char="•"/>
              <a:defRPr sz="2000">
                <a:latin typeface="Raleway Regular"/>
                <a:ea typeface="Raleway Regular"/>
                <a:cs typeface="Raleway Regular"/>
                <a:sym typeface="Raleway Regular"/>
              </a:defRPr>
            </a:pPr>
            <a:r>
              <a:t>The water used is free.</a:t>
            </a:r>
          </a:p>
          <a:p>
            <a:pPr>
              <a:defRPr sz="2000">
                <a:latin typeface="Raleway Regular"/>
                <a:ea typeface="Raleway Regular"/>
                <a:cs typeface="Raleway Regular"/>
                <a:sym typeface="Raleway Regular"/>
              </a:defRPr>
            </a:pPr>
          </a:p>
          <a:p>
            <a:pPr>
              <a:defRPr sz="2000">
                <a:latin typeface="Raleway Bold"/>
                <a:ea typeface="Raleway Bold"/>
                <a:cs typeface="Raleway Bold"/>
                <a:sym typeface="Raleway Bold"/>
              </a:defRPr>
            </a:pPr>
            <a:r>
              <a:t>Disadvantages</a:t>
            </a:r>
          </a:p>
          <a:p>
            <a:pPr>
              <a:defRPr sz="2000">
                <a:latin typeface="Raleway Regular"/>
                <a:ea typeface="Raleway Regular"/>
                <a:cs typeface="Raleway Regular"/>
                <a:sym typeface="Raleway Regular"/>
              </a:defRPr>
            </a:pPr>
            <a:r>
              <a:t>Hydroelectric power is usually collected by a Dam. The dam on the river is expensive to build (the Three Gorges Dam cost over $30 billion US Dollars).</a:t>
            </a:r>
          </a:p>
          <a:p>
            <a:pPr>
              <a:defRPr sz="2000">
                <a:latin typeface="Raleway Regular"/>
                <a:ea typeface="Raleway Regular"/>
                <a:cs typeface="Raleway Regular"/>
                <a:sym typeface="Raleway Regular"/>
              </a:defRPr>
            </a:pPr>
            <a:r>
              <a:t>The area behind a dam t has to be flooded which can effect nearby people</a:t>
            </a:r>
            <a:r>
              <a:rPr>
                <a:latin typeface="+mj-lt"/>
                <a:ea typeface="+mj-ea"/>
                <a:cs typeface="+mj-cs"/>
                <a:sym typeface="Calibri"/>
              </a:rPr>
              <a:t>.</a:t>
            </a:r>
          </a:p>
        </p:txBody>
      </p:sp>
      <p:pic>
        <p:nvPicPr>
          <p:cNvPr id="245" name="Picture 2" descr="Picture 2"/>
          <p:cNvPicPr>
            <a:picLocks noChangeAspect="1"/>
          </p:cNvPicPr>
          <p:nvPr/>
        </p:nvPicPr>
        <p:blipFill>
          <a:blip r:embed="rId2">
            <a:extLst/>
          </a:blip>
          <a:srcRect l="0" t="4472" r="0" b="7047"/>
          <a:stretch>
            <a:fillRect/>
          </a:stretch>
        </p:blipFill>
        <p:spPr>
          <a:xfrm>
            <a:off x="4495798" y="4884473"/>
            <a:ext cx="3118860" cy="1842898"/>
          </a:xfrm>
          <a:prstGeom prst="rect">
            <a:avLst/>
          </a:prstGeom>
          <a:ln w="12700">
            <a:miter lim="400000"/>
          </a:ln>
        </p:spPr>
      </p:pic>
      <p:sp>
        <p:nvSpPr>
          <p:cNvPr id="246"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247"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Rectangle 1"/>
          <p:cNvSpPr txBox="1"/>
          <p:nvPr/>
        </p:nvSpPr>
        <p:spPr>
          <a:xfrm>
            <a:off x="1445701" y="0"/>
            <a:ext cx="1903681" cy="9042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a:defRPr sz="5400">
                <a:effectLst>
                  <a:outerShdw sx="100000" sy="100000" kx="0" ky="0" algn="b" rotWithShape="0" blurRad="38100" dist="19050" dir="2700000">
                    <a:srgbClr val="000000">
                      <a:alpha val="40000"/>
                    </a:srgbClr>
                  </a:outerShdw>
                </a:effectLst>
                <a:latin typeface="Raleway Regular"/>
                <a:ea typeface="Raleway Regular"/>
                <a:cs typeface="Raleway Regular"/>
                <a:sym typeface="Raleway Regular"/>
              </a:defRPr>
            </a:lvl1pPr>
          </a:lstStyle>
          <a:p>
            <a:pPr/>
            <a:r>
              <a:t>Wave</a:t>
            </a:r>
          </a:p>
        </p:txBody>
      </p:sp>
      <p:sp>
        <p:nvSpPr>
          <p:cNvPr id="250" name="Rectangle 2"/>
          <p:cNvSpPr txBox="1"/>
          <p:nvPr/>
        </p:nvSpPr>
        <p:spPr>
          <a:xfrm>
            <a:off x="449401" y="753819"/>
            <a:ext cx="8945056" cy="358140"/>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solidFill>
                  <a:srgbClr val="7030A0"/>
                </a:solidFill>
                <a:latin typeface="Raleway Bold"/>
                <a:ea typeface="Raleway Bold"/>
                <a:cs typeface="Raleway Bold"/>
                <a:sym typeface="Raleway Bold"/>
              </a:defRPr>
            </a:lvl1pPr>
          </a:lstStyle>
          <a:p>
            <a:pPr/>
            <a:r>
              <a:t>The power of wave movement can be collected and turned into energy. </a:t>
            </a:r>
          </a:p>
        </p:txBody>
      </p:sp>
      <p:sp>
        <p:nvSpPr>
          <p:cNvPr id="251" name="TextBox 3"/>
          <p:cNvSpPr txBox="1"/>
          <p:nvPr/>
        </p:nvSpPr>
        <p:spPr>
          <a:xfrm>
            <a:off x="449401" y="1123151"/>
            <a:ext cx="8646822" cy="3317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000">
                <a:latin typeface="Raleway Bold"/>
                <a:ea typeface="Raleway Bold"/>
                <a:cs typeface="Raleway Bold"/>
                <a:sym typeface="Raleway Bold"/>
              </a:defRPr>
            </a:pPr>
            <a:r>
              <a:t>Advantages</a:t>
            </a:r>
          </a:p>
          <a:p>
            <a:pPr>
              <a:defRPr sz="1200">
                <a:latin typeface="Raleway Bold"/>
                <a:ea typeface="Raleway Bold"/>
                <a:cs typeface="Raleway Bold"/>
                <a:sym typeface="Raleway Bold"/>
              </a:defRPr>
            </a:pPr>
          </a:p>
          <a:p>
            <a:pPr marL="342900" indent="-342900">
              <a:buSzPct val="100000"/>
              <a:buFont typeface="Arial"/>
              <a:buChar char="•"/>
              <a:defRPr sz="2000">
                <a:latin typeface="Raleway Regular"/>
                <a:ea typeface="Raleway Regular"/>
                <a:cs typeface="Raleway Regular"/>
                <a:sym typeface="Raleway Regular"/>
              </a:defRPr>
            </a:pPr>
            <a:r>
              <a:t>Waves are free and will not run out.</a:t>
            </a:r>
          </a:p>
          <a:p>
            <a:pPr marL="342900" indent="-342900">
              <a:buSzPct val="100000"/>
              <a:buFont typeface="Arial"/>
              <a:buChar char="•"/>
              <a:defRPr sz="2000">
                <a:latin typeface="Raleway Regular"/>
                <a:ea typeface="Raleway Regular"/>
                <a:cs typeface="Raleway Regular"/>
                <a:sym typeface="Raleway Regular"/>
              </a:defRPr>
            </a:pPr>
            <a:r>
              <a:t>Wave power does not produce greenhouse gases. There are very few safety risks with wave power generation.</a:t>
            </a:r>
          </a:p>
          <a:p>
            <a:pPr>
              <a:defRPr sz="2000">
                <a:latin typeface="Raleway Regular"/>
                <a:ea typeface="Raleway Regular"/>
                <a:cs typeface="Raleway Regular"/>
                <a:sym typeface="Raleway Regular"/>
              </a:defRPr>
            </a:pPr>
          </a:p>
          <a:p>
            <a:pPr>
              <a:defRPr sz="2000">
                <a:latin typeface="Raleway Bold"/>
                <a:ea typeface="Raleway Bold"/>
                <a:cs typeface="Raleway Bold"/>
                <a:sym typeface="Raleway Bold"/>
              </a:defRPr>
            </a:pPr>
            <a:r>
              <a:t>Disadvantages</a:t>
            </a:r>
          </a:p>
          <a:p>
            <a:pPr marL="342900" indent="-342900">
              <a:buSzPct val="100000"/>
              <a:buFont typeface="Arial"/>
              <a:buChar char="•"/>
              <a:defRPr sz="2000">
                <a:latin typeface="Raleway Regular"/>
                <a:ea typeface="Raleway Regular"/>
                <a:cs typeface="Raleway Regular"/>
                <a:sym typeface="Raleway Regular"/>
              </a:defRPr>
            </a:pPr>
            <a:r>
              <a:t>Waves can to big or small to be useful. </a:t>
            </a:r>
          </a:p>
          <a:p>
            <a:pPr marL="342900" indent="-342900">
              <a:buSzPct val="100000"/>
              <a:buFont typeface="Arial"/>
              <a:buChar char="•"/>
              <a:defRPr sz="2000">
                <a:latin typeface="Raleway Regular"/>
                <a:ea typeface="Raleway Regular"/>
                <a:cs typeface="Raleway Regular"/>
                <a:sym typeface="Raleway Regular"/>
              </a:defRPr>
            </a:pPr>
            <a:r>
              <a:t>You need to find a way of getting the energy made back to land.</a:t>
            </a:r>
          </a:p>
          <a:p>
            <a:pPr marL="342900" indent="-342900">
              <a:buSzPct val="100000"/>
              <a:buFont typeface="Arial"/>
              <a:buChar char="•"/>
              <a:defRPr sz="2000">
                <a:latin typeface="Raleway Regular"/>
                <a:ea typeface="Raleway Regular"/>
                <a:cs typeface="Raleway Regular"/>
                <a:sym typeface="Raleway Regular"/>
              </a:defRPr>
            </a:pPr>
            <a:r>
              <a:t>Not many people have tried to generate electricity this way yet so the equipment is expensive.</a:t>
            </a:r>
          </a:p>
        </p:txBody>
      </p:sp>
      <p:pic>
        <p:nvPicPr>
          <p:cNvPr id="252" name="Picture 2" descr="Picture 2"/>
          <p:cNvPicPr>
            <a:picLocks noChangeAspect="1"/>
          </p:cNvPicPr>
          <p:nvPr/>
        </p:nvPicPr>
        <p:blipFill>
          <a:blip r:embed="rId2">
            <a:extLst/>
          </a:blip>
          <a:srcRect l="0" t="27769" r="0" b="10240"/>
          <a:stretch>
            <a:fillRect/>
          </a:stretch>
        </p:blipFill>
        <p:spPr>
          <a:xfrm>
            <a:off x="3639306" y="4831138"/>
            <a:ext cx="4661869" cy="1926631"/>
          </a:xfrm>
          <a:prstGeom prst="rect">
            <a:avLst/>
          </a:prstGeom>
          <a:ln w="12700">
            <a:miter lim="400000"/>
          </a:ln>
        </p:spPr>
      </p:pic>
      <p:sp>
        <p:nvSpPr>
          <p:cNvPr id="253"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254"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Rectangle 1"/>
          <p:cNvSpPr txBox="1"/>
          <p:nvPr/>
        </p:nvSpPr>
        <p:spPr>
          <a:xfrm>
            <a:off x="1387646" y="0"/>
            <a:ext cx="2784934" cy="9042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a:defRPr sz="5400">
                <a:effectLst>
                  <a:outerShdw sx="100000" sy="100000" kx="0" ky="0" algn="b" rotWithShape="0" blurRad="38100" dist="19050" dir="2700000">
                    <a:srgbClr val="000000">
                      <a:alpha val="40000"/>
                    </a:srgbClr>
                  </a:outerShdw>
                </a:effectLst>
                <a:latin typeface="Raleway Regular"/>
                <a:ea typeface="Raleway Regular"/>
                <a:cs typeface="Raleway Regular"/>
                <a:sym typeface="Raleway Regular"/>
              </a:defRPr>
            </a:lvl1pPr>
          </a:lstStyle>
          <a:p>
            <a:pPr/>
            <a:r>
              <a:t>Biomass</a:t>
            </a:r>
          </a:p>
        </p:txBody>
      </p:sp>
      <p:sp>
        <p:nvSpPr>
          <p:cNvPr id="257" name="Rectangle 2"/>
          <p:cNvSpPr txBox="1"/>
          <p:nvPr/>
        </p:nvSpPr>
        <p:spPr>
          <a:xfrm>
            <a:off x="329455" y="819813"/>
            <a:ext cx="8646822" cy="3962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000">
                <a:solidFill>
                  <a:srgbClr val="7030A0"/>
                </a:solidFill>
                <a:latin typeface="Raleway Bold"/>
                <a:ea typeface="Raleway Bold"/>
                <a:cs typeface="Raleway Bold"/>
                <a:sym typeface="Raleway Bold"/>
              </a:defRPr>
            </a:lvl1pPr>
          </a:lstStyle>
          <a:p>
            <a:pPr/>
            <a:r>
              <a:t>Biomass is often plant based which is burned to produce energy </a:t>
            </a:r>
          </a:p>
        </p:txBody>
      </p:sp>
      <p:sp>
        <p:nvSpPr>
          <p:cNvPr id="258" name="TextBox 3"/>
          <p:cNvSpPr txBox="1"/>
          <p:nvPr/>
        </p:nvSpPr>
        <p:spPr>
          <a:xfrm>
            <a:off x="398466" y="1432809"/>
            <a:ext cx="8646822" cy="28346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000">
                <a:latin typeface="Raleway Bold"/>
                <a:ea typeface="Raleway Bold"/>
                <a:cs typeface="Raleway Bold"/>
                <a:sym typeface="Raleway Bold"/>
              </a:defRPr>
            </a:pPr>
            <a:r>
              <a:t>Advantages</a:t>
            </a:r>
          </a:p>
          <a:p>
            <a:pPr>
              <a:defRPr sz="2000">
                <a:latin typeface="Raleway Regular"/>
                <a:ea typeface="Raleway Regular"/>
                <a:cs typeface="Raleway Regular"/>
                <a:sym typeface="Raleway Regular"/>
              </a:defRPr>
            </a:pPr>
            <a:r>
              <a:t>Biomass fuel is cheap and we can use things that we might throw away. </a:t>
            </a:r>
          </a:p>
          <a:p>
            <a:pPr>
              <a:defRPr sz="2000">
                <a:latin typeface="Raleway Regular"/>
                <a:ea typeface="Raleway Regular"/>
                <a:cs typeface="Raleway Regular"/>
                <a:sym typeface="Raleway Regular"/>
              </a:defRPr>
            </a:pPr>
            <a:r>
              <a:t>We can find waste everywhere.</a:t>
            </a:r>
          </a:p>
          <a:p>
            <a:pPr>
              <a:defRPr sz="2000">
                <a:latin typeface="Raleway Regular"/>
                <a:ea typeface="Raleway Regular"/>
                <a:cs typeface="Raleway Regular"/>
                <a:sym typeface="Raleway Regular"/>
              </a:defRPr>
            </a:pPr>
          </a:p>
          <a:p>
            <a:pPr>
              <a:defRPr sz="2000">
                <a:latin typeface="Raleway Bold"/>
                <a:ea typeface="Raleway Bold"/>
                <a:cs typeface="Raleway Bold"/>
                <a:sym typeface="Raleway Bold"/>
              </a:defRPr>
            </a:pPr>
            <a:r>
              <a:t>Disadvantages</a:t>
            </a:r>
          </a:p>
          <a:p>
            <a:pPr>
              <a:defRPr sz="2000">
                <a:latin typeface="Raleway Regular"/>
                <a:ea typeface="Raleway Regular"/>
                <a:cs typeface="Raleway Regular"/>
                <a:sym typeface="Raleway Regular"/>
              </a:defRPr>
            </a:pPr>
          </a:p>
          <a:p>
            <a:pPr>
              <a:defRPr sz="2000">
                <a:latin typeface="Raleway Regular"/>
                <a:ea typeface="Raleway Regular"/>
                <a:cs typeface="Raleway Regular"/>
                <a:sym typeface="Raleway Regular"/>
              </a:defRPr>
            </a:pPr>
            <a:r>
              <a:t>When the fuel is burned Pollution is produced. </a:t>
            </a:r>
          </a:p>
          <a:p>
            <a:pPr>
              <a:defRPr sz="2000">
                <a:latin typeface="Raleway Regular"/>
                <a:ea typeface="Raleway Regular"/>
                <a:cs typeface="Raleway Regular"/>
                <a:sym typeface="Raleway Regular"/>
              </a:defRPr>
            </a:pPr>
            <a:r>
              <a:t>Sometimes people grow biomass crops where we could and should be growing food. </a:t>
            </a:r>
          </a:p>
        </p:txBody>
      </p:sp>
      <p:pic>
        <p:nvPicPr>
          <p:cNvPr id="259" name="Picture 2" descr="Picture 2"/>
          <p:cNvPicPr>
            <a:picLocks noChangeAspect="1"/>
          </p:cNvPicPr>
          <p:nvPr/>
        </p:nvPicPr>
        <p:blipFill>
          <a:blip r:embed="rId2">
            <a:extLst/>
          </a:blip>
          <a:stretch>
            <a:fillRect/>
          </a:stretch>
        </p:blipFill>
        <p:spPr>
          <a:xfrm>
            <a:off x="3910264" y="5109092"/>
            <a:ext cx="4418184" cy="1518752"/>
          </a:xfrm>
          <a:prstGeom prst="rect">
            <a:avLst/>
          </a:prstGeom>
          <a:ln w="12700">
            <a:miter lim="400000"/>
          </a:ln>
        </p:spPr>
      </p:pic>
      <p:sp>
        <p:nvSpPr>
          <p:cNvPr id="260"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261"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Straight Connector 3"/>
          <p:cNvSpPr/>
          <p:nvPr/>
        </p:nvSpPr>
        <p:spPr>
          <a:xfrm>
            <a:off x="1905000" y="3286125"/>
            <a:ext cx="8305801" cy="0"/>
          </a:xfrm>
          <a:prstGeom prst="line">
            <a:avLst/>
          </a:prstGeom>
          <a:ln w="38100">
            <a:solidFill>
              <a:schemeClr val="accent1"/>
            </a:solidFill>
            <a:miter/>
          </a:ln>
        </p:spPr>
        <p:txBody>
          <a:bodyPr lIns="45719" rIns="45719"/>
          <a:lstStyle/>
          <a:p>
            <a:pPr/>
          </a:p>
        </p:txBody>
      </p:sp>
      <p:sp>
        <p:nvSpPr>
          <p:cNvPr id="264" name="TextBox 5"/>
          <p:cNvSpPr txBox="1"/>
          <p:nvPr/>
        </p:nvSpPr>
        <p:spPr>
          <a:xfrm>
            <a:off x="1563969" y="3505199"/>
            <a:ext cx="1822014" cy="7010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000">
                <a:latin typeface="Raleway Regular"/>
                <a:ea typeface="Raleway Regular"/>
                <a:cs typeface="Raleway Regular"/>
                <a:sym typeface="Raleway Regular"/>
              </a:defRPr>
            </a:lvl1pPr>
          </a:lstStyle>
          <a:p>
            <a:pPr/>
            <a:r>
              <a:t>Worst energy source</a:t>
            </a:r>
          </a:p>
        </p:txBody>
      </p:sp>
      <p:sp>
        <p:nvSpPr>
          <p:cNvPr id="265" name="TextBox 5"/>
          <p:cNvSpPr txBox="1"/>
          <p:nvPr/>
        </p:nvSpPr>
        <p:spPr>
          <a:xfrm>
            <a:off x="9237130" y="2616338"/>
            <a:ext cx="1385151" cy="1005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000">
                <a:latin typeface="Raleway Regular"/>
                <a:ea typeface="Raleway Regular"/>
                <a:cs typeface="Raleway Regular"/>
                <a:sym typeface="Raleway Regular"/>
              </a:defRPr>
            </a:lvl1pPr>
          </a:lstStyle>
          <a:p>
            <a:pPr/>
            <a:r>
              <a:t>Best energy source</a:t>
            </a:r>
          </a:p>
        </p:txBody>
      </p:sp>
      <p:sp>
        <p:nvSpPr>
          <p:cNvPr id="266" name="TextBox 1"/>
          <p:cNvSpPr txBox="1"/>
          <p:nvPr/>
        </p:nvSpPr>
        <p:spPr>
          <a:xfrm>
            <a:off x="-81928" y="37701"/>
            <a:ext cx="8942900" cy="5105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defRPr sz="2800">
                <a:latin typeface="Raleway Regular"/>
                <a:ea typeface="Raleway Regular"/>
                <a:cs typeface="Raleway Regular"/>
                <a:sym typeface="Raleway Regular"/>
              </a:defRPr>
            </a:lvl1pPr>
          </a:lstStyle>
          <a:p>
            <a:pPr/>
            <a:r>
              <a:t>Which renewable energy source is Best and why?</a:t>
            </a:r>
          </a:p>
        </p:txBody>
      </p:sp>
      <p:pic>
        <p:nvPicPr>
          <p:cNvPr id="267" name="Picture 2" descr="Picture 2"/>
          <p:cNvPicPr>
            <a:picLocks noChangeAspect="1"/>
          </p:cNvPicPr>
          <p:nvPr/>
        </p:nvPicPr>
        <p:blipFill>
          <a:blip r:embed="rId2">
            <a:extLst/>
          </a:blip>
          <a:stretch>
            <a:fillRect/>
          </a:stretch>
        </p:blipFill>
        <p:spPr>
          <a:xfrm>
            <a:off x="4005760" y="2204865"/>
            <a:ext cx="4049217" cy="2827908"/>
          </a:xfrm>
          <a:prstGeom prst="rect">
            <a:avLst/>
          </a:prstGeom>
          <a:ln w="12700">
            <a:miter lim="400000"/>
          </a:ln>
        </p:spPr>
      </p:pic>
      <p:sp>
        <p:nvSpPr>
          <p:cNvPr id="268" name="TextBox 2"/>
          <p:cNvSpPr txBox="1"/>
          <p:nvPr/>
        </p:nvSpPr>
        <p:spPr>
          <a:xfrm>
            <a:off x="736383" y="829442"/>
            <a:ext cx="9058314" cy="891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a:solidFill>
                  <a:srgbClr val="FF0066"/>
                </a:solidFill>
                <a:latin typeface="Raleway Regular"/>
                <a:ea typeface="Raleway Regular"/>
                <a:cs typeface="Raleway Regular"/>
                <a:sym typeface="Raleway Regular"/>
              </a:defRPr>
            </a:lvl1pPr>
          </a:lstStyle>
          <a:p>
            <a:pPr/>
            <a:r>
              <a:t>Place all 4 (Or 5 if you did your own) sources of renewable energy on the opinion line in your book. Give explanation and use evidence to support your opinions. Give more detail about the best and worst sources of energy.</a:t>
            </a:r>
          </a:p>
        </p:txBody>
      </p:sp>
      <p:sp>
        <p:nvSpPr>
          <p:cNvPr id="269" name="TextBox 4"/>
          <p:cNvSpPr txBox="1"/>
          <p:nvPr/>
        </p:nvSpPr>
        <p:spPr>
          <a:xfrm>
            <a:off x="1668406" y="5041727"/>
            <a:ext cx="9052562" cy="1005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sz="2000">
                <a:solidFill>
                  <a:srgbClr val="00B050"/>
                </a:solidFill>
                <a:latin typeface="Raleway Bold"/>
                <a:ea typeface="Raleway Bold"/>
                <a:cs typeface="Raleway Bold"/>
                <a:sym typeface="Raleway Bold"/>
              </a:defRPr>
            </a:pPr>
            <a:r>
              <a:t>Extension: </a:t>
            </a:r>
          </a:p>
          <a:p>
            <a:pPr>
              <a:defRPr sz="2000">
                <a:solidFill>
                  <a:srgbClr val="00B050"/>
                </a:solidFill>
                <a:latin typeface="Raleway Regular"/>
                <a:ea typeface="Raleway Regular"/>
                <a:cs typeface="Raleway Regular"/>
                <a:sym typeface="Raleway Regular"/>
              </a:defRPr>
            </a:pPr>
            <a:r>
              <a:t>What are the best and worst </a:t>
            </a:r>
            <a:r>
              <a:rPr u="sng">
                <a:latin typeface="Raleway Bold"/>
                <a:ea typeface="Raleway Bold"/>
                <a:cs typeface="Raleway Bold"/>
                <a:sym typeface="Raleway Bold"/>
              </a:rPr>
              <a:t>Non- renewable </a:t>
            </a:r>
            <a:r>
              <a:t>energy sources. </a:t>
            </a:r>
          </a:p>
          <a:p>
            <a:pPr>
              <a:defRPr sz="2000">
                <a:solidFill>
                  <a:srgbClr val="00B050"/>
                </a:solidFill>
                <a:latin typeface="Raleway Regular"/>
                <a:ea typeface="Raleway Regular"/>
                <a:cs typeface="Raleway Regular"/>
                <a:sym typeface="Raleway Regular"/>
              </a:defRPr>
            </a:pPr>
            <a:r>
              <a:t>Explain your answer!</a:t>
            </a:r>
          </a:p>
        </p:txBody>
      </p:sp>
      <p:sp>
        <p:nvSpPr>
          <p:cNvPr id="270"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271"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14" name="TextBox 9"/>
          <p:cNvSpPr txBox="1"/>
          <p:nvPr/>
        </p:nvSpPr>
        <p:spPr>
          <a:xfrm>
            <a:off x="5582520" y="3609942"/>
            <a:ext cx="5854701" cy="19710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p>
            <a:pPr>
              <a:defRPr sz="3200">
                <a:latin typeface="Raleway Bold"/>
                <a:ea typeface="Raleway Bold"/>
                <a:cs typeface="Raleway Bold"/>
                <a:sym typeface="Raleway Bold"/>
              </a:defRPr>
            </a:pPr>
            <a:r>
              <a:t>What is our New Topic?</a:t>
            </a:r>
          </a:p>
          <a:p>
            <a:pPr>
              <a:defRPr sz="3200">
                <a:latin typeface="Raleway Bold"/>
                <a:ea typeface="Raleway Bold"/>
                <a:cs typeface="Raleway Bold"/>
                <a:sym typeface="Raleway Bold"/>
              </a:defRPr>
            </a:pPr>
          </a:p>
          <a:p>
            <a:pPr>
              <a:defRPr sz="3200">
                <a:latin typeface="Raleway Bold"/>
                <a:ea typeface="Raleway Bold"/>
                <a:cs typeface="Raleway Bold"/>
                <a:sym typeface="Raleway Bold"/>
              </a:defRPr>
            </a:pPr>
            <a:r>
              <a:t>Challenge: What jobs could be linked to these images?</a:t>
            </a:r>
          </a:p>
        </p:txBody>
      </p:sp>
      <p:pic>
        <p:nvPicPr>
          <p:cNvPr id="115" name="Picture 4" descr="Picture 4"/>
          <p:cNvPicPr>
            <a:picLocks noChangeAspect="1"/>
          </p:cNvPicPr>
          <p:nvPr/>
        </p:nvPicPr>
        <p:blipFill>
          <a:blip r:embed="rId2">
            <a:extLst/>
          </a:blip>
          <a:stretch>
            <a:fillRect/>
          </a:stretch>
        </p:blipFill>
        <p:spPr>
          <a:xfrm>
            <a:off x="99516" y="2732198"/>
            <a:ext cx="5328593" cy="2993810"/>
          </a:xfrm>
          <a:prstGeom prst="rect">
            <a:avLst/>
          </a:prstGeom>
          <a:ln w="12700">
            <a:miter lim="400000"/>
          </a:ln>
        </p:spPr>
      </p:pic>
      <p:pic>
        <p:nvPicPr>
          <p:cNvPr id="116" name="Picture 6" descr="Picture 6"/>
          <p:cNvPicPr>
            <a:picLocks noChangeAspect="1"/>
          </p:cNvPicPr>
          <p:nvPr/>
        </p:nvPicPr>
        <p:blipFill>
          <a:blip r:embed="rId3">
            <a:extLst/>
          </a:blip>
          <a:stretch>
            <a:fillRect/>
          </a:stretch>
        </p:blipFill>
        <p:spPr>
          <a:xfrm>
            <a:off x="5428107" y="223013"/>
            <a:ext cx="3973378" cy="3169661"/>
          </a:xfrm>
          <a:prstGeom prst="rect">
            <a:avLst/>
          </a:prstGeom>
          <a:ln w="12700">
            <a:miter lim="400000"/>
          </a:ln>
        </p:spPr>
      </p:pic>
      <p:pic>
        <p:nvPicPr>
          <p:cNvPr id="117" name="Picture 8" descr="Picture 8"/>
          <p:cNvPicPr>
            <a:picLocks noChangeAspect="1"/>
          </p:cNvPicPr>
          <p:nvPr/>
        </p:nvPicPr>
        <p:blipFill>
          <a:blip r:embed="rId4">
            <a:extLst/>
          </a:blip>
          <a:stretch>
            <a:fillRect/>
          </a:stretch>
        </p:blipFill>
        <p:spPr>
          <a:xfrm>
            <a:off x="386428" y="75389"/>
            <a:ext cx="4180598" cy="2482229"/>
          </a:xfrm>
          <a:prstGeom prst="rect">
            <a:avLst/>
          </a:prstGeom>
          <a:ln w="12700">
            <a:miter lim="400000"/>
          </a:ln>
        </p:spPr>
      </p:pic>
      <p:sp>
        <p:nvSpPr>
          <p:cNvPr id="118"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119" name="Picture 5" descr="Picture 5"/>
          <p:cNvPicPr>
            <a:picLocks noChangeAspect="1"/>
          </p:cNvPicPr>
          <p:nvPr/>
        </p:nvPicPr>
        <p:blipFill>
          <a:blip r:embed="rId5">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grpSp>
        <p:nvGrpSpPr>
          <p:cNvPr id="145" name="Group 52"/>
          <p:cNvGrpSpPr/>
          <p:nvPr/>
        </p:nvGrpSpPr>
        <p:grpSpPr>
          <a:xfrm>
            <a:off x="-4342" y="1706211"/>
            <a:ext cx="12264642" cy="4767350"/>
            <a:chOff x="31978" y="0"/>
            <a:chExt cx="12264641" cy="4767348"/>
          </a:xfrm>
        </p:grpSpPr>
        <p:grpSp>
          <p:nvGrpSpPr>
            <p:cNvPr id="142" name="Group 57"/>
            <p:cNvGrpSpPr/>
            <p:nvPr/>
          </p:nvGrpSpPr>
          <p:grpSpPr>
            <a:xfrm>
              <a:off x="31978" y="0"/>
              <a:ext cx="12264643" cy="4307609"/>
              <a:chOff x="0" y="0"/>
              <a:chExt cx="12264641" cy="4307608"/>
            </a:xfrm>
          </p:grpSpPr>
          <p:sp>
            <p:nvSpPr>
              <p:cNvPr id="121" name="Straight Arrow Connector 60"/>
              <p:cNvSpPr/>
              <p:nvPr/>
            </p:nvSpPr>
            <p:spPr>
              <a:xfrm flipV="1">
                <a:off x="508299" y="0"/>
                <a:ext cx="11579447" cy="4248758"/>
              </a:xfrm>
              <a:prstGeom prst="line">
                <a:avLst/>
              </a:prstGeom>
              <a:noFill/>
              <a:ln w="79375" cap="flat">
                <a:solidFill>
                  <a:srgbClr val="0070C0"/>
                </a:solidFill>
                <a:prstDash val="sysDash"/>
                <a:miter lim="800000"/>
                <a:tailEnd type="triangle" w="med" len="med"/>
              </a:ln>
              <a:effectLst/>
            </p:spPr>
            <p:txBody>
              <a:bodyPr wrap="square" lIns="45719" tIns="45719" rIns="45719" bIns="45719" numCol="1" anchor="t">
                <a:noAutofit/>
              </a:bodyPr>
              <a:lstStyle/>
              <a:p>
                <a:pPr/>
              </a:p>
            </p:txBody>
          </p:sp>
          <p:grpSp>
            <p:nvGrpSpPr>
              <p:cNvPr id="141" name="Group 61"/>
              <p:cNvGrpSpPr/>
              <p:nvPr/>
            </p:nvGrpSpPr>
            <p:grpSpPr>
              <a:xfrm>
                <a:off x="0" y="120412"/>
                <a:ext cx="12264642" cy="4187198"/>
                <a:chOff x="0" y="0"/>
                <a:chExt cx="12264641" cy="4187196"/>
              </a:xfrm>
            </p:grpSpPr>
            <p:grpSp>
              <p:nvGrpSpPr>
                <p:cNvPr id="124" name="Group 62"/>
                <p:cNvGrpSpPr/>
                <p:nvPr/>
              </p:nvGrpSpPr>
              <p:grpSpPr>
                <a:xfrm>
                  <a:off x="508298" y="0"/>
                  <a:ext cx="11756345" cy="4187197"/>
                  <a:chOff x="0" y="0"/>
                  <a:chExt cx="11756343" cy="4187196"/>
                </a:xfrm>
              </p:grpSpPr>
              <p:sp>
                <p:nvSpPr>
                  <p:cNvPr id="122" name="Straight Connector 73"/>
                  <p:cNvSpPr/>
                  <p:nvPr/>
                </p:nvSpPr>
                <p:spPr>
                  <a:xfrm>
                    <a:off x="-1" y="0"/>
                    <a:ext cx="2" cy="4187197"/>
                  </a:xfrm>
                  <a:prstGeom prst="line">
                    <a:avLst/>
                  </a:prstGeom>
                  <a:noFill/>
                  <a:ln w="50800" cap="flat">
                    <a:solidFill>
                      <a:srgbClr val="333F50"/>
                    </a:solidFill>
                    <a:prstDash val="solid"/>
                    <a:miter lim="800000"/>
                  </a:ln>
                  <a:effectLst/>
                </p:spPr>
                <p:txBody>
                  <a:bodyPr wrap="square" lIns="45719" tIns="45719" rIns="45719" bIns="45719" numCol="1" anchor="t">
                    <a:noAutofit/>
                  </a:bodyPr>
                  <a:lstStyle/>
                  <a:p>
                    <a:pPr/>
                  </a:p>
                </p:txBody>
              </p:sp>
              <p:sp>
                <p:nvSpPr>
                  <p:cNvPr id="123" name="Straight Connector 74"/>
                  <p:cNvSpPr/>
                  <p:nvPr/>
                </p:nvSpPr>
                <p:spPr>
                  <a:xfrm flipH="1" flipV="1">
                    <a:off x="1" y="4187196"/>
                    <a:ext cx="11756343" cy="1"/>
                  </a:xfrm>
                  <a:prstGeom prst="line">
                    <a:avLst/>
                  </a:prstGeom>
                  <a:noFill/>
                  <a:ln w="50800" cap="flat">
                    <a:solidFill>
                      <a:srgbClr val="333F50"/>
                    </a:solidFill>
                    <a:prstDash val="solid"/>
                    <a:miter lim="800000"/>
                  </a:ln>
                  <a:effectLst/>
                </p:spPr>
                <p:txBody>
                  <a:bodyPr wrap="square" lIns="45719" tIns="45719" rIns="45719" bIns="45719" numCol="1" anchor="t">
                    <a:noAutofit/>
                  </a:bodyPr>
                  <a:lstStyle/>
                  <a:p>
                    <a:pPr/>
                  </a:p>
                </p:txBody>
              </p:sp>
            </p:grpSp>
            <p:grpSp>
              <p:nvGrpSpPr>
                <p:cNvPr id="129" name="Group 63"/>
                <p:cNvGrpSpPr/>
                <p:nvPr/>
              </p:nvGrpSpPr>
              <p:grpSpPr>
                <a:xfrm>
                  <a:off x="932619" y="1610124"/>
                  <a:ext cx="3230752" cy="2367332"/>
                  <a:chOff x="0" y="0"/>
                  <a:chExt cx="3230750" cy="2367330"/>
                </a:xfrm>
              </p:grpSpPr>
              <p:grpSp>
                <p:nvGrpSpPr>
                  <p:cNvPr id="127" name="Rounded Rectangle 71"/>
                  <p:cNvGrpSpPr/>
                  <p:nvPr/>
                </p:nvGrpSpPr>
                <p:grpSpPr>
                  <a:xfrm>
                    <a:off x="0" y="433158"/>
                    <a:ext cx="3230751" cy="1934173"/>
                    <a:chOff x="0" y="0"/>
                    <a:chExt cx="3230750" cy="1934172"/>
                  </a:xfrm>
                </p:grpSpPr>
                <p:sp>
                  <p:nvSpPr>
                    <p:cNvPr id="125" name="Rounded Rectangle"/>
                    <p:cNvSpPr/>
                    <p:nvPr/>
                  </p:nvSpPr>
                  <p:spPr>
                    <a:xfrm>
                      <a:off x="0" y="0"/>
                      <a:ext cx="3230751" cy="1934173"/>
                    </a:xfrm>
                    <a:prstGeom prst="roundRect">
                      <a:avLst>
                        <a:gd name="adj" fmla="val 16667"/>
                      </a:avLst>
                    </a:prstGeom>
                    <a:solidFill>
                      <a:srgbClr val="00B0F0"/>
                    </a:solidFill>
                    <a:ln w="12700" cap="flat">
                      <a:noFill/>
                      <a:miter lim="400000"/>
                    </a:ln>
                    <a:effectLst/>
                  </p:spPr>
                  <p:txBody>
                    <a:bodyPr wrap="square" lIns="45719" tIns="45719" rIns="45719" bIns="45719" numCol="1" anchor="ctr">
                      <a:noAutofit/>
                    </a:bodyPr>
                    <a:lstStyle/>
                    <a:p>
                      <a:pPr algn="ctr">
                        <a:defRPr sz="2000">
                          <a:solidFill>
                            <a:srgbClr val="FFFFFF"/>
                          </a:solidFill>
                          <a:latin typeface="Century Gothic"/>
                          <a:ea typeface="Century Gothic"/>
                          <a:cs typeface="Century Gothic"/>
                          <a:sym typeface="Century Gothic"/>
                        </a:defRPr>
                      </a:pPr>
                    </a:p>
                  </p:txBody>
                </p:sp>
                <p:sp>
                  <p:nvSpPr>
                    <p:cNvPr id="126" name="I can define the term energy. I can describe different energy types"/>
                    <p:cNvSpPr txBox="1"/>
                    <p:nvPr/>
                  </p:nvSpPr>
                  <p:spPr>
                    <a:xfrm>
                      <a:off x="140137" y="464165"/>
                      <a:ext cx="2950476" cy="10058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000">
                          <a:solidFill>
                            <a:srgbClr val="FFFFFF"/>
                          </a:solidFill>
                          <a:latin typeface="Raleway Regular"/>
                          <a:ea typeface="Raleway Regular"/>
                          <a:cs typeface="Raleway Regular"/>
                          <a:sym typeface="Raleway Regular"/>
                        </a:defRPr>
                      </a:lvl1pPr>
                    </a:lstStyle>
                    <a:p>
                      <a:pPr/>
                      <a:r>
                        <a:t> I can define the term energy. I can describe different energy types</a:t>
                      </a:r>
                    </a:p>
                  </p:txBody>
                </p:sp>
              </p:grpSp>
              <p:sp>
                <p:nvSpPr>
                  <p:cNvPr id="128" name="Snip Same Side Corner Rectangle 72"/>
                  <p:cNvSpPr/>
                  <p:nvPr/>
                </p:nvSpPr>
                <p:spPr>
                  <a:xfrm>
                    <a:off x="615384" y="0"/>
                    <a:ext cx="1786107" cy="43315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73" y="0"/>
                        </a:moveTo>
                        <a:lnTo>
                          <a:pt x="20727" y="0"/>
                        </a:lnTo>
                        <a:lnTo>
                          <a:pt x="21600" y="3600"/>
                        </a:lnTo>
                        <a:lnTo>
                          <a:pt x="21600" y="21600"/>
                        </a:lnTo>
                        <a:lnTo>
                          <a:pt x="0" y="21600"/>
                        </a:lnTo>
                        <a:lnTo>
                          <a:pt x="0" y="3600"/>
                        </a:lnTo>
                        <a:close/>
                      </a:path>
                    </a:pathLst>
                  </a:custGeom>
                  <a:solidFill>
                    <a:srgbClr val="00B0F0"/>
                  </a:solidFill>
                  <a:ln w="12700" cap="flat">
                    <a:noFill/>
                    <a:miter lim="400000"/>
                  </a:ln>
                  <a:effectLst/>
                </p:spPr>
                <p:txBody>
                  <a:bodyPr wrap="square" lIns="45719" tIns="45719" rIns="45719" bIns="45719" numCol="1" anchor="ctr">
                    <a:noAutofit/>
                  </a:bodyPr>
                  <a:lstStyle/>
                  <a:p>
                    <a:pPr algn="ctr">
                      <a:defRPr b="1" sz="2000" u="sng">
                        <a:latin typeface="Century Gothic"/>
                        <a:ea typeface="Century Gothic"/>
                        <a:cs typeface="Century Gothic"/>
                        <a:sym typeface="Century Gothic"/>
                      </a:defRPr>
                    </a:pPr>
                  </a:p>
                </p:txBody>
              </p:sp>
            </p:grpSp>
            <p:grpSp>
              <p:nvGrpSpPr>
                <p:cNvPr id="134" name="Group 64"/>
                <p:cNvGrpSpPr/>
                <p:nvPr/>
              </p:nvGrpSpPr>
              <p:grpSpPr>
                <a:xfrm>
                  <a:off x="4395705" y="702930"/>
                  <a:ext cx="3319400" cy="2757760"/>
                  <a:chOff x="0" y="0"/>
                  <a:chExt cx="3319398" cy="2757758"/>
                </a:xfrm>
              </p:grpSpPr>
              <p:grpSp>
                <p:nvGrpSpPr>
                  <p:cNvPr id="132" name="Rounded Rectangle 69"/>
                  <p:cNvGrpSpPr/>
                  <p:nvPr/>
                </p:nvGrpSpPr>
                <p:grpSpPr>
                  <a:xfrm>
                    <a:off x="0" y="376141"/>
                    <a:ext cx="3319399" cy="2381618"/>
                    <a:chOff x="0" y="0"/>
                    <a:chExt cx="3319398" cy="2381617"/>
                  </a:xfrm>
                </p:grpSpPr>
                <p:sp>
                  <p:nvSpPr>
                    <p:cNvPr id="130" name="Rounded Rectangle"/>
                    <p:cNvSpPr/>
                    <p:nvPr/>
                  </p:nvSpPr>
                  <p:spPr>
                    <a:xfrm>
                      <a:off x="0" y="0"/>
                      <a:ext cx="3319399" cy="2381618"/>
                    </a:xfrm>
                    <a:prstGeom prst="roundRect">
                      <a:avLst>
                        <a:gd name="adj" fmla="val 16667"/>
                      </a:avLst>
                    </a:prstGeom>
                    <a:solidFill>
                      <a:srgbClr val="0070C0"/>
                    </a:solidFill>
                    <a:ln w="12700" cap="flat">
                      <a:noFill/>
                      <a:miter lim="400000"/>
                    </a:ln>
                    <a:effectLst/>
                  </p:spPr>
                  <p:txBody>
                    <a:bodyPr wrap="square" lIns="45719" tIns="45719" rIns="45719" bIns="45719" numCol="1" anchor="t">
                      <a:noAutofit/>
                    </a:bodyPr>
                    <a:lstStyle/>
                    <a:p>
                      <a:pPr algn="ctr">
                        <a:defRPr sz="2000">
                          <a:solidFill>
                            <a:srgbClr val="FFFFFF"/>
                          </a:solidFill>
                          <a:latin typeface="Century Gothic"/>
                          <a:ea typeface="Century Gothic"/>
                          <a:cs typeface="Century Gothic"/>
                          <a:sym typeface="Century Gothic"/>
                        </a:defRPr>
                      </a:pPr>
                    </a:p>
                  </p:txBody>
                </p:sp>
                <p:sp>
                  <p:nvSpPr>
                    <p:cNvPr id="131" name="I can explain the different types of renewable energy source."/>
                    <p:cNvSpPr txBox="1"/>
                    <p:nvPr/>
                  </p:nvSpPr>
                  <p:spPr>
                    <a:xfrm>
                      <a:off x="161980" y="116261"/>
                      <a:ext cx="2995438" cy="19202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p>
                      <a:pPr algn="ctr">
                        <a:defRPr sz="2000">
                          <a:solidFill>
                            <a:srgbClr val="FFFFFF"/>
                          </a:solidFill>
                          <a:latin typeface="Raleway Regular"/>
                          <a:ea typeface="Raleway Regular"/>
                          <a:cs typeface="Raleway Regular"/>
                          <a:sym typeface="Raleway Regular"/>
                        </a:defRPr>
                      </a:pPr>
                    </a:p>
                    <a:p>
                      <a:pPr algn="ctr">
                        <a:defRPr sz="2000">
                          <a:solidFill>
                            <a:srgbClr val="FFFFFF"/>
                          </a:solidFill>
                          <a:latin typeface="Raleway Regular"/>
                          <a:ea typeface="Raleway Regular"/>
                          <a:cs typeface="Raleway Regular"/>
                          <a:sym typeface="Raleway Regular"/>
                        </a:defRPr>
                      </a:pPr>
                      <a:r>
                        <a:t>I can explain the different types of renewable energy source.</a:t>
                      </a:r>
                    </a:p>
                  </p:txBody>
                </p:sp>
              </p:grpSp>
              <p:sp>
                <p:nvSpPr>
                  <p:cNvPr id="133" name="Snip Same Side Corner Rectangle 70"/>
                  <p:cNvSpPr/>
                  <p:nvPr/>
                </p:nvSpPr>
                <p:spPr>
                  <a:xfrm>
                    <a:off x="769785" y="-1"/>
                    <a:ext cx="1644022" cy="376143"/>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24" y="0"/>
                        </a:moveTo>
                        <a:lnTo>
                          <a:pt x="20776" y="0"/>
                        </a:lnTo>
                        <a:lnTo>
                          <a:pt x="21600" y="3600"/>
                        </a:lnTo>
                        <a:lnTo>
                          <a:pt x="21600" y="21600"/>
                        </a:lnTo>
                        <a:lnTo>
                          <a:pt x="0" y="21600"/>
                        </a:lnTo>
                        <a:lnTo>
                          <a:pt x="0" y="3600"/>
                        </a:lnTo>
                        <a:close/>
                      </a:path>
                    </a:pathLst>
                  </a:custGeom>
                  <a:solidFill>
                    <a:srgbClr val="0070C0"/>
                  </a:solidFill>
                  <a:ln w="12700" cap="flat">
                    <a:noFill/>
                    <a:miter lim="400000"/>
                  </a:ln>
                  <a:effectLst/>
                </p:spPr>
                <p:txBody>
                  <a:bodyPr wrap="square" lIns="45719" tIns="45719" rIns="45719" bIns="45719" numCol="1" anchor="ctr">
                    <a:noAutofit/>
                  </a:bodyPr>
                  <a:lstStyle/>
                  <a:p>
                    <a:pPr algn="ctr">
                      <a:defRPr b="1" sz="2600"/>
                    </a:pPr>
                  </a:p>
                </p:txBody>
              </p:sp>
            </p:grpSp>
            <p:grpSp>
              <p:nvGrpSpPr>
                <p:cNvPr id="139" name="Group 65"/>
                <p:cNvGrpSpPr/>
                <p:nvPr/>
              </p:nvGrpSpPr>
              <p:grpSpPr>
                <a:xfrm>
                  <a:off x="8069842" y="5784"/>
                  <a:ext cx="3486847" cy="2671139"/>
                  <a:chOff x="0" y="0"/>
                  <a:chExt cx="3486846" cy="2671138"/>
                </a:xfrm>
              </p:grpSpPr>
              <p:grpSp>
                <p:nvGrpSpPr>
                  <p:cNvPr id="137" name="Rounded Rectangle 67"/>
                  <p:cNvGrpSpPr/>
                  <p:nvPr/>
                </p:nvGrpSpPr>
                <p:grpSpPr>
                  <a:xfrm>
                    <a:off x="0" y="351077"/>
                    <a:ext cx="3486847" cy="2320062"/>
                    <a:chOff x="0" y="0"/>
                    <a:chExt cx="3486846" cy="2320061"/>
                  </a:xfrm>
                </p:grpSpPr>
                <p:sp>
                  <p:nvSpPr>
                    <p:cNvPr id="135" name="Rounded Rectangle"/>
                    <p:cNvSpPr/>
                    <p:nvPr/>
                  </p:nvSpPr>
                  <p:spPr>
                    <a:xfrm>
                      <a:off x="0" y="0"/>
                      <a:ext cx="3486847" cy="2320062"/>
                    </a:xfrm>
                    <a:prstGeom prst="roundRect">
                      <a:avLst>
                        <a:gd name="adj" fmla="val 16667"/>
                      </a:avLst>
                    </a:prstGeom>
                    <a:solidFill>
                      <a:srgbClr val="002060"/>
                    </a:solidFill>
                    <a:ln w="12700" cap="flat">
                      <a:noFill/>
                      <a:miter lim="400000"/>
                    </a:ln>
                    <a:effectLst/>
                  </p:spPr>
                  <p:txBody>
                    <a:bodyPr wrap="square" lIns="45719" tIns="45719" rIns="45719" bIns="45719" numCol="1" anchor="ctr">
                      <a:noAutofit/>
                    </a:bodyPr>
                    <a:lstStyle/>
                    <a:p>
                      <a:pPr algn="ctr">
                        <a:defRPr sz="2000">
                          <a:latin typeface="Century Gothic"/>
                          <a:ea typeface="Century Gothic"/>
                          <a:cs typeface="Century Gothic"/>
                          <a:sym typeface="Century Gothic"/>
                        </a:defRPr>
                      </a:pPr>
                    </a:p>
                  </p:txBody>
                </p:sp>
                <p:sp>
                  <p:nvSpPr>
                    <p:cNvPr id="136" name="I can give my opinion as to which renewable energy source is best and why"/>
                    <p:cNvSpPr txBox="1"/>
                    <p:nvPr/>
                  </p:nvSpPr>
                  <p:spPr>
                    <a:xfrm>
                      <a:off x="158976" y="352310"/>
                      <a:ext cx="3168894" cy="16154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000">
                          <a:solidFill>
                            <a:srgbClr val="FFFFFF"/>
                          </a:solidFill>
                          <a:latin typeface="Raleway Regular"/>
                          <a:ea typeface="Raleway Regular"/>
                          <a:cs typeface="Raleway Regular"/>
                          <a:sym typeface="Raleway Regular"/>
                        </a:defRPr>
                      </a:lvl1pPr>
                    </a:lstStyle>
                    <a:p>
                      <a:pPr/>
                      <a:r>
                        <a:t>I can give my opinion as to which renewable energy source is best and why</a:t>
                      </a:r>
                    </a:p>
                  </p:txBody>
                </p:sp>
              </p:grpSp>
              <p:sp>
                <p:nvSpPr>
                  <p:cNvPr id="138" name="Snip Same Side Corner Rectangle 68"/>
                  <p:cNvSpPr/>
                  <p:nvPr/>
                </p:nvSpPr>
                <p:spPr>
                  <a:xfrm>
                    <a:off x="1012440" y="-1"/>
                    <a:ext cx="1526778" cy="37412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882" y="0"/>
                        </a:moveTo>
                        <a:lnTo>
                          <a:pt x="20718" y="0"/>
                        </a:lnTo>
                        <a:lnTo>
                          <a:pt x="21600" y="3600"/>
                        </a:lnTo>
                        <a:lnTo>
                          <a:pt x="21600" y="21600"/>
                        </a:lnTo>
                        <a:lnTo>
                          <a:pt x="0" y="21600"/>
                        </a:lnTo>
                        <a:lnTo>
                          <a:pt x="0" y="3600"/>
                        </a:lnTo>
                        <a:close/>
                      </a:path>
                    </a:pathLst>
                  </a:custGeom>
                  <a:solidFill>
                    <a:srgbClr val="002060"/>
                  </a:solidFill>
                  <a:ln w="12700" cap="flat">
                    <a:noFill/>
                    <a:miter lim="400000"/>
                  </a:ln>
                  <a:effectLst/>
                </p:spPr>
                <p:txBody>
                  <a:bodyPr wrap="square" lIns="45719" tIns="45719" rIns="45719" bIns="45719" numCol="1" anchor="ctr">
                    <a:noAutofit/>
                  </a:bodyPr>
                  <a:lstStyle/>
                  <a:p>
                    <a:pPr algn="ctr">
                      <a:defRPr b="1" sz="2600"/>
                    </a:pPr>
                  </a:p>
                </p:txBody>
              </p:sp>
            </p:grpSp>
            <p:sp>
              <p:nvSpPr>
                <p:cNvPr id="140" name="TextBox 66"/>
                <p:cNvSpPr txBox="1"/>
                <p:nvPr/>
              </p:nvSpPr>
              <p:spPr>
                <a:xfrm rot="16200000">
                  <a:off x="-1028020" y="1745092"/>
                  <a:ext cx="2515781" cy="459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b="1" sz="2400">
                      <a:latin typeface="Century Gothic"/>
                      <a:ea typeface="Century Gothic"/>
                      <a:cs typeface="Century Gothic"/>
                      <a:sym typeface="Century Gothic"/>
                    </a:defRPr>
                  </a:lvl1pPr>
                </a:lstStyle>
                <a:p>
                  <a:pPr/>
                  <a:r>
                    <a:t>Success</a:t>
                  </a:r>
                </a:p>
              </p:txBody>
            </p:sp>
          </p:grpSp>
        </p:grpSp>
        <p:pic>
          <p:nvPicPr>
            <p:cNvPr id="143" name="Picture 2" descr="Picture 2"/>
            <p:cNvPicPr>
              <a:picLocks noChangeAspect="1"/>
            </p:cNvPicPr>
            <p:nvPr/>
          </p:nvPicPr>
          <p:blipFill>
            <a:blip r:embed="rId2">
              <a:extLst/>
            </a:blip>
            <a:stretch>
              <a:fillRect/>
            </a:stretch>
          </p:blipFill>
          <p:spPr>
            <a:xfrm>
              <a:off x="10244728" y="2549212"/>
              <a:ext cx="1843017" cy="1699546"/>
            </a:xfrm>
            <a:prstGeom prst="rect">
              <a:avLst/>
            </a:prstGeom>
            <a:ln w="12700" cap="flat">
              <a:noFill/>
              <a:miter lim="400000"/>
            </a:ln>
            <a:effectLst/>
          </p:spPr>
        </p:pic>
        <p:sp>
          <p:nvSpPr>
            <p:cNvPr id="144" name="TextBox 55"/>
            <p:cNvSpPr txBox="1"/>
            <p:nvPr/>
          </p:nvSpPr>
          <p:spPr>
            <a:xfrm>
              <a:off x="3530163" y="4307608"/>
              <a:ext cx="5268273" cy="4597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t">
              <a:spAutoFit/>
            </a:bodyPr>
            <a:lstStyle>
              <a:lvl1pPr algn="ctr">
                <a:defRPr b="1" sz="2400">
                  <a:latin typeface="Century Gothic"/>
                  <a:ea typeface="Century Gothic"/>
                  <a:cs typeface="Century Gothic"/>
                  <a:sym typeface="Century Gothic"/>
                </a:defRPr>
              </a:lvl1pPr>
            </a:lstStyle>
            <a:p>
              <a:pPr/>
              <a:r>
                <a:t>Progress</a:t>
              </a:r>
            </a:p>
          </p:txBody>
        </p:sp>
      </p:grpSp>
      <p:sp>
        <p:nvSpPr>
          <p:cNvPr id="146" name="TextBox 31"/>
          <p:cNvSpPr txBox="1"/>
          <p:nvPr/>
        </p:nvSpPr>
        <p:spPr>
          <a:xfrm>
            <a:off x="-1" y="-12488"/>
            <a:ext cx="9318171" cy="9931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defRPr sz="2400" u="sng">
                <a:latin typeface="Raleway Bold"/>
                <a:ea typeface="Raleway Bold"/>
                <a:cs typeface="Raleway Bold"/>
                <a:sym typeface="Raleway Bold"/>
              </a:defRPr>
            </a:lvl1pPr>
          </a:lstStyle>
          <a:p>
            <a:pPr/>
            <a:r>
              <a:t>Key Question: Where does our energy come from?</a:t>
            </a:r>
          </a:p>
        </p:txBody>
      </p:sp>
      <p:sp>
        <p:nvSpPr>
          <p:cNvPr id="147" name="TextBox 32"/>
          <p:cNvSpPr txBox="1"/>
          <p:nvPr/>
        </p:nvSpPr>
        <p:spPr>
          <a:xfrm>
            <a:off x="-36321" y="382772"/>
            <a:ext cx="9354492" cy="10058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p>
            <a:pPr>
              <a:defRPr sz="2000">
                <a:latin typeface="Raleway Regular"/>
                <a:ea typeface="Raleway Regular"/>
                <a:cs typeface="Raleway Regular"/>
                <a:sym typeface="Raleway Regular"/>
              </a:defRPr>
            </a:pPr>
            <a:r>
              <a:t>Learning Objective:</a:t>
            </a:r>
          </a:p>
          <a:p>
            <a:pPr>
              <a:defRPr sz="2000">
                <a:latin typeface="Raleway Regular"/>
                <a:ea typeface="Raleway Regular"/>
                <a:cs typeface="Raleway Regular"/>
                <a:sym typeface="Raleway Regular"/>
              </a:defRPr>
            </a:pPr>
            <a:r>
              <a:t>Year 3/4: I can define the term energy. I can describe different energy types</a:t>
            </a:r>
          </a:p>
          <a:p>
            <a:pPr>
              <a:defRPr sz="2000">
                <a:latin typeface="Raleway Regular"/>
                <a:ea typeface="Raleway Regular"/>
                <a:cs typeface="Raleway Regular"/>
                <a:sym typeface="Raleway Regular"/>
              </a:defRPr>
            </a:pPr>
            <a:r>
              <a:t>Year 5/6: I can explain the different types of renewable energy source.</a:t>
            </a:r>
          </a:p>
        </p:txBody>
      </p:sp>
      <p:sp>
        <p:nvSpPr>
          <p:cNvPr id="148"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149" name="Picture 5" descr="Picture 5"/>
          <p:cNvPicPr>
            <a:picLocks noChangeAspect="1"/>
          </p:cNvPicPr>
          <p:nvPr/>
        </p:nvPicPr>
        <p:blipFill>
          <a:blip r:embed="rId3">
            <a:extLst/>
          </a:blip>
          <a:stretch>
            <a:fillRect/>
          </a:stretch>
        </p:blipFill>
        <p:spPr>
          <a:xfrm>
            <a:off x="126999" y="5842000"/>
            <a:ext cx="1879496" cy="1018541"/>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TextBox 3"/>
          <p:cNvSpPr txBox="1"/>
          <p:nvPr/>
        </p:nvSpPr>
        <p:spPr>
          <a:xfrm>
            <a:off x="261876" y="3118935"/>
            <a:ext cx="8646557" cy="29235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p>
            <a:pPr>
              <a:defRPr i="1" sz="2000">
                <a:latin typeface="Raleway Regular"/>
                <a:ea typeface="Raleway Regular"/>
                <a:cs typeface="Raleway Regular"/>
                <a:sym typeface="Raleway Regular"/>
              </a:defRPr>
            </a:pPr>
            <a:r>
              <a:t>Some helpful ideas:</a:t>
            </a:r>
          </a:p>
          <a:p>
            <a:pPr marL="342900" indent="-342900">
              <a:buSzPct val="100000"/>
              <a:buFont typeface="Arial"/>
              <a:buChar char="•"/>
              <a:defRPr i="1" sz="2000">
                <a:latin typeface="Raleway Regular"/>
                <a:ea typeface="Raleway Regular"/>
                <a:cs typeface="Raleway Regular"/>
                <a:sym typeface="Raleway Regular"/>
              </a:defRPr>
            </a:pPr>
            <a:r>
              <a:t>Usable heat or power </a:t>
            </a:r>
          </a:p>
          <a:p>
            <a:pPr marL="342900" indent="-342900">
              <a:buSzPct val="100000"/>
              <a:buFont typeface="Arial"/>
              <a:buChar char="•"/>
              <a:defRPr i="1" sz="1100">
                <a:latin typeface="Raleway Regular"/>
                <a:ea typeface="Raleway Regular"/>
                <a:cs typeface="Raleway Regular"/>
                <a:sym typeface="Raleway Regular"/>
              </a:defRPr>
            </a:pPr>
          </a:p>
          <a:p>
            <a:pPr marL="342900" indent="-342900">
              <a:buSzPct val="100000"/>
              <a:buFont typeface="Arial"/>
              <a:buChar char="•"/>
              <a:defRPr i="1" sz="2000">
                <a:latin typeface="Raleway Regular"/>
                <a:ea typeface="Raleway Regular"/>
                <a:cs typeface="Raleway Regular"/>
                <a:sym typeface="Raleway Regular"/>
              </a:defRPr>
            </a:pPr>
            <a:r>
              <a:t>A source of usable power, such as petroleum or coal</a:t>
            </a:r>
          </a:p>
          <a:p>
            <a:pPr marL="342900" indent="-342900">
              <a:buSzPct val="100000"/>
              <a:buFont typeface="Arial"/>
              <a:buChar char="•"/>
              <a:defRPr i="1" sz="1100">
                <a:latin typeface="Raleway Regular"/>
                <a:ea typeface="Raleway Regular"/>
                <a:cs typeface="Raleway Regular"/>
                <a:sym typeface="Raleway Regular"/>
              </a:defRPr>
            </a:pPr>
          </a:p>
          <a:p>
            <a:pPr marL="342900" indent="-342900">
              <a:buSzPct val="100000"/>
              <a:buFont typeface="Arial"/>
              <a:buChar char="•"/>
              <a:defRPr i="1" sz="2000">
                <a:latin typeface="Raleway Regular"/>
                <a:ea typeface="Raleway Regular"/>
                <a:cs typeface="Raleway Regular"/>
                <a:sym typeface="Raleway Regular"/>
              </a:defRPr>
            </a:pPr>
            <a:r>
              <a:t>Power derived from the utilization of physical or chemical resources, especially to provide light and heat or to work machines.</a:t>
            </a:r>
          </a:p>
          <a:p>
            <a:pPr marL="342900" indent="-342900">
              <a:buSzPct val="100000"/>
              <a:buFont typeface="Arial"/>
              <a:buChar char="•"/>
              <a:defRPr i="1" sz="2000">
                <a:solidFill>
                  <a:srgbClr val="7030A0"/>
                </a:solidFill>
                <a:latin typeface="Raleway Bold"/>
                <a:ea typeface="Raleway Bold"/>
                <a:cs typeface="Raleway Bold"/>
                <a:sym typeface="Raleway Bold"/>
              </a:defRPr>
            </a:pPr>
          </a:p>
          <a:p>
            <a:pPr algn="ctr">
              <a:defRPr i="1" sz="2000" u="sng">
                <a:solidFill>
                  <a:srgbClr val="7030A0"/>
                </a:solidFill>
                <a:latin typeface="Raleway Bold"/>
                <a:ea typeface="Raleway Bold"/>
                <a:cs typeface="Raleway Bold"/>
                <a:sym typeface="Raleway Bold"/>
              </a:defRPr>
            </a:pPr>
            <a:r>
              <a:t>Redraft: Now add up to 10 more words to improve your definition</a:t>
            </a:r>
          </a:p>
        </p:txBody>
      </p:sp>
      <p:pic>
        <p:nvPicPr>
          <p:cNvPr id="152" name="Picture 2" descr="Picture 2"/>
          <p:cNvPicPr>
            <a:picLocks noChangeAspect="1"/>
          </p:cNvPicPr>
          <p:nvPr/>
        </p:nvPicPr>
        <p:blipFill>
          <a:blip r:embed="rId2">
            <a:extLst/>
          </a:blip>
          <a:stretch>
            <a:fillRect/>
          </a:stretch>
        </p:blipFill>
        <p:spPr>
          <a:xfrm>
            <a:off x="216155" y="1253851"/>
            <a:ext cx="1649222" cy="1647203"/>
          </a:xfrm>
          <a:prstGeom prst="rect">
            <a:avLst/>
          </a:prstGeom>
          <a:ln w="19050">
            <a:solidFill>
              <a:srgbClr val="000000"/>
            </a:solidFill>
            <a:miter/>
          </a:ln>
        </p:spPr>
      </p:pic>
      <p:pic>
        <p:nvPicPr>
          <p:cNvPr id="153" name="Picture 3" descr="Picture 3"/>
          <p:cNvPicPr>
            <a:picLocks noChangeAspect="1"/>
          </p:cNvPicPr>
          <p:nvPr/>
        </p:nvPicPr>
        <p:blipFill>
          <a:blip r:embed="rId3">
            <a:extLst/>
          </a:blip>
          <a:stretch>
            <a:fillRect/>
          </a:stretch>
        </p:blipFill>
        <p:spPr>
          <a:xfrm>
            <a:off x="2228787" y="1253851"/>
            <a:ext cx="1653259" cy="1647203"/>
          </a:xfrm>
          <a:prstGeom prst="rect">
            <a:avLst/>
          </a:prstGeom>
          <a:ln w="19050">
            <a:solidFill>
              <a:srgbClr val="000000"/>
            </a:solidFill>
            <a:miter/>
          </a:ln>
        </p:spPr>
      </p:pic>
      <p:pic>
        <p:nvPicPr>
          <p:cNvPr id="154" name="Picture 4" descr="Picture 4"/>
          <p:cNvPicPr>
            <a:picLocks noChangeAspect="1"/>
          </p:cNvPicPr>
          <p:nvPr/>
        </p:nvPicPr>
        <p:blipFill>
          <a:blip r:embed="rId4">
            <a:extLst/>
          </a:blip>
          <a:stretch>
            <a:fillRect/>
          </a:stretch>
        </p:blipFill>
        <p:spPr>
          <a:xfrm>
            <a:off x="4314151" y="1291951"/>
            <a:ext cx="1866863" cy="1691035"/>
          </a:xfrm>
          <a:prstGeom prst="rect">
            <a:avLst/>
          </a:prstGeom>
          <a:ln w="19050">
            <a:solidFill>
              <a:srgbClr val="000000"/>
            </a:solidFill>
            <a:miter/>
          </a:ln>
        </p:spPr>
      </p:pic>
      <p:pic>
        <p:nvPicPr>
          <p:cNvPr id="155" name="Picture 5" descr="Picture 5"/>
          <p:cNvPicPr>
            <a:picLocks noChangeAspect="1"/>
          </p:cNvPicPr>
          <p:nvPr/>
        </p:nvPicPr>
        <p:blipFill>
          <a:blip r:embed="rId5">
            <a:extLst/>
          </a:blip>
          <a:stretch>
            <a:fillRect/>
          </a:stretch>
        </p:blipFill>
        <p:spPr>
          <a:xfrm>
            <a:off x="6725839" y="1357961"/>
            <a:ext cx="1683489" cy="1675114"/>
          </a:xfrm>
          <a:prstGeom prst="rect">
            <a:avLst/>
          </a:prstGeom>
          <a:ln w="19050">
            <a:solidFill>
              <a:srgbClr val="000000"/>
            </a:solidFill>
            <a:miter/>
          </a:ln>
        </p:spPr>
      </p:pic>
      <p:sp>
        <p:nvSpPr>
          <p:cNvPr id="156" name="TextBox 9"/>
          <p:cNvSpPr txBox="1"/>
          <p:nvPr/>
        </p:nvSpPr>
        <p:spPr>
          <a:xfrm>
            <a:off x="-1" y="-12487"/>
            <a:ext cx="8531354" cy="11582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p>
            <a:pPr>
              <a:defRPr sz="3600">
                <a:solidFill>
                  <a:srgbClr val="7030A0"/>
                </a:solidFill>
                <a:latin typeface="Raleway Bold"/>
                <a:ea typeface="Raleway Bold"/>
                <a:cs typeface="Raleway Bold"/>
                <a:sym typeface="Raleway Bold"/>
              </a:defRPr>
            </a:pPr>
            <a:r>
              <a:t>Initial ideas: Define energy</a:t>
            </a:r>
            <a:r>
              <a:rPr>
                <a:latin typeface="Raleway Regular"/>
                <a:ea typeface="Raleway Regular"/>
                <a:cs typeface="Raleway Regular"/>
                <a:sym typeface="Raleway Regular"/>
              </a:rPr>
              <a:t>…(</a:t>
            </a:r>
            <a:r>
              <a:rPr i="1">
                <a:latin typeface="Raleway Regular"/>
                <a:ea typeface="Raleway Regular"/>
                <a:cs typeface="Raleway Regular"/>
                <a:sym typeface="Raleway Regular"/>
              </a:rPr>
              <a:t>use no more than 10 words</a:t>
            </a:r>
            <a:r>
              <a:rPr>
                <a:latin typeface="Raleway Regular"/>
                <a:ea typeface="Raleway Regular"/>
                <a:cs typeface="Raleway Regular"/>
                <a:sym typeface="Raleway Regular"/>
              </a:rPr>
              <a:t>)</a:t>
            </a:r>
          </a:p>
        </p:txBody>
      </p:sp>
      <p:pic>
        <p:nvPicPr>
          <p:cNvPr id="157" name="Picture 2" descr="Picture 2"/>
          <p:cNvPicPr>
            <a:picLocks noChangeAspect="1"/>
          </p:cNvPicPr>
          <p:nvPr/>
        </p:nvPicPr>
        <p:blipFill>
          <a:blip r:embed="rId6">
            <a:extLst/>
          </a:blip>
          <a:stretch>
            <a:fillRect/>
          </a:stretch>
        </p:blipFill>
        <p:spPr>
          <a:xfrm>
            <a:off x="8954152" y="1357961"/>
            <a:ext cx="2640440" cy="1609103"/>
          </a:xfrm>
          <a:prstGeom prst="rect">
            <a:avLst/>
          </a:prstGeom>
          <a:ln w="12700">
            <a:miter lim="400000"/>
          </a:ln>
        </p:spPr>
      </p:pic>
      <p:sp>
        <p:nvSpPr>
          <p:cNvPr id="158" name="TextBox 11"/>
          <p:cNvSpPr txBox="1"/>
          <p:nvPr/>
        </p:nvSpPr>
        <p:spPr>
          <a:xfrm>
            <a:off x="8821438" y="3397260"/>
            <a:ext cx="2905869" cy="19329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defRPr sz="2400">
                <a:latin typeface="Raleway Bold"/>
                <a:ea typeface="Raleway Bold"/>
                <a:cs typeface="Raleway Bold"/>
                <a:sym typeface="Raleway Bold"/>
              </a:defRPr>
            </a:lvl1pPr>
          </a:lstStyle>
          <a:p>
            <a:pPr/>
            <a:r>
              <a:t>Challenge: Where does our energy come from? What is good and bad about this?</a:t>
            </a:r>
          </a:p>
        </p:txBody>
      </p:sp>
      <p:sp>
        <p:nvSpPr>
          <p:cNvPr id="159"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160" name="Picture 5" descr="Picture 5"/>
          <p:cNvPicPr>
            <a:picLocks noChangeAspect="1"/>
          </p:cNvPicPr>
          <p:nvPr/>
        </p:nvPicPr>
        <p:blipFill>
          <a:blip r:embed="rId7">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5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51"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2" name="Content Placeholder 2"/>
          <p:cNvSpPr txBox="1"/>
          <p:nvPr>
            <p:ph type="body" sz="half" idx="1"/>
          </p:nvPr>
        </p:nvSpPr>
        <p:spPr>
          <a:xfrm>
            <a:off x="91554" y="1213586"/>
            <a:ext cx="7818205" cy="3960441"/>
          </a:xfrm>
          <a:prstGeom prst="rect">
            <a:avLst/>
          </a:prstGeom>
        </p:spPr>
        <p:txBody>
          <a:bodyPr/>
          <a:lstStyle/>
          <a:p>
            <a:pPr marL="0" indent="0" defTabSz="877823">
              <a:spcBef>
                <a:spcPts val="900"/>
              </a:spcBef>
              <a:buSzTx/>
              <a:buNone/>
              <a:defRPr sz="2688">
                <a:latin typeface="Raleway Regular"/>
                <a:ea typeface="Raleway Regular"/>
                <a:cs typeface="Raleway Regular"/>
                <a:sym typeface="Raleway Regular"/>
              </a:defRPr>
            </a:pPr>
            <a:r>
              <a:t>Task: Draw a spider diagram to show your energy use.</a:t>
            </a:r>
          </a:p>
          <a:p>
            <a:pPr marL="0" indent="0" defTabSz="877823">
              <a:spcBef>
                <a:spcPts val="900"/>
              </a:spcBef>
              <a:buSzTx/>
              <a:buNone/>
              <a:defRPr sz="2688">
                <a:latin typeface="Raleway Regular"/>
                <a:ea typeface="Raleway Regular"/>
                <a:cs typeface="Raleway Regular"/>
                <a:sym typeface="Raleway Regular"/>
              </a:defRPr>
            </a:pPr>
          </a:p>
          <a:p>
            <a:pPr marL="0" indent="0" defTabSz="877823">
              <a:spcBef>
                <a:spcPts val="900"/>
              </a:spcBef>
              <a:buSzTx/>
              <a:buNone/>
              <a:defRPr sz="2688">
                <a:latin typeface="Raleway Bold"/>
                <a:ea typeface="Raleway Bold"/>
                <a:cs typeface="Raleway Bold"/>
                <a:sym typeface="Raleway Bold"/>
              </a:defRPr>
            </a:pPr>
            <a:r>
              <a:t>Challenge:  Compare your energy use to the person next to you:</a:t>
            </a:r>
          </a:p>
          <a:p>
            <a:pPr marL="0" indent="0" defTabSz="877823">
              <a:spcBef>
                <a:spcPts val="900"/>
              </a:spcBef>
              <a:buSzTx/>
              <a:buNone/>
              <a:defRPr sz="2688">
                <a:latin typeface="Raleway Bold"/>
                <a:ea typeface="Raleway Bold"/>
                <a:cs typeface="Raleway Bold"/>
                <a:sym typeface="Raleway Bold"/>
              </a:defRPr>
            </a:pPr>
            <a:r>
              <a:t>What are the similarities and differences?</a:t>
            </a:r>
          </a:p>
          <a:p>
            <a:pPr marL="0" indent="0" defTabSz="877823">
              <a:spcBef>
                <a:spcPts val="900"/>
              </a:spcBef>
              <a:buSzTx/>
              <a:buNone/>
              <a:defRPr sz="2688">
                <a:latin typeface="Raleway Regular"/>
                <a:ea typeface="Raleway Regular"/>
                <a:cs typeface="Raleway Regular"/>
                <a:sym typeface="Raleway Regular"/>
              </a:defRPr>
            </a:pPr>
          </a:p>
          <a:p>
            <a:pPr marL="0" indent="0" defTabSz="877823">
              <a:spcBef>
                <a:spcPts val="900"/>
              </a:spcBef>
              <a:buSzTx/>
              <a:buNone/>
              <a:defRPr i="1" sz="2688">
                <a:solidFill>
                  <a:srgbClr val="FF0000"/>
                </a:solidFill>
                <a:latin typeface="Raleway Bold"/>
                <a:ea typeface="Raleway Bold"/>
                <a:cs typeface="Raleway Bold"/>
                <a:sym typeface="Raleway Bold"/>
              </a:defRPr>
            </a:pPr>
            <a:r>
              <a:t>Class poll: who do we think uses the most energy?</a:t>
            </a:r>
          </a:p>
        </p:txBody>
      </p:sp>
      <p:pic>
        <p:nvPicPr>
          <p:cNvPr id="163" name="Picture 2" descr="Picture 2"/>
          <p:cNvPicPr>
            <a:picLocks noChangeAspect="1"/>
          </p:cNvPicPr>
          <p:nvPr/>
        </p:nvPicPr>
        <p:blipFill>
          <a:blip r:embed="rId2">
            <a:extLst/>
          </a:blip>
          <a:stretch>
            <a:fillRect/>
          </a:stretch>
        </p:blipFill>
        <p:spPr>
          <a:xfrm>
            <a:off x="2471235" y="5543893"/>
            <a:ext cx="7693026" cy="1242823"/>
          </a:xfrm>
          <a:prstGeom prst="rect">
            <a:avLst/>
          </a:prstGeom>
          <a:ln w="12700">
            <a:miter lim="400000"/>
          </a:ln>
        </p:spPr>
      </p:pic>
      <p:grpSp>
        <p:nvGrpSpPr>
          <p:cNvPr id="168" name="Cloud 1"/>
          <p:cNvGrpSpPr/>
          <p:nvPr/>
        </p:nvGrpSpPr>
        <p:grpSpPr>
          <a:xfrm>
            <a:off x="8097526" y="2746442"/>
            <a:ext cx="3893590" cy="1370811"/>
            <a:chOff x="0" y="0"/>
            <a:chExt cx="3893588" cy="1370810"/>
          </a:xfrm>
        </p:grpSpPr>
        <p:grpSp>
          <p:nvGrpSpPr>
            <p:cNvPr id="166" name="Group"/>
            <p:cNvGrpSpPr/>
            <p:nvPr/>
          </p:nvGrpSpPr>
          <p:grpSpPr>
            <a:xfrm>
              <a:off x="-1" y="-1"/>
              <a:ext cx="3893590" cy="1370812"/>
              <a:chOff x="0" y="0"/>
              <a:chExt cx="3893588" cy="1370810"/>
            </a:xfrm>
          </p:grpSpPr>
          <p:sp>
            <p:nvSpPr>
              <p:cNvPr id="164" name="Shape"/>
              <p:cNvSpPr/>
              <p:nvPr/>
            </p:nvSpPr>
            <p:spPr>
              <a:xfrm>
                <a:off x="0" y="0"/>
                <a:ext cx="3893589" cy="1370811"/>
              </a:xfrm>
              <a:custGeom>
                <a:avLst/>
                <a:gdLst/>
                <a:ahLst/>
                <a:cxnLst>
                  <a:cxn ang="0">
                    <a:pos x="wd2" y="hd2"/>
                  </a:cxn>
                  <a:cxn ang="5400000">
                    <a:pos x="wd2" y="hd2"/>
                  </a:cxn>
                  <a:cxn ang="10800000">
                    <a:pos x="wd2" y="hd2"/>
                  </a:cxn>
                  <a:cxn ang="16200000">
                    <a:pos x="wd2" y="hd2"/>
                  </a:cxn>
                </a:cxnLst>
                <a:rect l="0" t="0" r="r" b="b"/>
                <a:pathLst>
                  <a:path w="20879" h="20684" fill="norm" stroke="1" extrusionOk="0">
                    <a:moveTo>
                      <a:pt x="1901" y="6800"/>
                    </a:moveTo>
                    <a:cubicBezTo>
                      <a:pt x="1658" y="4397"/>
                      <a:pt x="2907" y="2184"/>
                      <a:pt x="4691" y="1857"/>
                    </a:cubicBezTo>
                    <a:cubicBezTo>
                      <a:pt x="5414" y="1724"/>
                      <a:pt x="6149" y="1922"/>
                      <a:pt x="6778" y="2419"/>
                    </a:cubicBezTo>
                    <a:cubicBezTo>
                      <a:pt x="7445" y="725"/>
                      <a:pt x="9003" y="82"/>
                      <a:pt x="10259" y="981"/>
                    </a:cubicBezTo>
                    <a:cubicBezTo>
                      <a:pt x="10478" y="1139"/>
                      <a:pt x="10680" y="1338"/>
                      <a:pt x="10857" y="1573"/>
                    </a:cubicBezTo>
                    <a:lnTo>
                      <a:pt x="10857" y="1573"/>
                    </a:lnTo>
                    <a:cubicBezTo>
                      <a:pt x="11377" y="169"/>
                      <a:pt x="12642" y="-401"/>
                      <a:pt x="13683" y="299"/>
                    </a:cubicBezTo>
                    <a:cubicBezTo>
                      <a:pt x="13971" y="493"/>
                      <a:pt x="14223" y="774"/>
                      <a:pt x="14418" y="1119"/>
                    </a:cubicBezTo>
                    <a:cubicBezTo>
                      <a:pt x="15255" y="-209"/>
                      <a:pt x="16734" y="-373"/>
                      <a:pt x="17722" y="753"/>
                    </a:cubicBezTo>
                    <a:cubicBezTo>
                      <a:pt x="18137" y="1226"/>
                      <a:pt x="18417" y="1878"/>
                      <a:pt x="18513" y="2598"/>
                    </a:cubicBezTo>
                    <a:lnTo>
                      <a:pt x="18513" y="2598"/>
                    </a:lnTo>
                    <a:cubicBezTo>
                      <a:pt x="19885" y="3102"/>
                      <a:pt x="20694" y="5013"/>
                      <a:pt x="20321" y="6865"/>
                    </a:cubicBezTo>
                    <a:cubicBezTo>
                      <a:pt x="20289" y="7020"/>
                      <a:pt x="20250" y="7173"/>
                      <a:pt x="20203" y="7321"/>
                    </a:cubicBezTo>
                    <a:lnTo>
                      <a:pt x="20203" y="7321"/>
                    </a:lnTo>
                    <a:cubicBezTo>
                      <a:pt x="21303" y="9251"/>
                      <a:pt x="21034" y="12017"/>
                      <a:pt x="19601" y="13499"/>
                    </a:cubicBezTo>
                    <a:cubicBezTo>
                      <a:pt x="19156" y="13961"/>
                      <a:pt x="18629" y="14259"/>
                      <a:pt x="18072" y="14367"/>
                    </a:cubicBezTo>
                    <a:cubicBezTo>
                      <a:pt x="18072" y="16443"/>
                      <a:pt x="16822" y="18126"/>
                      <a:pt x="15280" y="18126"/>
                    </a:cubicBezTo>
                    <a:cubicBezTo>
                      <a:pt x="14757" y="18126"/>
                      <a:pt x="14245" y="17928"/>
                      <a:pt x="13801" y="17556"/>
                    </a:cubicBezTo>
                    <a:cubicBezTo>
                      <a:pt x="13280" y="19883"/>
                      <a:pt x="11460" y="21199"/>
                      <a:pt x="9738" y="20494"/>
                    </a:cubicBezTo>
                    <a:cubicBezTo>
                      <a:pt x="9016" y="20199"/>
                      <a:pt x="8392" y="19574"/>
                      <a:pt x="7973" y="18727"/>
                    </a:cubicBezTo>
                    <a:cubicBezTo>
                      <a:pt x="6209" y="20160"/>
                      <a:pt x="3920" y="19389"/>
                      <a:pt x="2859" y="17004"/>
                    </a:cubicBezTo>
                    <a:cubicBezTo>
                      <a:pt x="2846" y="16974"/>
                      <a:pt x="2833" y="16944"/>
                      <a:pt x="2820" y="16914"/>
                    </a:cubicBezTo>
                    <a:lnTo>
                      <a:pt x="2820" y="16914"/>
                    </a:lnTo>
                    <a:cubicBezTo>
                      <a:pt x="1666" y="17096"/>
                      <a:pt x="620" y="15986"/>
                      <a:pt x="485" y="14435"/>
                    </a:cubicBezTo>
                    <a:cubicBezTo>
                      <a:pt x="412" y="13608"/>
                      <a:pt x="615" y="12780"/>
                      <a:pt x="1038" y="12172"/>
                    </a:cubicBezTo>
                    <a:lnTo>
                      <a:pt x="1038" y="12172"/>
                    </a:lnTo>
                    <a:cubicBezTo>
                      <a:pt x="39" y="11379"/>
                      <a:pt x="-297" y="9639"/>
                      <a:pt x="288" y="8285"/>
                    </a:cubicBezTo>
                    <a:cubicBezTo>
                      <a:pt x="626" y="7504"/>
                      <a:pt x="1218" y="6988"/>
                      <a:pt x="1883" y="6895"/>
                    </a:cubicBezTo>
                    <a:close/>
                  </a:path>
                </a:pathLst>
              </a:custGeom>
              <a:solidFill>
                <a:srgbClr val="FFFFFF"/>
              </a:solidFill>
              <a:ln w="12700" cap="flat">
                <a:solidFill>
                  <a:srgbClr val="000000"/>
                </a:solidFill>
                <a:prstDash val="solid"/>
                <a:miter lim="800000"/>
              </a:ln>
              <a:effectLst/>
            </p:spPr>
            <p:txBody>
              <a:bodyPr wrap="square" lIns="45719" tIns="45719" rIns="45719" bIns="45719" numCol="1" anchor="ctr">
                <a:noAutofit/>
              </a:bodyPr>
              <a:lstStyle/>
              <a:p>
                <a:pPr algn="ctr">
                  <a:defRPr>
                    <a:solidFill>
                      <a:srgbClr val="FFFFFF"/>
                    </a:solidFill>
                  </a:defRPr>
                </a:pPr>
              </a:p>
            </p:txBody>
          </p:sp>
          <p:sp>
            <p:nvSpPr>
              <p:cNvPr id="165" name="Shape"/>
              <p:cNvSpPr/>
              <p:nvPr/>
            </p:nvSpPr>
            <p:spPr>
              <a:xfrm>
                <a:off x="197708" y="69704"/>
                <a:ext cx="3567827" cy="116386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380" y="14010"/>
                    </a:moveTo>
                    <a:cubicBezTo>
                      <a:pt x="899" y="14066"/>
                      <a:pt x="417" y="13902"/>
                      <a:pt x="0" y="13542"/>
                    </a:cubicBezTo>
                    <a:moveTo>
                      <a:pt x="2598" y="19137"/>
                    </a:moveTo>
                    <a:lnTo>
                      <a:pt x="2598" y="19137"/>
                    </a:lnTo>
                    <a:cubicBezTo>
                      <a:pt x="2405" y="19250"/>
                      <a:pt x="2202" y="19325"/>
                      <a:pt x="1994" y="19361"/>
                    </a:cubicBezTo>
                    <a:moveTo>
                      <a:pt x="7802" y="21600"/>
                    </a:moveTo>
                    <a:lnTo>
                      <a:pt x="7802" y="21600"/>
                    </a:lnTo>
                    <a:cubicBezTo>
                      <a:pt x="7657" y="21279"/>
                      <a:pt x="7535" y="20936"/>
                      <a:pt x="7438" y="20577"/>
                    </a:cubicBezTo>
                    <a:moveTo>
                      <a:pt x="14532" y="19050"/>
                    </a:moveTo>
                    <a:cubicBezTo>
                      <a:pt x="14510" y="19430"/>
                      <a:pt x="14462" y="19806"/>
                      <a:pt x="14386" y="20172"/>
                    </a:cubicBezTo>
                    <a:moveTo>
                      <a:pt x="17421" y="12116"/>
                    </a:moveTo>
                    <a:cubicBezTo>
                      <a:pt x="18505" y="12890"/>
                      <a:pt x="19193" y="14504"/>
                      <a:pt x="19193" y="16273"/>
                    </a:cubicBezTo>
                    <a:moveTo>
                      <a:pt x="21600" y="7649"/>
                    </a:moveTo>
                    <a:cubicBezTo>
                      <a:pt x="21423" y="8256"/>
                      <a:pt x="21153" y="8794"/>
                      <a:pt x="20811" y="9222"/>
                    </a:cubicBezTo>
                    <a:moveTo>
                      <a:pt x="19707" y="1814"/>
                    </a:moveTo>
                    <a:cubicBezTo>
                      <a:pt x="19737" y="2059"/>
                      <a:pt x="19751" y="2307"/>
                      <a:pt x="19749" y="2556"/>
                    </a:cubicBezTo>
                    <a:moveTo>
                      <a:pt x="14668" y="947"/>
                    </a:moveTo>
                    <a:cubicBezTo>
                      <a:pt x="14771" y="605"/>
                      <a:pt x="14907" y="286"/>
                      <a:pt x="15073" y="0"/>
                    </a:cubicBezTo>
                    <a:moveTo>
                      <a:pt x="10888" y="1399"/>
                    </a:moveTo>
                    <a:cubicBezTo>
                      <a:pt x="10930" y="1115"/>
                      <a:pt x="10996" y="841"/>
                      <a:pt x="11084" y="582"/>
                    </a:cubicBezTo>
                    <a:moveTo>
                      <a:pt x="6452" y="1676"/>
                    </a:moveTo>
                    <a:cubicBezTo>
                      <a:pt x="6709" y="1897"/>
                      <a:pt x="6947" y="2163"/>
                      <a:pt x="7160" y="2469"/>
                    </a:cubicBezTo>
                    <a:moveTo>
                      <a:pt x="1072" y="7905"/>
                    </a:moveTo>
                    <a:lnTo>
                      <a:pt x="1072" y="7905"/>
                    </a:lnTo>
                    <a:cubicBezTo>
                      <a:pt x="1016" y="7632"/>
                      <a:pt x="974" y="7353"/>
                      <a:pt x="948" y="7071"/>
                    </a:cubicBezTo>
                  </a:path>
                </a:pathLst>
              </a:custGeom>
              <a:noFill/>
              <a:ln w="12700" cap="flat">
                <a:solidFill>
                  <a:srgbClr val="000000"/>
                </a:solidFill>
                <a:prstDash val="solid"/>
                <a:miter lim="800000"/>
              </a:ln>
              <a:effectLst/>
            </p:spPr>
            <p:txBody>
              <a:bodyPr wrap="square" lIns="45719" tIns="45719" rIns="45719" bIns="45719" numCol="1" anchor="ctr">
                <a:noAutofit/>
              </a:bodyPr>
              <a:lstStyle/>
              <a:p>
                <a:pPr algn="ctr">
                  <a:defRPr>
                    <a:solidFill>
                      <a:srgbClr val="FFFFFF"/>
                    </a:solidFill>
                  </a:defRPr>
                </a:pPr>
              </a:p>
            </p:txBody>
          </p:sp>
        </p:grpSp>
        <p:sp>
          <p:nvSpPr>
            <p:cNvPr id="167" name="My energy use"/>
            <p:cNvSpPr txBox="1"/>
            <p:nvPr/>
          </p:nvSpPr>
          <p:spPr>
            <a:xfrm>
              <a:off x="584936" y="183135"/>
              <a:ext cx="2448643" cy="92964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45719" tIns="45719" rIns="45719" bIns="45719" numCol="1" anchor="ctr">
              <a:spAutoFit/>
            </a:bodyPr>
            <a:lstStyle>
              <a:lvl1pPr algn="ctr">
                <a:defRPr sz="2800">
                  <a:solidFill>
                    <a:srgbClr val="0070C0"/>
                  </a:solidFill>
                  <a:latin typeface="Raleway Regular"/>
                  <a:ea typeface="Raleway Regular"/>
                  <a:cs typeface="Raleway Regular"/>
                  <a:sym typeface="Raleway Regular"/>
                </a:defRPr>
              </a:lvl1pPr>
            </a:lstStyle>
            <a:p>
              <a:pPr/>
              <a:r>
                <a:t>My energy use</a:t>
              </a:r>
            </a:p>
          </p:txBody>
        </p:sp>
      </p:grpSp>
      <p:sp>
        <p:nvSpPr>
          <p:cNvPr id="169" name="Straight Arrow Connector 4"/>
          <p:cNvSpPr/>
          <p:nvPr/>
        </p:nvSpPr>
        <p:spPr>
          <a:xfrm flipV="1">
            <a:off x="9979128" y="2292923"/>
            <a:ext cx="504057" cy="360041"/>
          </a:xfrm>
          <a:prstGeom prst="line">
            <a:avLst/>
          </a:prstGeom>
          <a:ln w="19050">
            <a:solidFill>
              <a:srgbClr val="000000"/>
            </a:solidFill>
            <a:miter/>
            <a:tailEnd type="triangle"/>
          </a:ln>
        </p:spPr>
        <p:txBody>
          <a:bodyPr lIns="45719" rIns="45719"/>
          <a:lstStyle/>
          <a:p>
            <a:pPr/>
          </a:p>
        </p:txBody>
      </p:sp>
      <p:sp>
        <p:nvSpPr>
          <p:cNvPr id="170" name="Straight Arrow Connector 7"/>
          <p:cNvSpPr/>
          <p:nvPr/>
        </p:nvSpPr>
        <p:spPr>
          <a:xfrm flipH="1" flipV="1">
            <a:off x="8993931" y="2381984"/>
            <a:ext cx="216025" cy="360041"/>
          </a:xfrm>
          <a:prstGeom prst="line">
            <a:avLst/>
          </a:prstGeom>
          <a:ln w="19050">
            <a:solidFill>
              <a:srgbClr val="000000"/>
            </a:solidFill>
            <a:miter/>
            <a:tailEnd type="triangle"/>
          </a:ln>
        </p:spPr>
        <p:txBody>
          <a:bodyPr lIns="45719" rIns="45719"/>
          <a:lstStyle/>
          <a:p>
            <a:pPr/>
          </a:p>
        </p:txBody>
      </p:sp>
      <p:sp>
        <p:nvSpPr>
          <p:cNvPr id="171" name="TextBox 6"/>
          <p:cNvSpPr txBox="1"/>
          <p:nvPr/>
        </p:nvSpPr>
        <p:spPr>
          <a:xfrm>
            <a:off x="10066682" y="1744644"/>
            <a:ext cx="2028352" cy="624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a:latin typeface="Raleway Regular"/>
                <a:ea typeface="Raleway Regular"/>
                <a:cs typeface="Raleway Regular"/>
                <a:sym typeface="Raleway Regular"/>
              </a:defRPr>
            </a:lvl1pPr>
          </a:lstStyle>
          <a:p>
            <a:pPr/>
            <a:r>
              <a:t>Charge phone every night</a:t>
            </a:r>
          </a:p>
        </p:txBody>
      </p:sp>
      <p:sp>
        <p:nvSpPr>
          <p:cNvPr id="172" name="TextBox 11"/>
          <p:cNvSpPr txBox="1"/>
          <p:nvPr/>
        </p:nvSpPr>
        <p:spPr>
          <a:xfrm>
            <a:off x="7564129" y="1966156"/>
            <a:ext cx="1420729" cy="6248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lgn="ctr">
              <a:defRPr>
                <a:latin typeface="Raleway Regular"/>
                <a:ea typeface="Raleway Regular"/>
                <a:cs typeface="Raleway Regular"/>
                <a:sym typeface="Raleway Regular"/>
              </a:defRPr>
            </a:lvl1pPr>
          </a:lstStyle>
          <a:p>
            <a:pPr/>
            <a:r>
              <a:t>Come to school in car</a:t>
            </a:r>
          </a:p>
        </p:txBody>
      </p:sp>
      <p:sp>
        <p:nvSpPr>
          <p:cNvPr id="173" name="TextBox 12"/>
          <p:cNvSpPr txBox="1"/>
          <p:nvPr/>
        </p:nvSpPr>
        <p:spPr>
          <a:xfrm>
            <a:off x="-1" y="-12487"/>
            <a:ext cx="8531354" cy="6248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600">
                <a:latin typeface="Raleway Bold"/>
                <a:ea typeface="Raleway Bold"/>
                <a:cs typeface="Raleway Bold"/>
                <a:sym typeface="Raleway Bold"/>
              </a:defRPr>
            </a:lvl1pPr>
          </a:lstStyle>
          <a:p>
            <a:pPr/>
            <a:r>
              <a:t>How do we use energy?</a:t>
            </a:r>
          </a:p>
        </p:txBody>
      </p:sp>
      <p:sp>
        <p:nvSpPr>
          <p:cNvPr id="174"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175"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162">
                                            <p:bg/>
                                          </p:spTgt>
                                        </p:tgtEl>
                                        <p:attrNameLst>
                                          <p:attrName>style.visibility</p:attrName>
                                        </p:attrNameLst>
                                      </p:cBhvr>
                                      <p:to>
                                        <p:strVal val="visible"/>
                                      </p:to>
                                    </p:set>
                                    <p:animEffect filter="dissolve" transition="in">
                                      <p:cBhvr>
                                        <p:cTn id="7" dur="500"/>
                                        <p:tgtEl>
                                          <p:spTgt spid="162">
                                            <p:bg/>
                                          </p:spTgt>
                                        </p:tgtEl>
                                      </p:cBhvr>
                                    </p:animEffect>
                                  </p:childTnLst>
                                </p:cTn>
                              </p:par>
                              <p:par>
                                <p:cTn id="8" presetClass="entr" nodeType="withEffect" presetSubtype="0" presetID="9" grpId="1" fill="hold">
                                  <p:stCondLst>
                                    <p:cond delay="0"/>
                                  </p:stCondLst>
                                  <p:iterate type="el" backwards="0">
                                    <p:tmAbs val="0"/>
                                  </p:iterate>
                                  <p:childTnLst>
                                    <p:set>
                                      <p:cBhvr>
                                        <p:cTn id="9" fill="hold"/>
                                        <p:tgtEl>
                                          <p:spTgt spid="162">
                                            <p:txEl>
                                              <p:pRg st="0" end="0"/>
                                            </p:txEl>
                                          </p:spTgt>
                                        </p:tgtEl>
                                        <p:attrNameLst>
                                          <p:attrName>style.visibility</p:attrName>
                                        </p:attrNameLst>
                                      </p:cBhvr>
                                      <p:to>
                                        <p:strVal val="visible"/>
                                      </p:to>
                                    </p:set>
                                    <p:animEffect filter="dissolve" transition="in">
                                      <p:cBhvr>
                                        <p:cTn id="10" dur="500"/>
                                        <p:tgtEl>
                                          <p:spTgt spid="162">
                                            <p:txEl>
                                              <p:pRg st="0" end="0"/>
                                            </p:txEl>
                                          </p:spTgt>
                                        </p:tgtEl>
                                      </p:cBhvr>
                                    </p:animEffect>
                                  </p:childTnLst>
                                </p:cTn>
                              </p:par>
                            </p:childTnLst>
                          </p:cTn>
                        </p:par>
                        <p:par>
                          <p:cTn id="11" fill="hold">
                            <p:stCondLst>
                              <p:cond delay="500"/>
                            </p:stCondLst>
                            <p:childTnLst>
                              <p:par>
                                <p:cTn id="12" presetClass="entr" nodeType="afterEffect" presetID="9" grpId="1" fill="hold">
                                  <p:stCondLst>
                                    <p:cond delay="0"/>
                                  </p:stCondLst>
                                  <p:iterate type="el" backwards="0">
                                    <p:tmAbs val="0"/>
                                  </p:iterate>
                                  <p:childTnLst>
                                    <p:set>
                                      <p:cBhvr>
                                        <p:cTn id="13" fill="hold"/>
                                        <p:tgtEl>
                                          <p:spTgt spid="162">
                                            <p:txEl>
                                              <p:pRg st="1" end="1"/>
                                            </p:txEl>
                                          </p:spTgt>
                                        </p:tgtEl>
                                        <p:attrNameLst>
                                          <p:attrName>style.visibility</p:attrName>
                                        </p:attrNameLst>
                                      </p:cBhvr>
                                      <p:to>
                                        <p:strVal val="visible"/>
                                      </p:to>
                                    </p:set>
                                    <p:animEffect filter="dissolve" transition="in">
                                      <p:cBhvr>
                                        <p:cTn id="14" dur="500"/>
                                        <p:tgtEl>
                                          <p:spTgt spid="162">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9" grpId="1" fill="hold">
                                  <p:stCondLst>
                                    <p:cond delay="0"/>
                                  </p:stCondLst>
                                  <p:iterate type="el" backwards="0">
                                    <p:tmAbs val="0"/>
                                  </p:iterate>
                                  <p:childTnLst>
                                    <p:set>
                                      <p:cBhvr>
                                        <p:cTn id="18" fill="hold"/>
                                        <p:tgtEl>
                                          <p:spTgt spid="162">
                                            <p:txEl>
                                              <p:pRg st="2" end="2"/>
                                            </p:txEl>
                                          </p:spTgt>
                                        </p:tgtEl>
                                        <p:attrNameLst>
                                          <p:attrName>style.visibility</p:attrName>
                                        </p:attrNameLst>
                                      </p:cBhvr>
                                      <p:to>
                                        <p:strVal val="visible"/>
                                      </p:to>
                                    </p:set>
                                    <p:animEffect filter="dissolve" transition="in">
                                      <p:cBhvr>
                                        <p:cTn id="19" dur="500"/>
                                        <p:tgtEl>
                                          <p:spTgt spid="16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Class="entr" nodeType="clickEffect" presetID="9" grpId="1" fill="hold">
                                  <p:stCondLst>
                                    <p:cond delay="0"/>
                                  </p:stCondLst>
                                  <p:iterate type="el" backwards="0">
                                    <p:tmAbs val="0"/>
                                  </p:iterate>
                                  <p:childTnLst>
                                    <p:set>
                                      <p:cBhvr>
                                        <p:cTn id="23" fill="hold"/>
                                        <p:tgtEl>
                                          <p:spTgt spid="162">
                                            <p:txEl>
                                              <p:pRg st="3" end="3"/>
                                            </p:txEl>
                                          </p:spTgt>
                                        </p:tgtEl>
                                        <p:attrNameLst>
                                          <p:attrName>style.visibility</p:attrName>
                                        </p:attrNameLst>
                                      </p:cBhvr>
                                      <p:to>
                                        <p:strVal val="visible"/>
                                      </p:to>
                                    </p:set>
                                    <p:animEffect filter="dissolve" transition="in">
                                      <p:cBhvr>
                                        <p:cTn id="24" dur="500"/>
                                        <p:tgtEl>
                                          <p:spTgt spid="162">
                                            <p:txEl>
                                              <p:pRg st="3" end="3"/>
                                            </p:txEl>
                                          </p:spTgt>
                                        </p:tgtEl>
                                      </p:cBhvr>
                                    </p:animEffect>
                                  </p:childTnLst>
                                </p:cTn>
                              </p:par>
                            </p:childTnLst>
                          </p:cTn>
                        </p:par>
                        <p:par>
                          <p:cTn id="25" fill="hold">
                            <p:stCondLst>
                              <p:cond delay="500"/>
                            </p:stCondLst>
                            <p:childTnLst>
                              <p:par>
                                <p:cTn id="26" presetClass="entr" nodeType="afterEffect" presetID="9" grpId="1" fill="hold">
                                  <p:stCondLst>
                                    <p:cond delay="0"/>
                                  </p:stCondLst>
                                  <p:iterate type="el" backwards="0">
                                    <p:tmAbs val="0"/>
                                  </p:iterate>
                                  <p:childTnLst>
                                    <p:set>
                                      <p:cBhvr>
                                        <p:cTn id="27" fill="hold"/>
                                        <p:tgtEl>
                                          <p:spTgt spid="162">
                                            <p:txEl>
                                              <p:pRg st="4" end="4"/>
                                            </p:txEl>
                                          </p:spTgt>
                                        </p:tgtEl>
                                        <p:attrNameLst>
                                          <p:attrName>style.visibility</p:attrName>
                                        </p:attrNameLst>
                                      </p:cBhvr>
                                      <p:to>
                                        <p:strVal val="visible"/>
                                      </p:to>
                                    </p:set>
                                    <p:animEffect filter="dissolve" transition="in">
                                      <p:cBhvr>
                                        <p:cTn id="28" dur="500"/>
                                        <p:tgtEl>
                                          <p:spTgt spid="162">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Class="entr" nodeType="clickEffect" presetID="9" grpId="1" fill="hold">
                                  <p:stCondLst>
                                    <p:cond delay="0"/>
                                  </p:stCondLst>
                                  <p:iterate type="el" backwards="0">
                                    <p:tmAbs val="0"/>
                                  </p:iterate>
                                  <p:childTnLst>
                                    <p:set>
                                      <p:cBhvr>
                                        <p:cTn id="32" fill="hold"/>
                                        <p:tgtEl>
                                          <p:spTgt spid="162">
                                            <p:txEl>
                                              <p:pRg st="5" end="5"/>
                                            </p:txEl>
                                          </p:spTgt>
                                        </p:tgtEl>
                                        <p:attrNameLst>
                                          <p:attrName>style.visibility</p:attrName>
                                        </p:attrNameLst>
                                      </p:cBhvr>
                                      <p:to>
                                        <p:strVal val="visible"/>
                                      </p:to>
                                    </p:set>
                                    <p:animEffect filter="dissolve" transition="in">
                                      <p:cBhvr>
                                        <p:cTn id="33" dur="500"/>
                                        <p:tgtEl>
                                          <p:spTgt spid="162">
                                            <p:txEl>
                                              <p:pRg st="5" end="5"/>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162"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7" name="Content Placeholder 2"/>
          <p:cNvSpPr txBox="1"/>
          <p:nvPr>
            <p:ph type="body" sz="half" idx="1"/>
          </p:nvPr>
        </p:nvSpPr>
        <p:spPr>
          <a:xfrm>
            <a:off x="415404" y="1246956"/>
            <a:ext cx="5550121" cy="3960441"/>
          </a:xfrm>
          <a:prstGeom prst="rect">
            <a:avLst/>
          </a:prstGeom>
        </p:spPr>
        <p:txBody>
          <a:bodyPr/>
          <a:lstStyle/>
          <a:p>
            <a:pPr marL="0" indent="0">
              <a:lnSpc>
                <a:spcPct val="81000"/>
              </a:lnSpc>
              <a:buSzTx/>
              <a:buNone/>
              <a:defRPr sz="2200">
                <a:latin typeface="Raleway Regular"/>
                <a:ea typeface="Raleway Regular"/>
                <a:cs typeface="Raleway Regular"/>
                <a:sym typeface="Raleway Regular"/>
              </a:defRPr>
            </a:pPr>
            <a:r>
              <a:t>Opposite shows the UK’s energy mix for 2019 (where our energy comes from) Does anyone know anything about the energy sources listed? </a:t>
            </a:r>
            <a:endParaRPr sz="2400"/>
          </a:p>
          <a:p>
            <a:pPr marL="0" indent="0">
              <a:lnSpc>
                <a:spcPct val="81000"/>
              </a:lnSpc>
              <a:buSzTx/>
              <a:buNone/>
              <a:defRPr i="1" sz="2400">
                <a:solidFill>
                  <a:srgbClr val="FF0000"/>
                </a:solidFill>
                <a:latin typeface="Raleway Bold"/>
                <a:ea typeface="Raleway Bold"/>
                <a:cs typeface="Raleway Bold"/>
                <a:sym typeface="Raleway Bold"/>
              </a:defRPr>
            </a:pPr>
          </a:p>
          <a:p>
            <a:pPr marL="0" indent="0">
              <a:lnSpc>
                <a:spcPct val="81000"/>
              </a:lnSpc>
              <a:buSzTx/>
              <a:buNone/>
              <a:defRPr i="1" sz="2200">
                <a:latin typeface="Raleway Bold"/>
                <a:ea typeface="Raleway Bold"/>
                <a:cs typeface="Raleway Bold"/>
                <a:sym typeface="Raleway Bold"/>
              </a:defRPr>
            </a:pPr>
            <a:r>
              <a:t>Task: Write a short description of the UK’s energy mix. </a:t>
            </a:r>
            <a:endParaRPr sz="2500"/>
          </a:p>
          <a:p>
            <a:pPr marL="0" indent="0">
              <a:lnSpc>
                <a:spcPct val="81000"/>
              </a:lnSpc>
              <a:buSzTx/>
              <a:buNone/>
              <a:defRPr i="1" sz="2400">
                <a:solidFill>
                  <a:srgbClr val="FF0000"/>
                </a:solidFill>
                <a:latin typeface="Raleway Bold"/>
                <a:ea typeface="Raleway Bold"/>
                <a:cs typeface="Raleway Bold"/>
                <a:sym typeface="Raleway Bold"/>
              </a:defRPr>
            </a:pPr>
          </a:p>
          <a:p>
            <a:pPr marL="0" indent="0">
              <a:lnSpc>
                <a:spcPct val="81000"/>
              </a:lnSpc>
              <a:buSzTx/>
              <a:buNone/>
              <a:defRPr i="1" sz="2200">
                <a:solidFill>
                  <a:srgbClr val="FF0000"/>
                </a:solidFill>
                <a:latin typeface="Raleway Bold"/>
                <a:ea typeface="Raleway Bold"/>
                <a:cs typeface="Raleway Bold"/>
                <a:sym typeface="Raleway Bold"/>
              </a:defRPr>
            </a:pPr>
            <a:r>
              <a:t>HINT: A good place to start might be to describe the biggest source. For example: The UK gest most of its energy (30%) from……..</a:t>
            </a:r>
          </a:p>
        </p:txBody>
      </p:sp>
      <p:sp>
        <p:nvSpPr>
          <p:cNvPr id="178" name="TextBox 12"/>
          <p:cNvSpPr txBox="1"/>
          <p:nvPr/>
        </p:nvSpPr>
        <p:spPr>
          <a:xfrm>
            <a:off x="-1" y="-12487"/>
            <a:ext cx="8531354" cy="6248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lgn="ctr">
              <a:defRPr sz="3600">
                <a:latin typeface="Raleway Bold"/>
                <a:ea typeface="Raleway Bold"/>
                <a:cs typeface="Raleway Bold"/>
                <a:sym typeface="Raleway Bold"/>
              </a:defRPr>
            </a:lvl1pPr>
          </a:lstStyle>
          <a:p>
            <a:pPr/>
            <a:r>
              <a:t>Where do we get our Energy?</a:t>
            </a:r>
          </a:p>
        </p:txBody>
      </p:sp>
      <p:pic>
        <p:nvPicPr>
          <p:cNvPr id="179" name="Picture 2" descr="Picture 2"/>
          <p:cNvPicPr>
            <a:picLocks noChangeAspect="1"/>
          </p:cNvPicPr>
          <p:nvPr/>
        </p:nvPicPr>
        <p:blipFill>
          <a:blip r:embed="rId2">
            <a:extLst/>
          </a:blip>
          <a:stretch>
            <a:fillRect/>
          </a:stretch>
        </p:blipFill>
        <p:spPr>
          <a:xfrm>
            <a:off x="7143750" y="1403652"/>
            <a:ext cx="3927474" cy="3058811"/>
          </a:xfrm>
          <a:prstGeom prst="rect">
            <a:avLst/>
          </a:prstGeom>
          <a:ln w="12700">
            <a:miter lim="400000"/>
          </a:ln>
        </p:spPr>
      </p:pic>
      <p:sp>
        <p:nvSpPr>
          <p:cNvPr id="180" name="TextBox 10"/>
          <p:cNvSpPr txBox="1"/>
          <p:nvPr/>
        </p:nvSpPr>
        <p:spPr>
          <a:xfrm>
            <a:off x="4725044" y="5232272"/>
            <a:ext cx="4837413" cy="11963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defRPr sz="2400">
                <a:latin typeface="Raleway Bold"/>
                <a:ea typeface="Raleway Bold"/>
                <a:cs typeface="Raleway Bold"/>
                <a:sym typeface="Raleway Bold"/>
              </a:defRPr>
            </a:lvl1pPr>
          </a:lstStyle>
          <a:p>
            <a:pPr/>
            <a:r>
              <a:t>Challenge: Are some of these energy types better than others? Why?</a:t>
            </a:r>
          </a:p>
        </p:txBody>
      </p:sp>
      <p:sp>
        <p:nvSpPr>
          <p:cNvPr id="181"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182" name="Picture 5" descr="Picture 5"/>
          <p:cNvPicPr>
            <a:picLocks noChangeAspect="1"/>
          </p:cNvPicPr>
          <p:nvPr/>
        </p:nvPicPr>
        <p:blipFill>
          <a:blip r:embed="rId3">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177">
                                            <p:bg/>
                                          </p:spTgt>
                                        </p:tgtEl>
                                        <p:attrNameLst>
                                          <p:attrName>style.visibility</p:attrName>
                                        </p:attrNameLst>
                                      </p:cBhvr>
                                      <p:to>
                                        <p:strVal val="visible"/>
                                      </p:to>
                                    </p:set>
                                    <p:animEffect filter="dissolve" transition="in">
                                      <p:cBhvr>
                                        <p:cTn id="7" dur="500"/>
                                        <p:tgtEl>
                                          <p:spTgt spid="177">
                                            <p:bg/>
                                          </p:spTgt>
                                        </p:tgtEl>
                                      </p:cBhvr>
                                    </p:animEffect>
                                  </p:childTnLst>
                                </p:cTn>
                              </p:par>
                              <p:par>
                                <p:cTn id="8" presetClass="entr" nodeType="withEffect" presetSubtype="0" presetID="9" grpId="1" fill="hold">
                                  <p:stCondLst>
                                    <p:cond delay="0"/>
                                  </p:stCondLst>
                                  <p:iterate type="el" backwards="0">
                                    <p:tmAbs val="0"/>
                                  </p:iterate>
                                  <p:childTnLst>
                                    <p:set>
                                      <p:cBhvr>
                                        <p:cTn id="9" fill="hold"/>
                                        <p:tgtEl>
                                          <p:spTgt spid="177">
                                            <p:txEl>
                                              <p:pRg st="0" end="0"/>
                                            </p:txEl>
                                          </p:spTgt>
                                        </p:tgtEl>
                                        <p:attrNameLst>
                                          <p:attrName>style.visibility</p:attrName>
                                        </p:attrNameLst>
                                      </p:cBhvr>
                                      <p:to>
                                        <p:strVal val="visible"/>
                                      </p:to>
                                    </p:set>
                                    <p:animEffect filter="dissolve" transition="in">
                                      <p:cBhvr>
                                        <p:cTn id="10" dur="500"/>
                                        <p:tgtEl>
                                          <p:spTgt spid="177">
                                            <p:txEl>
                                              <p:pRg st="0" end="0"/>
                                            </p:txEl>
                                          </p:spTgt>
                                        </p:tgtEl>
                                      </p:cBhvr>
                                    </p:animEffect>
                                  </p:childTnLst>
                                </p:cTn>
                              </p:par>
                            </p:childTnLst>
                          </p:cTn>
                        </p:par>
                        <p:par>
                          <p:cTn id="11" fill="hold">
                            <p:stCondLst>
                              <p:cond delay="500"/>
                            </p:stCondLst>
                            <p:childTnLst>
                              <p:par>
                                <p:cTn id="12" presetClass="entr" nodeType="afterEffect" presetID="9" grpId="1" fill="hold">
                                  <p:stCondLst>
                                    <p:cond delay="0"/>
                                  </p:stCondLst>
                                  <p:iterate type="el" backwards="0">
                                    <p:tmAbs val="0"/>
                                  </p:iterate>
                                  <p:childTnLst>
                                    <p:set>
                                      <p:cBhvr>
                                        <p:cTn id="13" fill="hold"/>
                                        <p:tgtEl>
                                          <p:spTgt spid="177">
                                            <p:txEl>
                                              <p:pRg st="1" end="1"/>
                                            </p:txEl>
                                          </p:spTgt>
                                        </p:tgtEl>
                                        <p:attrNameLst>
                                          <p:attrName>style.visibility</p:attrName>
                                        </p:attrNameLst>
                                      </p:cBhvr>
                                      <p:to>
                                        <p:strVal val="visible"/>
                                      </p:to>
                                    </p:set>
                                    <p:animEffect filter="dissolve" transition="in">
                                      <p:cBhvr>
                                        <p:cTn id="14" dur="500"/>
                                        <p:tgtEl>
                                          <p:spTgt spid="17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Class="entr" nodeType="clickEffect" presetID="9" grpId="1" fill="hold">
                                  <p:stCondLst>
                                    <p:cond delay="0"/>
                                  </p:stCondLst>
                                  <p:iterate type="el" backwards="0">
                                    <p:tmAbs val="0"/>
                                  </p:iterate>
                                  <p:childTnLst>
                                    <p:set>
                                      <p:cBhvr>
                                        <p:cTn id="18" fill="hold"/>
                                        <p:tgtEl>
                                          <p:spTgt spid="177">
                                            <p:txEl>
                                              <p:pRg st="2" end="2"/>
                                            </p:txEl>
                                          </p:spTgt>
                                        </p:tgtEl>
                                        <p:attrNameLst>
                                          <p:attrName>style.visibility</p:attrName>
                                        </p:attrNameLst>
                                      </p:cBhvr>
                                      <p:to>
                                        <p:strVal val="visible"/>
                                      </p:to>
                                    </p:set>
                                    <p:animEffect filter="dissolve" transition="in">
                                      <p:cBhvr>
                                        <p:cTn id="19" dur="500"/>
                                        <p:tgtEl>
                                          <p:spTgt spid="177">
                                            <p:txEl>
                                              <p:pRg st="2" end="2"/>
                                            </p:txEl>
                                          </p:spTgt>
                                        </p:tgtEl>
                                      </p:cBhvr>
                                    </p:animEffect>
                                  </p:childTnLst>
                                </p:cTn>
                              </p:par>
                            </p:childTnLst>
                          </p:cTn>
                        </p:par>
                        <p:par>
                          <p:cTn id="20" fill="hold">
                            <p:stCondLst>
                              <p:cond delay="500"/>
                            </p:stCondLst>
                            <p:childTnLst>
                              <p:par>
                                <p:cTn id="21" presetClass="entr" nodeType="afterEffect" presetID="9" grpId="1" fill="hold">
                                  <p:stCondLst>
                                    <p:cond delay="0"/>
                                  </p:stCondLst>
                                  <p:iterate type="el" backwards="0">
                                    <p:tmAbs val="0"/>
                                  </p:iterate>
                                  <p:childTnLst>
                                    <p:set>
                                      <p:cBhvr>
                                        <p:cTn id="22" fill="hold"/>
                                        <p:tgtEl>
                                          <p:spTgt spid="177">
                                            <p:txEl>
                                              <p:pRg st="3" end="3"/>
                                            </p:txEl>
                                          </p:spTgt>
                                        </p:tgtEl>
                                        <p:attrNameLst>
                                          <p:attrName>style.visibility</p:attrName>
                                        </p:attrNameLst>
                                      </p:cBhvr>
                                      <p:to>
                                        <p:strVal val="visible"/>
                                      </p:to>
                                    </p:set>
                                    <p:animEffect filter="dissolve" transition="in">
                                      <p:cBhvr>
                                        <p:cTn id="23" dur="500"/>
                                        <p:tgtEl>
                                          <p:spTgt spid="177">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Class="entr" nodeType="clickEffect" presetID="9" grpId="1" fill="hold">
                                  <p:stCondLst>
                                    <p:cond delay="0"/>
                                  </p:stCondLst>
                                  <p:iterate type="el" backwards="0">
                                    <p:tmAbs val="0"/>
                                  </p:iterate>
                                  <p:childTnLst>
                                    <p:set>
                                      <p:cBhvr>
                                        <p:cTn id="27" fill="hold"/>
                                        <p:tgtEl>
                                          <p:spTgt spid="177">
                                            <p:txEl>
                                              <p:pRg st="4" end="4"/>
                                            </p:txEl>
                                          </p:spTgt>
                                        </p:tgtEl>
                                        <p:attrNameLst>
                                          <p:attrName>style.visibility</p:attrName>
                                        </p:attrNameLst>
                                      </p:cBhvr>
                                      <p:to>
                                        <p:strVal val="visible"/>
                                      </p:to>
                                    </p:set>
                                    <p:animEffect filter="dissolve" transition="in">
                                      <p:cBhvr>
                                        <p:cTn id="28" dur="500"/>
                                        <p:tgtEl>
                                          <p:spTgt spid="177">
                                            <p:txEl>
                                              <p:pRg st="4" end="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p" bldLvl="1" animBg="1" rev="0" advAuto="0" spid="177" grpId="1"/>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84" name="Picture 4" descr="Picture 4"/>
          <p:cNvPicPr>
            <a:picLocks noChangeAspect="1"/>
          </p:cNvPicPr>
          <p:nvPr/>
        </p:nvPicPr>
        <p:blipFill>
          <a:blip r:embed="rId2">
            <a:extLst/>
          </a:blip>
          <a:stretch>
            <a:fillRect/>
          </a:stretch>
        </p:blipFill>
        <p:spPr>
          <a:xfrm>
            <a:off x="307975" y="348343"/>
            <a:ext cx="3846854" cy="2564571"/>
          </a:xfrm>
          <a:prstGeom prst="rect">
            <a:avLst/>
          </a:prstGeom>
          <a:ln w="12700">
            <a:miter lim="400000"/>
          </a:ln>
        </p:spPr>
      </p:pic>
      <p:pic>
        <p:nvPicPr>
          <p:cNvPr id="185" name="Picture 6" descr="Picture 6"/>
          <p:cNvPicPr>
            <a:picLocks noChangeAspect="1"/>
          </p:cNvPicPr>
          <p:nvPr/>
        </p:nvPicPr>
        <p:blipFill>
          <a:blip r:embed="rId3">
            <a:extLst/>
          </a:blip>
          <a:stretch>
            <a:fillRect/>
          </a:stretch>
        </p:blipFill>
        <p:spPr>
          <a:xfrm>
            <a:off x="307975" y="3307679"/>
            <a:ext cx="3708854" cy="2418072"/>
          </a:xfrm>
          <a:prstGeom prst="rect">
            <a:avLst/>
          </a:prstGeom>
          <a:ln w="12700">
            <a:miter lim="400000"/>
          </a:ln>
        </p:spPr>
      </p:pic>
      <p:pic>
        <p:nvPicPr>
          <p:cNvPr id="186" name="Picture 5" descr="Picture 5"/>
          <p:cNvPicPr>
            <a:picLocks noChangeAspect="1"/>
          </p:cNvPicPr>
          <p:nvPr/>
        </p:nvPicPr>
        <p:blipFill>
          <a:blip r:embed="rId4">
            <a:extLst/>
          </a:blip>
          <a:stretch>
            <a:fillRect/>
          </a:stretch>
        </p:blipFill>
        <p:spPr>
          <a:xfrm>
            <a:off x="4582884" y="353862"/>
            <a:ext cx="3838576" cy="2559051"/>
          </a:xfrm>
          <a:prstGeom prst="rect">
            <a:avLst/>
          </a:prstGeom>
          <a:ln w="12700">
            <a:miter lim="400000"/>
          </a:ln>
        </p:spPr>
      </p:pic>
      <p:sp>
        <p:nvSpPr>
          <p:cNvPr id="187" name="TextBox 9"/>
          <p:cNvSpPr txBox="1"/>
          <p:nvPr/>
        </p:nvSpPr>
        <p:spPr>
          <a:xfrm>
            <a:off x="8719456" y="1630627"/>
            <a:ext cx="2943942" cy="37744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p>
            <a:pPr>
              <a:defRPr sz="2400">
                <a:latin typeface="Raleway Bold"/>
                <a:ea typeface="Raleway Bold"/>
                <a:cs typeface="Raleway Bold"/>
                <a:sym typeface="Raleway Bold"/>
              </a:defRPr>
            </a:pPr>
            <a:r>
              <a:t>What are the downsides of certain energy sources?</a:t>
            </a:r>
          </a:p>
          <a:p>
            <a:pPr>
              <a:defRPr sz="2400">
                <a:latin typeface="Raleway Bold"/>
                <a:ea typeface="Raleway Bold"/>
                <a:cs typeface="Raleway Bold"/>
                <a:sym typeface="Raleway Bold"/>
              </a:defRPr>
            </a:pPr>
          </a:p>
          <a:p>
            <a:pPr>
              <a:defRPr sz="2400">
                <a:latin typeface="Raleway Bold"/>
                <a:ea typeface="Raleway Bold"/>
                <a:cs typeface="Raleway Bold"/>
                <a:sym typeface="Raleway Bold"/>
              </a:defRPr>
            </a:pPr>
            <a:r>
              <a:t>Which ones are the worst? </a:t>
            </a:r>
          </a:p>
          <a:p>
            <a:pPr>
              <a:defRPr sz="2400">
                <a:latin typeface="Raleway Bold"/>
                <a:ea typeface="Raleway Bold"/>
                <a:cs typeface="Raleway Bold"/>
                <a:sym typeface="Raleway Bold"/>
              </a:defRPr>
            </a:pPr>
          </a:p>
          <a:p>
            <a:pPr>
              <a:defRPr sz="2400">
                <a:latin typeface="Raleway Bold"/>
                <a:ea typeface="Raleway Bold"/>
                <a:cs typeface="Raleway Bold"/>
                <a:sym typeface="Raleway Bold"/>
              </a:defRPr>
            </a:pPr>
            <a:r>
              <a:t>Do we use them in the UK? Why?</a:t>
            </a:r>
          </a:p>
        </p:txBody>
      </p:sp>
      <p:pic>
        <p:nvPicPr>
          <p:cNvPr id="188" name="Picture 7" descr="Picture 7"/>
          <p:cNvPicPr>
            <a:picLocks noChangeAspect="1"/>
          </p:cNvPicPr>
          <p:nvPr/>
        </p:nvPicPr>
        <p:blipFill>
          <a:blip r:embed="rId5">
            <a:extLst/>
          </a:blip>
          <a:stretch>
            <a:fillRect/>
          </a:stretch>
        </p:blipFill>
        <p:spPr>
          <a:xfrm>
            <a:off x="4582884" y="3171088"/>
            <a:ext cx="3838576" cy="2554662"/>
          </a:xfrm>
          <a:prstGeom prst="rect">
            <a:avLst/>
          </a:prstGeom>
          <a:ln w="12700">
            <a:miter lim="400000"/>
          </a:ln>
        </p:spPr>
      </p:pic>
      <p:sp>
        <p:nvSpPr>
          <p:cNvPr id="189"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190" name="Picture 5" descr="Picture 5"/>
          <p:cNvPicPr>
            <a:picLocks noChangeAspect="1"/>
          </p:cNvPicPr>
          <p:nvPr/>
        </p:nvPicPr>
        <p:blipFill>
          <a:blip r:embed="rId6">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Rectangle 1"/>
          <p:cNvSpPr txBox="1"/>
          <p:nvPr/>
        </p:nvSpPr>
        <p:spPr>
          <a:xfrm>
            <a:off x="4144667" y="137427"/>
            <a:ext cx="4139794" cy="739141"/>
          </a:xfrm>
          <a:prstGeom prst="rect">
            <a:avLst/>
          </a:prstGeom>
          <a:ln w="12700">
            <a:miter lim="400000"/>
          </a:ln>
          <a:extLst>
            <a:ext uri="{C572A759-6A51-4108-AA02-DFA0A04FC94B}">
              <ma14:wrappingTextBoxFlag xmlns:ma14="http://schemas.microsoft.com/office/mac/drawingml/2011/main" val="1"/>
            </a:ext>
          </a:extLst>
        </p:spPr>
        <p:txBody>
          <a:bodyPr wrap="none" lIns="45719" rIns="45719">
            <a:spAutoFit/>
          </a:bodyPr>
          <a:lstStyle>
            <a:lvl1pPr algn="ctr">
              <a:defRPr sz="4400">
                <a:effectLst>
                  <a:outerShdw sx="100000" sy="100000" kx="0" ky="0" algn="b" rotWithShape="0" blurRad="38100" dist="19050" dir="2700000">
                    <a:srgbClr val="000000">
                      <a:alpha val="40000"/>
                    </a:srgbClr>
                  </a:outerShdw>
                </a:effectLst>
                <a:latin typeface="Raleway Regular"/>
                <a:ea typeface="Raleway Regular"/>
                <a:cs typeface="Raleway Regular"/>
                <a:sym typeface="Raleway Regular"/>
              </a:defRPr>
            </a:lvl1pPr>
          </a:lstStyle>
          <a:p>
            <a:pPr/>
            <a:r>
              <a:t>Heads and Tails</a:t>
            </a:r>
          </a:p>
        </p:txBody>
      </p:sp>
      <p:sp>
        <p:nvSpPr>
          <p:cNvPr id="193" name="TextBox 2"/>
          <p:cNvSpPr txBox="1"/>
          <p:nvPr/>
        </p:nvSpPr>
        <p:spPr>
          <a:xfrm>
            <a:off x="454666" y="1008668"/>
            <a:ext cx="8815432" cy="459741"/>
          </a:xfrm>
          <a:prstGeom prst="rect">
            <a:avLst/>
          </a:prstGeom>
          <a:ln w="12700">
            <a:miter lim="400000"/>
          </a:ln>
          <a:extLst>
            <a:ext uri="{C572A759-6A51-4108-AA02-DFA0A04FC94B}">
              <ma14:wrappingTextBoxFlag xmlns:ma14="http://schemas.microsoft.com/office/mac/drawingml/2011/main" val="1"/>
            </a:ext>
          </a:extLst>
        </p:spPr>
        <p:txBody>
          <a:bodyPr lIns="45719" rIns="45719">
            <a:spAutoFit/>
          </a:bodyPr>
          <a:lstStyle>
            <a:lvl1pPr>
              <a:defRPr sz="2400">
                <a:latin typeface="Raleway Regular"/>
                <a:ea typeface="Raleway Regular"/>
                <a:cs typeface="Raleway Regular"/>
                <a:sym typeface="Raleway Regular"/>
              </a:defRPr>
            </a:lvl1pPr>
          </a:lstStyle>
          <a:p>
            <a:pPr/>
            <a:r>
              <a:t>Match the words to the correct definitions on your sheet</a:t>
            </a:r>
          </a:p>
        </p:txBody>
      </p:sp>
      <p:graphicFrame>
        <p:nvGraphicFramePr>
          <p:cNvPr id="194" name="Table 10"/>
          <p:cNvGraphicFramePr/>
          <p:nvPr/>
        </p:nvGraphicFramePr>
        <p:xfrm>
          <a:off x="520157" y="1498372"/>
          <a:ext cx="8697150" cy="4532632"/>
        </p:xfrm>
        <a:graphic xmlns:a="http://schemas.openxmlformats.org/drawingml/2006/main">
          <a:graphicData uri="http://schemas.openxmlformats.org/drawingml/2006/table">
            <a:tbl>
              <a:tblPr firstCol="0" firstRow="0" lastCol="0" lastRow="0" bandCol="0" bandRow="1" rtl="0">
                <a:tableStyleId>{4C3C2611-4C71-4FC5-86AE-919BDF0F9419}</a:tableStyleId>
              </a:tblPr>
              <a:tblGrid>
                <a:gridCol w="3134448"/>
                <a:gridCol w="5550001"/>
              </a:tblGrid>
              <a:tr h="670493">
                <a:tc>
                  <a:txBody>
                    <a:bodyPr/>
                    <a:lstStyle/>
                    <a:p>
                      <a:pPr algn="l">
                        <a:defRPr sz="1800"/>
                      </a:pPr>
                      <a:r>
                        <a:rPr sz="2800">
                          <a:latin typeface="Bradley Hand ITC"/>
                          <a:ea typeface="Bradley Hand ITC"/>
                          <a:cs typeface="Bradley Hand ITC"/>
                          <a:sym typeface="Bradley Hand ITC"/>
                        </a:rPr>
                        <a:t>a) Renewable</a:t>
                      </a:r>
                    </a:p>
                  </a:txBody>
                  <a:tcPr marL="45720" marR="45720" marT="45720" marB="45720" anchor="t" anchorCtr="0" horzOverflow="overflow">
                    <a:solidFill>
                      <a:srgbClr val="FFF2CC"/>
                    </a:solidFill>
                  </a:tcPr>
                </a:tc>
                <a:tc>
                  <a:txBody>
                    <a:bodyPr/>
                    <a:lstStyle/>
                    <a:p>
                      <a:pPr algn="l">
                        <a:defRPr b="1" sz="1800">
                          <a:latin typeface="Century Gothic"/>
                          <a:ea typeface="Century Gothic"/>
                          <a:cs typeface="Century Gothic"/>
                          <a:sym typeface="Century Gothic"/>
                        </a:defRPr>
                      </a:pPr>
                      <a:r>
                        <a:t>E</a:t>
                      </a:r>
                      <a:r>
                        <a:rPr b="0">
                          <a:latin typeface="Raleway Bold"/>
                          <a:ea typeface="Raleway Bold"/>
                          <a:cs typeface="Raleway Bold"/>
                          <a:sym typeface="Raleway Bold"/>
                        </a:rPr>
                        <a:t>nergy from a source that is not depleted when used, such as wind or solar power.</a:t>
                      </a:r>
                    </a:p>
                  </a:txBody>
                  <a:tcPr marL="45720" marR="45720" marT="45720" marB="45720" anchor="t" anchorCtr="0" horzOverflow="overflow">
                    <a:solidFill>
                      <a:srgbClr val="FFF2CC"/>
                    </a:solidFill>
                  </a:tcPr>
                </a:tc>
              </a:tr>
              <a:tr h="694652">
                <a:tc>
                  <a:txBody>
                    <a:bodyPr/>
                    <a:lstStyle/>
                    <a:p>
                      <a:pPr algn="l">
                        <a:defRPr sz="1800"/>
                      </a:pPr>
                      <a:r>
                        <a:rPr sz="2800">
                          <a:latin typeface="Bradley Hand ITC"/>
                          <a:ea typeface="Bradley Hand ITC"/>
                          <a:cs typeface="Bradley Hand ITC"/>
                          <a:sym typeface="Bradley Hand ITC"/>
                        </a:rPr>
                        <a:t>b)Non- renewable</a:t>
                      </a:r>
                    </a:p>
                  </a:txBody>
                  <a:tcPr marL="45720" marR="45720" marT="45720" marB="45720" anchor="t" anchorCtr="0" horzOverflow="overflow">
                    <a:solidFill>
                      <a:srgbClr val="FFF2CC"/>
                    </a:solidFill>
                  </a:tcPr>
                </a:tc>
                <a:tc>
                  <a:txBody>
                    <a:bodyPr/>
                    <a:lstStyle/>
                    <a:p>
                      <a:pPr algn="l">
                        <a:defRPr sz="1800"/>
                      </a:pPr>
                      <a:r>
                        <a:rPr>
                          <a:latin typeface="Raleway Bold"/>
                          <a:ea typeface="Raleway Bold"/>
                          <a:cs typeface="Raleway Bold"/>
                          <a:sym typeface="Raleway Bold"/>
                        </a:rPr>
                        <a:t>A  finite resource – This is a resource that does not renew itself </a:t>
                      </a:r>
                    </a:p>
                  </a:txBody>
                  <a:tcPr marL="45720" marR="45720" marT="45720" marB="45720" anchor="t" anchorCtr="0" horzOverflow="overflow">
                    <a:solidFill>
                      <a:srgbClr val="FFF2CC"/>
                    </a:solidFill>
                  </a:tcPr>
                </a:tc>
              </a:tr>
              <a:tr h="670493">
                <a:tc>
                  <a:txBody>
                    <a:bodyPr/>
                    <a:lstStyle/>
                    <a:p>
                      <a:pPr algn="l">
                        <a:defRPr sz="1800"/>
                      </a:pPr>
                      <a:r>
                        <a:rPr sz="2800">
                          <a:latin typeface="Bradley Hand ITC"/>
                          <a:ea typeface="Bradley Hand ITC"/>
                          <a:cs typeface="Bradley Hand ITC"/>
                          <a:sym typeface="Bradley Hand ITC"/>
                        </a:rPr>
                        <a:t>c) Global warming </a:t>
                      </a:r>
                    </a:p>
                  </a:txBody>
                  <a:tcPr marL="45720" marR="45720" marT="45720" marB="45720" anchor="t" anchorCtr="0" horzOverflow="overflow">
                    <a:solidFill>
                      <a:srgbClr val="FFF2CC"/>
                    </a:solidFill>
                  </a:tcPr>
                </a:tc>
                <a:tc>
                  <a:txBody>
                    <a:bodyPr/>
                    <a:lstStyle/>
                    <a:p>
                      <a:pPr algn="l">
                        <a:defRPr sz="1800"/>
                      </a:pPr>
                      <a:r>
                        <a:rPr>
                          <a:latin typeface="Raleway Bold"/>
                          <a:ea typeface="Raleway Bold"/>
                          <a:cs typeface="Raleway Bold"/>
                          <a:sym typeface="Raleway Bold"/>
                        </a:rPr>
                        <a:t>A gradual increase in the overall temperature of the earth's atmosphere </a:t>
                      </a:r>
                    </a:p>
                  </a:txBody>
                  <a:tcPr marL="45720" marR="45720" marT="45720" marB="45720" anchor="t" anchorCtr="0" horzOverflow="overflow">
                    <a:solidFill>
                      <a:srgbClr val="FFF2CC"/>
                    </a:solidFill>
                  </a:tcPr>
                </a:tc>
              </a:tr>
              <a:tr h="1242153">
                <a:tc>
                  <a:txBody>
                    <a:bodyPr/>
                    <a:lstStyle/>
                    <a:p>
                      <a:pPr algn="l">
                        <a:defRPr sz="1800"/>
                      </a:pPr>
                      <a:r>
                        <a:rPr sz="2800">
                          <a:latin typeface="Bradley Hand ITC"/>
                          <a:ea typeface="Bradley Hand ITC"/>
                          <a:cs typeface="Bradley Hand ITC"/>
                          <a:sym typeface="Bradley Hand ITC"/>
                        </a:rPr>
                        <a:t>D) The greenhouse effect</a:t>
                      </a:r>
                    </a:p>
                  </a:txBody>
                  <a:tcPr marL="45720" marR="45720" marT="45720" marB="45720" anchor="t" anchorCtr="0" horzOverflow="overflow">
                    <a:solidFill>
                      <a:srgbClr val="FFF2CC"/>
                    </a:solidFill>
                  </a:tcPr>
                </a:tc>
                <a:tc>
                  <a:txBody>
                    <a:bodyPr/>
                    <a:lstStyle/>
                    <a:p>
                      <a:pPr algn="l">
                        <a:defRPr sz="1800"/>
                      </a:pPr>
                      <a:r>
                        <a:rPr>
                          <a:latin typeface="Raleway Bold"/>
                          <a:ea typeface="Raleway Bold"/>
                          <a:cs typeface="Raleway Bold"/>
                          <a:sym typeface="Raleway Bold"/>
                        </a:rPr>
                        <a:t>A natural process of the Earth, which uses the heat from the sun to heat up the gas molecules present in the atmosphere</a:t>
                      </a:r>
                    </a:p>
                  </a:txBody>
                  <a:tcPr marL="45720" marR="45720" marT="45720" marB="45720" anchor="t" anchorCtr="0" horzOverflow="overflow">
                    <a:solidFill>
                      <a:srgbClr val="FFF2CC"/>
                    </a:solidFill>
                  </a:tcPr>
                </a:tc>
              </a:tr>
              <a:tr h="1242153">
                <a:tc>
                  <a:txBody>
                    <a:bodyPr/>
                    <a:lstStyle/>
                    <a:p>
                      <a:pPr algn="l">
                        <a:defRPr sz="1800"/>
                      </a:pPr>
                      <a:r>
                        <a:rPr sz="2800">
                          <a:latin typeface="Bradley Hand ITC"/>
                          <a:ea typeface="Bradley Hand ITC"/>
                          <a:cs typeface="Bradley Hand ITC"/>
                          <a:sym typeface="Bradley Hand ITC"/>
                        </a:rPr>
                        <a:t>e) The enhanced greenhouse effect </a:t>
                      </a:r>
                    </a:p>
                  </a:txBody>
                  <a:tcPr marL="45720" marR="45720" marT="45720" marB="45720" anchor="t" anchorCtr="0" horzOverflow="overflow">
                    <a:solidFill>
                      <a:srgbClr val="FFF2CC"/>
                    </a:solidFill>
                  </a:tcPr>
                </a:tc>
                <a:tc>
                  <a:txBody>
                    <a:bodyPr/>
                    <a:lstStyle/>
                    <a:p>
                      <a:pPr algn="l">
                        <a:defRPr sz="1800"/>
                      </a:pPr>
                      <a:r>
                        <a:rPr>
                          <a:latin typeface="Raleway Bold"/>
                          <a:ea typeface="Raleway Bold"/>
                          <a:cs typeface="Raleway Bold"/>
                          <a:sym typeface="Raleway Bold"/>
                        </a:rPr>
                        <a:t>The concept that the natural greenhouse effect has been enhanced by anthropogenic emissions of greenhouse gases</a:t>
                      </a:r>
                    </a:p>
                  </a:txBody>
                  <a:tcPr marL="45720" marR="45720" marT="45720" marB="45720" anchor="t" anchorCtr="0" horzOverflow="overflow">
                    <a:solidFill>
                      <a:srgbClr val="FFF2CC"/>
                    </a:solidFill>
                  </a:tcPr>
                </a:tc>
              </a:tr>
            </a:tbl>
          </a:graphicData>
        </a:graphic>
      </p:graphicFrame>
      <p:sp>
        <p:nvSpPr>
          <p:cNvPr id="195" name="TextBox 4"/>
          <p:cNvSpPr txBox="1"/>
          <p:nvPr/>
        </p:nvSpPr>
        <p:spPr>
          <a:xfrm>
            <a:off x="9468218" y="1701021"/>
            <a:ext cx="2495183" cy="2301241"/>
          </a:xfrm>
          <a:prstGeom prst="rect">
            <a:avLst/>
          </a:prstGeom>
          <a:solidFill>
            <a:srgbClr val="FFFF00"/>
          </a:solidFill>
          <a:ln w="12700">
            <a:miter lim="400000"/>
          </a:ln>
          <a:extLst>
            <a:ext uri="{C572A759-6A51-4108-AA02-DFA0A04FC94B}">
              <ma14:wrappingTextBoxFlag xmlns:ma14="http://schemas.microsoft.com/office/mac/drawingml/2011/main" val="1"/>
            </a:ext>
          </a:extLst>
        </p:spPr>
        <p:txBody>
          <a:bodyPr lIns="45719" rIns="45719">
            <a:spAutoFit/>
          </a:bodyPr>
          <a:lstStyle>
            <a:lvl1pPr>
              <a:defRPr sz="2400">
                <a:latin typeface="Raleway Bold"/>
                <a:ea typeface="Raleway Bold"/>
                <a:cs typeface="Raleway Bold"/>
                <a:sym typeface="Raleway Bold"/>
              </a:defRPr>
            </a:lvl1pPr>
          </a:lstStyle>
          <a:p>
            <a:pPr/>
            <a:r>
              <a:t>Challenge: What could we do as a school to help reduce global warming?</a:t>
            </a:r>
          </a:p>
        </p:txBody>
      </p:sp>
      <p:sp>
        <p:nvSpPr>
          <p:cNvPr id="196" name="Rectangle"/>
          <p:cNvSpPr/>
          <p:nvPr/>
        </p:nvSpPr>
        <p:spPr>
          <a:xfrm>
            <a:off x="55033" y="6048280"/>
            <a:ext cx="2243619" cy="769029"/>
          </a:xfrm>
          <a:prstGeom prst="rect">
            <a:avLst/>
          </a:prstGeom>
          <a:solidFill>
            <a:srgbClr val="FFFFFF"/>
          </a:solidFill>
          <a:ln w="12700">
            <a:miter lim="400000"/>
          </a:ln>
        </p:spPr>
        <p:txBody>
          <a:bodyPr lIns="45719" rIns="45719" anchor="ctr"/>
          <a:lstStyle/>
          <a:p>
            <a:pPr/>
          </a:p>
        </p:txBody>
      </p:sp>
      <p:pic>
        <p:nvPicPr>
          <p:cNvPr id="197" name="Picture 5" descr="Picture 5"/>
          <p:cNvPicPr>
            <a:picLocks noChangeAspect="1"/>
          </p:cNvPicPr>
          <p:nvPr/>
        </p:nvPicPr>
        <p:blipFill>
          <a:blip r:embed="rId2">
            <a:extLst/>
          </a:blip>
          <a:stretch>
            <a:fillRect/>
          </a:stretch>
        </p:blipFill>
        <p:spPr>
          <a:xfrm>
            <a:off x="127000" y="5842000"/>
            <a:ext cx="1879495" cy="1018541"/>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199" name="Picture 2" descr="Picture 2"/>
          <p:cNvPicPr>
            <a:picLocks noChangeAspect="1"/>
          </p:cNvPicPr>
          <p:nvPr/>
        </p:nvPicPr>
        <p:blipFill>
          <a:blip r:embed="rId2">
            <a:extLst/>
          </a:blip>
          <a:srcRect l="3020" t="8519" r="23541" b="29444"/>
          <a:stretch>
            <a:fillRect/>
          </a:stretch>
        </p:blipFill>
        <p:spPr>
          <a:xfrm rot="16200000">
            <a:off x="-666753" y="1924051"/>
            <a:ext cx="6057905" cy="3352800"/>
          </a:xfrm>
          <a:prstGeom prst="rect">
            <a:avLst/>
          </a:prstGeom>
          <a:ln w="12700">
            <a:miter lim="400000"/>
          </a:ln>
        </p:spPr>
      </p:pic>
      <p:pic>
        <p:nvPicPr>
          <p:cNvPr id="200" name="Picture 3" descr="Picture 3"/>
          <p:cNvPicPr>
            <a:picLocks noChangeAspect="1"/>
          </p:cNvPicPr>
          <p:nvPr/>
        </p:nvPicPr>
        <p:blipFill>
          <a:blip r:embed="rId2">
            <a:extLst/>
          </a:blip>
          <a:srcRect l="3020" t="8519" r="23541" b="29444"/>
          <a:stretch>
            <a:fillRect/>
          </a:stretch>
        </p:blipFill>
        <p:spPr>
          <a:xfrm rot="16200000">
            <a:off x="3219448" y="1924052"/>
            <a:ext cx="6057905" cy="3352800"/>
          </a:xfrm>
          <a:prstGeom prst="rect">
            <a:avLst/>
          </a:prstGeom>
          <a:ln w="12700">
            <a:miter lim="400000"/>
          </a:ln>
        </p:spPr>
      </p:pic>
      <p:pic>
        <p:nvPicPr>
          <p:cNvPr id="201" name="Picture 4" descr="Picture 4"/>
          <p:cNvPicPr>
            <a:picLocks noChangeAspect="1"/>
          </p:cNvPicPr>
          <p:nvPr/>
        </p:nvPicPr>
        <p:blipFill>
          <a:blip r:embed="rId2">
            <a:extLst/>
          </a:blip>
          <a:srcRect l="3020" t="8519" r="23541" b="29444"/>
          <a:stretch>
            <a:fillRect/>
          </a:stretch>
        </p:blipFill>
        <p:spPr>
          <a:xfrm rot="16200000">
            <a:off x="7105649" y="1924052"/>
            <a:ext cx="6057905" cy="33528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