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jpeg"/><Relationship Id="rId6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.jpe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0.png"/><Relationship Id="rId4" Type="http://schemas.openxmlformats.org/officeDocument/2006/relationships/image" Target="../media/image1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Text Box 111"/>
          <p:cNvGrpSpPr/>
          <p:nvPr/>
        </p:nvGrpSpPr>
        <p:grpSpPr>
          <a:xfrm>
            <a:off x="197826" y="196736"/>
            <a:ext cx="7200901" cy="1421753"/>
            <a:chOff x="0" y="0"/>
            <a:chExt cx="7200900" cy="1421751"/>
          </a:xfrm>
        </p:grpSpPr>
        <p:sp>
          <p:nvSpPr>
            <p:cNvPr id="94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5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LO: Year 3/4: I can define wind Energy. I can describe how a wind turbine works.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 I can describe the positives and negatives of wind energy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argue whether I think wind turbines are good or bad </a:t>
              </a:r>
            </a:p>
            <a:p>
              <a:pPr>
                <a:defRPr sz="14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50000"/>
                </a:lnSpc>
                <a:tabLst>
                  <a:tab pos="2857500" algn="r"/>
                  <a:tab pos="5727700" algn="r"/>
                </a:tabLst>
                <a:defRPr sz="16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 </a:t>
              </a:r>
            </a:p>
            <a:p>
              <a:pPr>
                <a:lnSpc>
                  <a:spcPct val="105999"/>
                </a:lnSpc>
                <a:spcBef>
                  <a:spcPts val="800"/>
                </a:spcBef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 </a:t>
              </a:r>
              <a:endParaRPr sz="1200"/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I can use classification keys to help group, living things</a:t>
              </a:r>
              <a:r>
                <a:rPr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t>in their environments and make links between classification and environment</a:t>
              </a: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99" name="Text Box 111"/>
          <p:cNvGrpSpPr/>
          <p:nvPr/>
        </p:nvGrpSpPr>
        <p:grpSpPr>
          <a:xfrm>
            <a:off x="197826" y="2031632"/>
            <a:ext cx="7200901" cy="1421752"/>
            <a:chOff x="0" y="0"/>
            <a:chExt cx="7200900" cy="1421751"/>
          </a:xfrm>
        </p:grpSpPr>
        <p:sp>
          <p:nvSpPr>
            <p:cNvPr id="97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98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1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 </a:t>
              </a:r>
              <a:r>
                <a:rPr sz="1200"/>
                <a:t>LO: Year 3/4: I can define wind Energy. I can describe how a wind turbine works.	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 I can describe the positives and negatives of wind energy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argue whether I think wind turbines are good or bad </a:t>
              </a:r>
            </a:p>
            <a:p>
              <a:pPr>
                <a:defRPr sz="12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 can use classification keys to help group, living things</a:t>
              </a:r>
              <a:r>
                <a:rPr sz="1200"/>
                <a:t> </a:t>
              </a:r>
              <a:r>
                <a: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rPr>
                <a:t>in their environments and make links between classification and environment</a:t>
              </a:r>
              <a:endParaRPr sz="1200">
                <a:solidFill>
                  <a:srgbClr val="FFFFFF"/>
                </a:solidFill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solidFill>
                    <a:srgbClr val="FFFFFF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115000"/>
                </a:lnSpc>
                <a:spcBef>
                  <a:spcPts val="800"/>
                </a:spcBef>
                <a:defRPr sz="1600"/>
              </a:pPr>
              <a:r>
                <a:t> </a:t>
              </a:r>
            </a:p>
          </p:txBody>
        </p:sp>
      </p:grpSp>
      <p:grpSp>
        <p:nvGrpSpPr>
          <p:cNvPr id="102" name="Text Box 111"/>
          <p:cNvGrpSpPr/>
          <p:nvPr/>
        </p:nvGrpSpPr>
        <p:grpSpPr>
          <a:xfrm>
            <a:off x="197826" y="3595470"/>
            <a:ext cx="7200901" cy="1421752"/>
            <a:chOff x="0" y="0"/>
            <a:chExt cx="7200900" cy="1421751"/>
          </a:xfrm>
        </p:grpSpPr>
        <p:sp>
          <p:nvSpPr>
            <p:cNvPr id="100" name="Rectangle"/>
            <p:cNvSpPr/>
            <p:nvPr/>
          </p:nvSpPr>
          <p:spPr>
            <a:xfrm>
              <a:off x="0" y="0"/>
              <a:ext cx="7200900" cy="142175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1" name="Week: ___   Date: ________    Ratio:__:__     Staff:_____         I    VF…"/>
            <p:cNvSpPr/>
            <p:nvPr/>
          </p:nvSpPr>
          <p:spPr>
            <a:xfrm>
              <a:off x="45719" y="0"/>
              <a:ext cx="7109462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4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Week: ___   Date: ________    Ratio:__:­__     Staff:_____         I    VF</a:t>
              </a:r>
              <a:endParaRPr sz="1200"/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100"/>
              </a:pPr>
              <a:r>
                <a:t> </a:t>
              </a:r>
              <a:r>
                <a:rPr sz="1200">
                  <a:latin typeface="Raleway Regular"/>
                  <a:ea typeface="Raleway Regular"/>
                  <a:cs typeface="Raleway Regular"/>
                  <a:sym typeface="Raleway Regular"/>
                </a:rPr>
                <a:t>LO: Year 3/4: I can define wind Energy. I can describe how a wind turbine works.	</a:t>
              </a:r>
              <a:endParaRPr sz="1200">
                <a:latin typeface="Raleway Regular"/>
                <a:ea typeface="Raleway Regular"/>
                <a:cs typeface="Raleway Regular"/>
                <a:sym typeface="Raleway Regular"/>
              </a:endParaRP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  <a:r>
                <a:t>Year 5/6-   I can describe the positives and negatives of wind energy</a:t>
              </a:r>
            </a:p>
            <a:p>
              <a:pPr>
                <a:lnSpc>
                  <a:spcPct val="115000"/>
                </a:lnSpc>
                <a:tabLst>
                  <a:tab pos="2857500" algn="r"/>
                  <a:tab pos="5727700" algn="r"/>
                </a:tabLst>
                <a:defRPr sz="1200">
                  <a:solidFill>
                    <a:srgbClr val="00B050"/>
                  </a:solidFill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Challenge: I can argue whether I think wind turbines are good or bad </a:t>
              </a:r>
            </a:p>
            <a:p>
              <a:pPr>
                <a:defRPr sz="1200">
                  <a:solidFill>
                    <a:srgbClr val="00B050"/>
                  </a:solidFill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200">
                  <a:latin typeface="Raleway Regular"/>
                  <a:ea typeface="Raleway Regular"/>
                  <a:cs typeface="Raleway Regular"/>
                  <a:sym typeface="Raleway Regular"/>
                </a:defRPr>
              </a:pPr>
            </a:p>
            <a:p>
              <a:pPr>
                <a:lnSpc>
                  <a:spcPct val="200000"/>
                </a:lnSpc>
                <a:spcBef>
                  <a:spcPts val="800"/>
                </a:spcBef>
                <a:defRPr sz="1100"/>
              </a:pPr>
              <a:r>
                <a:t> </a:t>
              </a:r>
            </a:p>
          </p:txBody>
        </p:sp>
      </p:grpSp>
      <p:pic>
        <p:nvPicPr>
          <p:cNvPr id="103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54176" y="1259963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38008" y="3075613"/>
            <a:ext cx="819151" cy="333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rcRect l="1639" t="4675" r="1649" b="5890"/>
          <a:stretch>
            <a:fillRect/>
          </a:stretch>
        </p:blipFill>
        <p:spPr>
          <a:xfrm>
            <a:off x="6554176" y="4638609"/>
            <a:ext cx="819151" cy="3331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8" name="Group 1"/>
          <p:cNvGrpSpPr/>
          <p:nvPr/>
        </p:nvGrpSpPr>
        <p:grpSpPr>
          <a:xfrm>
            <a:off x="9344850" y="-1"/>
            <a:ext cx="2847151" cy="6784851"/>
            <a:chOff x="122" y="0"/>
            <a:chExt cx="2847149" cy="6784849"/>
          </a:xfrm>
        </p:grpSpPr>
        <p:pic>
          <p:nvPicPr>
            <p:cNvPr id="106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28166" y="6217920"/>
              <a:ext cx="1715095" cy="566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7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122" y="0"/>
              <a:ext cx="2847151" cy="11994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2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09" name="Picture 4" descr="Picture 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0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1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3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14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15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traight Connector 3"/>
          <p:cNvSpPr/>
          <p:nvPr/>
        </p:nvSpPr>
        <p:spPr>
          <a:xfrm>
            <a:off x="1905000" y="3286125"/>
            <a:ext cx="8305801" cy="0"/>
          </a:xfrm>
          <a:prstGeom prst="line">
            <a:avLst/>
          </a:prstGeom>
          <a:ln w="381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32" name="TextBox 5"/>
          <p:cNvSpPr txBox="1"/>
          <p:nvPr/>
        </p:nvSpPr>
        <p:spPr>
          <a:xfrm>
            <a:off x="1563969" y="3505199"/>
            <a:ext cx="1822014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Wind energy is perfect</a:t>
            </a:r>
          </a:p>
        </p:txBody>
      </p:sp>
      <p:sp>
        <p:nvSpPr>
          <p:cNvPr id="233" name="TextBox 5"/>
          <p:cNvSpPr txBox="1"/>
          <p:nvPr/>
        </p:nvSpPr>
        <p:spPr>
          <a:xfrm>
            <a:off x="10278530" y="2630805"/>
            <a:ext cx="1385151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We should never use wind energy</a:t>
            </a:r>
          </a:p>
        </p:txBody>
      </p:sp>
      <p:sp>
        <p:nvSpPr>
          <p:cNvPr id="234" name="TextBox 1"/>
          <p:cNvSpPr txBox="1"/>
          <p:nvPr/>
        </p:nvSpPr>
        <p:spPr>
          <a:xfrm>
            <a:off x="-1" y="-1"/>
            <a:ext cx="8942900" cy="5105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Is wind energy good or bad?</a:t>
            </a:r>
          </a:p>
        </p:txBody>
      </p:sp>
      <p:pic>
        <p:nvPicPr>
          <p:cNvPr id="23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05760" y="2204865"/>
            <a:ext cx="4049217" cy="2827908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extBox 4"/>
          <p:cNvSpPr txBox="1"/>
          <p:nvPr/>
        </p:nvSpPr>
        <p:spPr>
          <a:xfrm>
            <a:off x="1112519" y="5127260"/>
            <a:ext cx="9052562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solidFill>
                  <a:srgbClr val="00B05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Extension: </a:t>
            </a:r>
          </a:p>
          <a:p>
            <a:pPr>
              <a:defRPr sz="2000">
                <a:solidFill>
                  <a:srgbClr val="00B050"/>
                </a:solidFill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How could wind energy be improved?</a:t>
            </a:r>
          </a:p>
        </p:txBody>
      </p:sp>
      <p:sp>
        <p:nvSpPr>
          <p:cNvPr id="237" name="TextBox 5"/>
          <p:cNvSpPr txBox="1"/>
          <p:nvPr/>
        </p:nvSpPr>
        <p:spPr>
          <a:xfrm>
            <a:off x="210866" y="756409"/>
            <a:ext cx="8686312" cy="1348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>
                <a:latin typeface="Raleway Regular"/>
                <a:ea typeface="Raleway Regular"/>
                <a:cs typeface="Raleway Regular"/>
                <a:sym typeface="Raleway Regular"/>
              </a:defRPr>
            </a:lvl1pPr>
          </a:lstStyle>
          <a:p>
            <a:pPr/>
            <a:r>
              <a:t>Come up and place yourself on the opinion line below to show how you feel about windfarms. Can you explain your position.</a:t>
            </a:r>
          </a:p>
        </p:txBody>
      </p:sp>
      <p:grpSp>
        <p:nvGrpSpPr>
          <p:cNvPr id="241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38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9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0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2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43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44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9"/>
          <p:cNvSpPr txBox="1"/>
          <p:nvPr/>
        </p:nvSpPr>
        <p:spPr>
          <a:xfrm>
            <a:off x="363125" y="1302289"/>
            <a:ext cx="4742180" cy="39141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Recap: What is Renewable Energy?</a:t>
            </a: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>
              <a:defRPr sz="32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Challenge: Which Renewable Energy source is best and why?</a:t>
            </a:r>
            <a:endParaRPr sz="3600"/>
          </a:p>
        </p:txBody>
      </p:sp>
      <p:pic>
        <p:nvPicPr>
          <p:cNvPr id="11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7315" y="1714500"/>
            <a:ext cx="5811571" cy="326900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2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19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0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1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3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24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25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52"/>
          <p:cNvGrpSpPr/>
          <p:nvPr/>
        </p:nvGrpSpPr>
        <p:grpSpPr>
          <a:xfrm>
            <a:off x="297111" y="1775306"/>
            <a:ext cx="11869489" cy="4613751"/>
            <a:chOff x="0" y="0"/>
            <a:chExt cx="11869488" cy="4613749"/>
          </a:xfrm>
        </p:grpSpPr>
        <p:grpSp>
          <p:nvGrpSpPr>
            <p:cNvPr id="148" name="Group 57"/>
            <p:cNvGrpSpPr/>
            <p:nvPr/>
          </p:nvGrpSpPr>
          <p:grpSpPr>
            <a:xfrm>
              <a:off x="-1" y="0"/>
              <a:ext cx="11869490" cy="4168823"/>
              <a:chOff x="0" y="0"/>
              <a:chExt cx="11869488" cy="4168822"/>
            </a:xfrm>
          </p:grpSpPr>
          <p:sp>
            <p:nvSpPr>
              <p:cNvPr id="127" name="Straight Arrow Connector 60"/>
              <p:cNvSpPr/>
              <p:nvPr/>
            </p:nvSpPr>
            <p:spPr>
              <a:xfrm flipV="1">
                <a:off x="491922" y="0"/>
                <a:ext cx="11206371" cy="4111868"/>
              </a:xfrm>
              <a:prstGeom prst="line">
                <a:avLst/>
              </a:prstGeom>
              <a:noFill/>
              <a:ln w="79375" cap="flat">
                <a:solidFill>
                  <a:srgbClr val="0070C0"/>
                </a:solidFill>
                <a:prstDash val="sysDash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47" name="Group 61"/>
              <p:cNvGrpSpPr/>
              <p:nvPr/>
            </p:nvGrpSpPr>
            <p:grpSpPr>
              <a:xfrm>
                <a:off x="0" y="116532"/>
                <a:ext cx="11869490" cy="4052292"/>
                <a:chOff x="0" y="0"/>
                <a:chExt cx="11869488" cy="4052290"/>
              </a:xfrm>
            </p:grpSpPr>
            <p:grpSp>
              <p:nvGrpSpPr>
                <p:cNvPr id="130" name="Group 62"/>
                <p:cNvGrpSpPr/>
                <p:nvPr/>
              </p:nvGrpSpPr>
              <p:grpSpPr>
                <a:xfrm>
                  <a:off x="491921" y="-1"/>
                  <a:ext cx="11377569" cy="4052292"/>
                  <a:chOff x="0" y="0"/>
                  <a:chExt cx="11377567" cy="4052290"/>
                </a:xfrm>
              </p:grpSpPr>
              <p:sp>
                <p:nvSpPr>
                  <p:cNvPr id="128" name="Straight Connector 73"/>
                  <p:cNvSpPr/>
                  <p:nvPr/>
                </p:nvSpPr>
                <p:spPr>
                  <a:xfrm>
                    <a:off x="-1" y="0"/>
                    <a:ext cx="2" cy="4052290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29" name="Straight Connector 74"/>
                  <p:cNvSpPr/>
                  <p:nvPr/>
                </p:nvSpPr>
                <p:spPr>
                  <a:xfrm flipH="1" flipV="1">
                    <a:off x="1" y="4052290"/>
                    <a:ext cx="11377567" cy="1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333F5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grpSp>
              <p:nvGrpSpPr>
                <p:cNvPr id="135" name="Group 63"/>
                <p:cNvGrpSpPr/>
                <p:nvPr/>
              </p:nvGrpSpPr>
              <p:grpSpPr>
                <a:xfrm>
                  <a:off x="902571" y="1558248"/>
                  <a:ext cx="3126660" cy="2291059"/>
                  <a:chOff x="0" y="0"/>
                  <a:chExt cx="3126659" cy="2291057"/>
                </a:xfrm>
              </p:grpSpPr>
              <p:grpSp>
                <p:nvGrpSpPr>
                  <p:cNvPr id="133" name="Rounded Rectangle 71"/>
                  <p:cNvGrpSpPr/>
                  <p:nvPr/>
                </p:nvGrpSpPr>
                <p:grpSpPr>
                  <a:xfrm>
                    <a:off x="0" y="419202"/>
                    <a:ext cx="3126660" cy="1871856"/>
                    <a:chOff x="0" y="0"/>
                    <a:chExt cx="3126659" cy="1871855"/>
                  </a:xfrm>
                </p:grpSpPr>
                <p:sp>
                  <p:nvSpPr>
                    <p:cNvPr id="131" name="Rounded Rectangle"/>
                    <p:cNvSpPr/>
                    <p:nvPr/>
                  </p:nvSpPr>
                  <p:spPr>
                    <a:xfrm>
                      <a:off x="0" y="0"/>
                      <a:ext cx="3126660" cy="187185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B0F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32" name="I can define wind Energy. I can describe how a win turbine works."/>
                    <p:cNvSpPr txBox="1"/>
                    <p:nvPr/>
                  </p:nvSpPr>
                  <p:spPr>
                    <a:xfrm>
                      <a:off x="135622" y="301721"/>
                      <a:ext cx="2855415" cy="126841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define wind Energy. I can describe how a win turbine works.</a:t>
                      </a:r>
                    </a:p>
                  </p:txBody>
                </p:sp>
              </p:grpSp>
              <p:sp>
                <p:nvSpPr>
                  <p:cNvPr id="134" name="Snip Same Side Corner Rectangle 72"/>
                  <p:cNvSpPr/>
                  <p:nvPr/>
                </p:nvSpPr>
                <p:spPr>
                  <a:xfrm>
                    <a:off x="595557" y="0"/>
                    <a:ext cx="1728561" cy="41920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73" y="0"/>
                        </a:moveTo>
                        <a:lnTo>
                          <a:pt x="20727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000" u="sng">
                        <a:latin typeface="Century Gothic"/>
                        <a:ea typeface="Century Gothic"/>
                        <a:cs typeface="Century Gothic"/>
                        <a:sym typeface="Century Gothic"/>
                      </a:defRPr>
                    </a:pPr>
                  </a:p>
                </p:txBody>
              </p:sp>
            </p:grpSp>
            <p:grpSp>
              <p:nvGrpSpPr>
                <p:cNvPr id="140" name="Group 64"/>
                <p:cNvGrpSpPr/>
                <p:nvPr/>
              </p:nvGrpSpPr>
              <p:grpSpPr>
                <a:xfrm>
                  <a:off x="4254081" y="680283"/>
                  <a:ext cx="3212452" cy="2668907"/>
                  <a:chOff x="0" y="0"/>
                  <a:chExt cx="3212451" cy="2668906"/>
                </a:xfrm>
              </p:grpSpPr>
              <p:grpSp>
                <p:nvGrpSpPr>
                  <p:cNvPr id="138" name="Rounded Rectangle 69"/>
                  <p:cNvGrpSpPr/>
                  <p:nvPr/>
                </p:nvGrpSpPr>
                <p:grpSpPr>
                  <a:xfrm>
                    <a:off x="-1" y="364022"/>
                    <a:ext cx="3212453" cy="2304885"/>
                    <a:chOff x="0" y="0"/>
                    <a:chExt cx="3212451" cy="2304884"/>
                  </a:xfrm>
                </p:grpSpPr>
                <p:sp>
                  <p:nvSpPr>
                    <p:cNvPr id="136" name="Rounded Rectangle"/>
                    <p:cNvSpPr/>
                    <p:nvPr/>
                  </p:nvSpPr>
                  <p:spPr>
                    <a:xfrm>
                      <a:off x="0" y="0"/>
                      <a:ext cx="3212452" cy="2304885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70C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37" name="I can describe the positives and negatives of wind energy"/>
                    <p:cNvSpPr txBox="1"/>
                    <p:nvPr/>
                  </p:nvSpPr>
                  <p:spPr>
                    <a:xfrm>
                      <a:off x="156762" y="112515"/>
                      <a:ext cx="2898927" cy="973434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describe the positives and negatives of wind energy</a:t>
                      </a:r>
                    </a:p>
                  </p:txBody>
                </p:sp>
              </p:grpSp>
              <p:sp>
                <p:nvSpPr>
                  <p:cNvPr id="139" name="Snip Same Side Corner Rectangle 70"/>
                  <p:cNvSpPr/>
                  <p:nvPr/>
                </p:nvSpPr>
                <p:spPr>
                  <a:xfrm>
                    <a:off x="744984" y="-1"/>
                    <a:ext cx="1591053" cy="3640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24" y="0"/>
                        </a:moveTo>
                        <a:lnTo>
                          <a:pt x="20776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grpSp>
              <p:nvGrpSpPr>
                <p:cNvPr id="145" name="Group 65"/>
                <p:cNvGrpSpPr/>
                <p:nvPr/>
              </p:nvGrpSpPr>
              <p:grpSpPr>
                <a:xfrm>
                  <a:off x="7784785" y="148924"/>
                  <a:ext cx="3374505" cy="2586183"/>
                  <a:chOff x="0" y="0"/>
                  <a:chExt cx="3374503" cy="2586182"/>
                </a:xfrm>
              </p:grpSpPr>
              <p:grpSp>
                <p:nvGrpSpPr>
                  <p:cNvPr id="143" name="Rounded Rectangle 67"/>
                  <p:cNvGrpSpPr/>
                  <p:nvPr/>
                </p:nvGrpSpPr>
                <p:grpSpPr>
                  <a:xfrm>
                    <a:off x="0" y="340871"/>
                    <a:ext cx="3374504" cy="2245312"/>
                    <a:chOff x="0" y="0"/>
                    <a:chExt cx="3374503" cy="2245311"/>
                  </a:xfrm>
                </p:grpSpPr>
                <p:sp>
                  <p:nvSpPr>
                    <p:cNvPr id="141" name="Rounded Rectangle"/>
                    <p:cNvSpPr/>
                    <p:nvPr/>
                  </p:nvSpPr>
                  <p:spPr>
                    <a:xfrm>
                      <a:off x="0" y="0"/>
                      <a:ext cx="3374504" cy="224531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206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pPr>
                    </a:p>
                  </p:txBody>
                </p:sp>
                <p:sp>
                  <p:nvSpPr>
                    <p:cNvPr id="142" name="I can argue whether I think wind turbines are good or bad."/>
                    <p:cNvSpPr txBox="1"/>
                    <p:nvPr/>
                  </p:nvSpPr>
                  <p:spPr>
                    <a:xfrm>
                      <a:off x="153854" y="457722"/>
                      <a:ext cx="3066796" cy="1329868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>
                      <a:lvl1pPr algn="ctr">
                        <a:defRPr sz="20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defRPr>
                      </a:lvl1pPr>
                    </a:lstStyle>
                    <a:p>
                      <a:pPr/>
                      <a:r>
                        <a:t>I can argue whether I think wind turbines are good or bad.</a:t>
                      </a:r>
                      <a:endParaRPr sz="2400"/>
                    </a:p>
                  </p:txBody>
                </p:sp>
              </p:grpSp>
              <p:sp>
                <p:nvSpPr>
                  <p:cNvPr id="144" name="Snip Same Side Corner Rectangle 68"/>
                  <p:cNvSpPr/>
                  <p:nvPr/>
                </p:nvSpPr>
                <p:spPr>
                  <a:xfrm>
                    <a:off x="948458" y="0"/>
                    <a:ext cx="1477587" cy="36206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82" y="0"/>
                        </a:moveTo>
                        <a:lnTo>
                          <a:pt x="20718" y="0"/>
                        </a:lnTo>
                        <a:lnTo>
                          <a:pt x="21600" y="360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360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b="1" sz="2600"/>
                    </a:pPr>
                  </a:p>
                </p:txBody>
              </p:sp>
            </p:grpSp>
            <p:sp>
              <p:nvSpPr>
                <p:cNvPr id="146" name="TextBox 66"/>
                <p:cNvSpPr txBox="1"/>
                <p:nvPr/>
              </p:nvSpPr>
              <p:spPr>
                <a:xfrm rot="16200000">
                  <a:off x="-994898" y="1688867"/>
                  <a:ext cx="2434725" cy="4449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b="1" sz="2400">
                      <a:latin typeface="Century Gothic"/>
                      <a:ea typeface="Century Gothic"/>
                      <a:cs typeface="Century Gothic"/>
                      <a:sym typeface="Century Gothic"/>
                    </a:defRPr>
                  </a:lvl1pPr>
                </a:lstStyle>
                <a:p>
                  <a:pPr/>
                  <a:r>
                    <a:t>Success</a:t>
                  </a:r>
                </a:p>
              </p:txBody>
            </p:sp>
          </p:grpSp>
        </p:grpSp>
        <p:pic>
          <p:nvPicPr>
            <p:cNvPr id="149" name="Picture 2" descr="Picture 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914654" y="2467079"/>
              <a:ext cx="1783638" cy="1644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0" name="TextBox 55"/>
            <p:cNvSpPr txBox="1"/>
            <p:nvPr/>
          </p:nvSpPr>
          <p:spPr>
            <a:xfrm>
              <a:off x="3416425" y="4168822"/>
              <a:ext cx="5098536" cy="4449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24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/>
              <a:r>
                <a:t>Progress</a:t>
              </a:r>
            </a:p>
          </p:txBody>
        </p:sp>
      </p:grpSp>
      <p:sp>
        <p:nvSpPr>
          <p:cNvPr id="152" name="TextBox 31"/>
          <p:cNvSpPr txBox="1"/>
          <p:nvPr/>
        </p:nvSpPr>
        <p:spPr>
          <a:xfrm>
            <a:off x="0" y="-12487"/>
            <a:ext cx="9448800" cy="12090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600" u="sng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Key Question: What is Wind energy? </a:t>
            </a:r>
          </a:p>
        </p:txBody>
      </p:sp>
      <p:sp>
        <p:nvSpPr>
          <p:cNvPr id="153" name="TextBox 32"/>
          <p:cNvSpPr txBox="1"/>
          <p:nvPr/>
        </p:nvSpPr>
        <p:spPr>
          <a:xfrm>
            <a:off x="0" y="587677"/>
            <a:ext cx="9448800" cy="135636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Learning Objective: </a:t>
            </a:r>
          </a:p>
          <a:p>
            <a:pPr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3/4 I can define wind Energy. I can describe how a win turbine works.</a:t>
            </a:r>
          </a:p>
          <a:p>
            <a:pPr>
              <a:lnSpc>
                <a:spcPct val="115000"/>
              </a:lnSpc>
              <a:tabLst>
                <a:tab pos="2857500" algn="r"/>
                <a:tab pos="5727700" algn="r"/>
              </a:tabLst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Year 5/6 5/6-   I can describe the positives and negatives of wind energy. I can argue whether I think wind turbines are good or bad.</a:t>
            </a:r>
          </a:p>
        </p:txBody>
      </p:sp>
      <p:grpSp>
        <p:nvGrpSpPr>
          <p:cNvPr id="157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54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8" name="Rectangle"/>
          <p:cNvSpPr/>
          <p:nvPr/>
        </p:nvSpPr>
        <p:spPr>
          <a:xfrm>
            <a:off x="33865" y="6122839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59" name="Rectangle"/>
          <p:cNvSpPr/>
          <p:nvPr/>
        </p:nvSpPr>
        <p:spPr>
          <a:xfrm>
            <a:off x="55032" y="60736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60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3"/>
          <p:cNvSpPr txBox="1"/>
          <p:nvPr/>
        </p:nvSpPr>
        <p:spPr>
          <a:xfrm>
            <a:off x="129161" y="3287083"/>
            <a:ext cx="8646557" cy="292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Some helpful ideas: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energy is the conversion of wind power into a useful form of energy</a:t>
            </a:r>
          </a:p>
          <a:p>
            <a:pPr marL="342900" indent="-342900">
              <a:buSzPct val="100000"/>
              <a:buFont typeface="Arial"/>
              <a:buChar char="•"/>
              <a:defRPr i="1" sz="11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342900" indent="-342900">
              <a:buSzPct val="100000"/>
              <a:buFont typeface="Arial"/>
              <a:buChar char="•"/>
              <a:defRPr i="1" sz="20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energy uses a turbine to convert the movement of air into useable electricity.</a:t>
            </a:r>
          </a:p>
          <a:p>
            <a:pPr marL="342900" indent="-342900">
              <a:buSzPct val="100000"/>
              <a:buFont typeface="Arial"/>
              <a:buChar char="•"/>
              <a:defRPr i="1" sz="11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342900" indent="-342900">
              <a:buSzPct val="100000"/>
              <a:buFont typeface="Arial"/>
              <a:buChar char="•"/>
              <a:defRPr i="1" sz="2000">
                <a:solidFill>
                  <a:srgbClr val="7030A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algn="ctr">
              <a:defRPr i="1" sz="2000" u="sng">
                <a:solidFill>
                  <a:srgbClr val="7030A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Redraft: Now add up to 10 more words to improve your definition</a:t>
            </a:r>
          </a:p>
        </p:txBody>
      </p:sp>
      <p:pic>
        <p:nvPicPr>
          <p:cNvPr id="16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375" y="1253851"/>
            <a:ext cx="1649221" cy="1647203"/>
          </a:xfrm>
          <a:prstGeom prst="rect">
            <a:avLst/>
          </a:prstGeom>
          <a:ln w="19050">
            <a:solidFill>
              <a:srgbClr val="000000"/>
            </a:solidFill>
            <a:miter/>
          </a:ln>
        </p:spPr>
      </p:pic>
      <p:sp>
        <p:nvSpPr>
          <p:cNvPr id="164" name="TextBox 9"/>
          <p:cNvSpPr txBox="1"/>
          <p:nvPr/>
        </p:nvSpPr>
        <p:spPr>
          <a:xfrm>
            <a:off x="-1" y="-12487"/>
            <a:ext cx="8531354" cy="11582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600">
                <a:solidFill>
                  <a:srgbClr val="7030A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Initial ideas:  Define wind energy</a:t>
            </a:r>
            <a:r>
              <a:rPr>
                <a:latin typeface="Raleway Regular"/>
                <a:ea typeface="Raleway Regular"/>
                <a:cs typeface="Raleway Regular"/>
                <a:sym typeface="Raleway Regular"/>
              </a:rPr>
              <a:t>…(</a:t>
            </a:r>
            <a:r>
              <a:rPr i="1">
                <a:latin typeface="Raleway Regular"/>
                <a:ea typeface="Raleway Regular"/>
                <a:cs typeface="Raleway Regular"/>
                <a:sym typeface="Raleway Regular"/>
              </a:rPr>
              <a:t>use no more than 10 words</a:t>
            </a:r>
            <a:r>
              <a:rPr>
                <a:latin typeface="Raleway Regular"/>
                <a:ea typeface="Raleway Regular"/>
                <a:cs typeface="Raleway Regular"/>
                <a:sym typeface="Raleway Regular"/>
              </a:rPr>
              <a:t>)</a:t>
            </a:r>
          </a:p>
        </p:txBody>
      </p:sp>
      <p:sp>
        <p:nvSpPr>
          <p:cNvPr id="165" name="TextBox 11"/>
          <p:cNvSpPr txBox="1"/>
          <p:nvPr/>
        </p:nvSpPr>
        <p:spPr>
          <a:xfrm>
            <a:off x="8821438" y="3397260"/>
            <a:ext cx="2905869" cy="19329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Challenge: How does wind energy compare to other renewable energy sources?</a:t>
            </a:r>
          </a:p>
        </p:txBody>
      </p:sp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32137" y="1319817"/>
            <a:ext cx="2466976" cy="1581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21656" y="1342113"/>
            <a:ext cx="2552701" cy="1558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31352" y="1342113"/>
            <a:ext cx="3195955" cy="15812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2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69" name="Picture 4" descr="Picture 4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0" name="Picture 2" descr="Picture 2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1" name="Picture 14" descr="Picture 14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3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74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75" name="Picture 5" descr="Picture 5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5"/>
          <p:cNvSpPr txBox="1"/>
          <p:nvPr>
            <p:ph type="title"/>
          </p:nvPr>
        </p:nvSpPr>
        <p:spPr>
          <a:xfrm>
            <a:off x="472440" y="194310"/>
            <a:ext cx="8023860" cy="952501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ctr"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How do wind turbines work? </a:t>
            </a:r>
          </a:p>
        </p:txBody>
      </p:sp>
      <p:sp>
        <p:nvSpPr>
          <p:cNvPr id="178" name="Content Placeholder 2"/>
          <p:cNvSpPr txBox="1"/>
          <p:nvPr>
            <p:ph type="body" sz="half" idx="1"/>
          </p:nvPr>
        </p:nvSpPr>
        <p:spPr>
          <a:xfrm>
            <a:off x="472439" y="1530019"/>
            <a:ext cx="6461762" cy="458503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72000"/>
              </a:lnSpc>
              <a:buSzTx/>
              <a:buNone/>
              <a:defRPr sz="25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Back to back drawing.</a:t>
            </a:r>
          </a:p>
          <a:p>
            <a:pPr marL="0" indent="0">
              <a:lnSpc>
                <a:spcPct val="72000"/>
              </a:lnSpc>
              <a:buSzTx/>
              <a:buNone/>
              <a:defRPr sz="2500"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marL="0" indent="0">
              <a:lnSpc>
                <a:spcPct val="72000"/>
              </a:lnSpc>
              <a:buSzTx/>
              <a:buNone/>
              <a:defRPr sz="2500"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Partner A: Will be describing how a wind turbine works using the image provided in as much detail as the can.</a:t>
            </a:r>
          </a:p>
          <a:p>
            <a:pPr marL="0" indent="0">
              <a:lnSpc>
                <a:spcPct val="72000"/>
              </a:lnSpc>
              <a:buSzTx/>
              <a:buNone/>
              <a:defRPr sz="2500"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marL="0" indent="0">
              <a:lnSpc>
                <a:spcPct val="72000"/>
              </a:lnSpc>
              <a:buSzTx/>
              <a:buNone/>
              <a:defRPr i="1" sz="2500">
                <a:solidFill>
                  <a:srgbClr val="0070C0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Partner B : Will listening and drawing using the information from their partner. No peeking</a:t>
            </a:r>
          </a:p>
          <a:p>
            <a:pPr marL="0" indent="0">
              <a:lnSpc>
                <a:spcPct val="72000"/>
              </a:lnSpc>
              <a:buSzTx/>
              <a:buNone/>
              <a:defRPr i="1" sz="2500"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 marL="0" indent="0">
              <a:lnSpc>
                <a:spcPct val="72000"/>
              </a:lnSpc>
              <a:buSzTx/>
              <a:buNone/>
              <a:defRPr i="1" sz="25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The closest copy to the original without looking wins!</a:t>
            </a:r>
          </a:p>
        </p:txBody>
      </p:sp>
      <p:pic>
        <p:nvPicPr>
          <p:cNvPr id="17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3400" y="3983656"/>
            <a:ext cx="3432174" cy="193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53400" y="1530018"/>
            <a:ext cx="3390244" cy="20704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4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81" name="Picture 4" descr="Picture 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2" name="Picture 2" descr="Picture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3" name="Picture 14" descr="Picture 14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5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86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87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20" y="777563"/>
            <a:ext cx="4603730" cy="56529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5268" y="762000"/>
            <a:ext cx="4603730" cy="56529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4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191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2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3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5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96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97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1"/>
          <p:cNvSpPr txBox="1"/>
          <p:nvPr>
            <p:ph type="title"/>
          </p:nvPr>
        </p:nvSpPr>
        <p:spPr>
          <a:xfrm>
            <a:off x="1701800" y="82550"/>
            <a:ext cx="8829676" cy="114300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7030A0"/>
                </a:solidFill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How do Wind turbines work?</a:t>
            </a:r>
          </a:p>
        </p:txBody>
      </p:sp>
      <p:sp>
        <p:nvSpPr>
          <p:cNvPr id="200" name="TextBox 3"/>
          <p:cNvSpPr txBox="1"/>
          <p:nvPr/>
        </p:nvSpPr>
        <p:spPr>
          <a:xfrm>
            <a:off x="538011" y="1558881"/>
            <a:ext cx="10831029" cy="35585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i="1" sz="3600">
                <a:solidFill>
                  <a:schemeClr val="accent4"/>
                </a:solidFill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Average    20 -25        </a:t>
            </a:r>
            <a:r>
              <a:rPr>
                <a:solidFill>
                  <a:srgbClr val="00B050"/>
                </a:solidFill>
              </a:rPr>
              <a:t>Good  26-32      </a:t>
            </a:r>
            <a:r>
              <a:rPr>
                <a:solidFill>
                  <a:srgbClr val="0070C0"/>
                </a:solidFill>
              </a:rPr>
              <a:t>Excellent   33+</a:t>
            </a:r>
            <a:endParaRPr>
              <a:solidFill>
                <a:srgbClr val="0070C0"/>
              </a:solidFill>
            </a:endParaRPr>
          </a:p>
          <a:p>
            <a:pPr algn="ctr">
              <a:lnSpc>
                <a:spcPct val="150000"/>
              </a:lnSpc>
              <a:defRPr sz="3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turbine</a:t>
            </a:r>
            <a:r>
              <a:rPr baseline="30000"/>
              <a:t>2</a:t>
            </a:r>
            <a:r>
              <a:t> blades</a:t>
            </a:r>
            <a:r>
              <a:rPr baseline="30000"/>
              <a:t>2</a:t>
            </a:r>
            <a:r>
              <a:t> wind</a:t>
            </a:r>
            <a:r>
              <a:rPr baseline="30000"/>
              <a:t>3</a:t>
            </a:r>
            <a:r>
              <a:t> catch</a:t>
            </a:r>
            <a:r>
              <a:rPr baseline="30000"/>
              <a:t>3</a:t>
            </a:r>
            <a:r>
              <a:t> </a:t>
            </a:r>
          </a:p>
          <a:p>
            <a:pPr algn="ctr">
              <a:lnSpc>
                <a:spcPct val="150000"/>
              </a:lnSpc>
              <a:defRPr sz="3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cable</a:t>
            </a:r>
            <a:r>
              <a:rPr baseline="30000"/>
              <a:t>3</a:t>
            </a:r>
            <a:r>
              <a:t> computer</a:t>
            </a:r>
            <a:r>
              <a:rPr baseline="30000"/>
              <a:t>2</a:t>
            </a:r>
            <a:r>
              <a:t> generator</a:t>
            </a:r>
            <a:r>
              <a:rPr baseline="30000"/>
              <a:t>2</a:t>
            </a:r>
            <a:r>
              <a:t>  collect</a:t>
            </a:r>
            <a:r>
              <a:rPr baseline="30000"/>
              <a:t>2</a:t>
            </a:r>
            <a:r>
              <a:t>  electricity</a:t>
            </a:r>
            <a:r>
              <a:rPr baseline="30000"/>
              <a:t>2</a:t>
            </a:r>
            <a:r>
              <a:t> </a:t>
            </a:r>
            <a:r>
              <a:rPr baseline="30000"/>
              <a:t> </a:t>
            </a:r>
            <a:r>
              <a:t>directs</a:t>
            </a:r>
            <a:r>
              <a:rPr baseline="30000"/>
              <a:t>4</a:t>
            </a:r>
            <a:r>
              <a:t> transmission</a:t>
            </a:r>
            <a:r>
              <a:rPr baseline="30000"/>
              <a:t>3</a:t>
            </a:r>
            <a:r>
              <a:t>  mechanical</a:t>
            </a:r>
            <a:r>
              <a:rPr baseline="30000"/>
              <a:t>3</a:t>
            </a:r>
            <a:r>
              <a:t>  spin</a:t>
            </a:r>
            <a:r>
              <a:rPr baseline="30000"/>
              <a:t>2</a:t>
            </a:r>
            <a:r>
              <a:t> convetor</a:t>
            </a:r>
            <a:r>
              <a:rPr baseline="30000"/>
              <a:t>4</a:t>
            </a:r>
            <a:endParaRPr baseline="30000"/>
          </a:p>
          <a:p>
            <a:pPr algn="ctr">
              <a:lnSpc>
                <a:spcPct val="150000"/>
              </a:lnSpc>
              <a:defRPr sz="24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>
              <a:defRPr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</a:t>
            </a:r>
          </a:p>
        </p:txBody>
      </p:sp>
      <p:sp>
        <p:nvSpPr>
          <p:cNvPr id="201" name="TextBox 7"/>
          <p:cNvSpPr txBox="1"/>
          <p:nvPr/>
        </p:nvSpPr>
        <p:spPr>
          <a:xfrm>
            <a:off x="333819" y="4571998"/>
            <a:ext cx="11477182" cy="1209041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Challenge: Why does working in this way make Wind turbines a renewable source of energy?</a:t>
            </a:r>
          </a:p>
        </p:txBody>
      </p:sp>
      <p:grpSp>
        <p:nvGrpSpPr>
          <p:cNvPr id="205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02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4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6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07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08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ontent Placeholder 2"/>
          <p:cNvSpPr txBox="1"/>
          <p:nvPr>
            <p:ph type="body" idx="1"/>
          </p:nvPr>
        </p:nvSpPr>
        <p:spPr>
          <a:xfrm>
            <a:off x="278129" y="1132656"/>
            <a:ext cx="7467601" cy="467921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72000"/>
              </a:lnSpc>
              <a:buSzTx/>
              <a:buNone/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Split up the following statements into your table to show the positives and negative of wind farms: </a:t>
            </a:r>
          </a:p>
          <a:p>
            <a:pPr marL="0" indent="0">
              <a:lnSpc>
                <a:spcPct val="72000"/>
              </a:lnSpc>
              <a:buSzTx/>
              <a:buNone/>
              <a:defRPr sz="2100"/>
            </a:pP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is free and will not run out. </a:t>
            </a: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power generation does not produce pollution. </a:t>
            </a: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There are very few safety risks with wind turbines.</a:t>
            </a:r>
          </a:p>
          <a:p>
            <a:pPr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We can only use windmills in areas where there is a lot of wind.</a:t>
            </a: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We need a lot of turbines to make a lot of electricity.</a:t>
            </a:r>
          </a:p>
          <a:p>
            <a:pPr marL="342900" indent="-342900">
              <a:lnSpc>
                <a:spcPct val="72000"/>
              </a:lnSpc>
              <a:defRPr sz="21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Some people don’t like the look of wind turbines, thinking they spoil the countryside and so argue against them.</a:t>
            </a:r>
          </a:p>
        </p:txBody>
      </p:sp>
      <p:graphicFrame>
        <p:nvGraphicFramePr>
          <p:cNvPr id="211" name="Table 3"/>
          <p:cNvGraphicFramePr/>
          <p:nvPr/>
        </p:nvGraphicFramePr>
        <p:xfrm>
          <a:off x="8023859" y="1553382"/>
          <a:ext cx="3749041" cy="3837767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874520"/>
                <a:gridCol w="1874520"/>
              </a:tblGrid>
              <a:tr h="846022"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FFFFFF"/>
                          </a:solidFill>
                        </a:rPr>
                        <a:t>Advantages of Wind Power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FFFFFF"/>
                          </a:solidFill>
                        </a:rPr>
                        <a:t>Disadvantages of Wind Power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9834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59834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59834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59834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59834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sp>
        <p:nvSpPr>
          <p:cNvPr id="212" name="Title 5"/>
          <p:cNvSpPr txBox="1"/>
          <p:nvPr>
            <p:ph type="title"/>
          </p:nvPr>
        </p:nvSpPr>
        <p:spPr>
          <a:xfrm>
            <a:off x="0" y="-1"/>
            <a:ext cx="8023860" cy="952501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ctr" defTabSz="731520">
              <a:defRPr sz="312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What are the positives and Negatives of Wind farms </a:t>
            </a:r>
          </a:p>
        </p:txBody>
      </p:sp>
      <p:grpSp>
        <p:nvGrpSpPr>
          <p:cNvPr id="216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13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4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18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19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ontent Placeholder 2"/>
          <p:cNvSpPr txBox="1"/>
          <p:nvPr>
            <p:ph type="body" idx="1"/>
          </p:nvPr>
        </p:nvSpPr>
        <p:spPr>
          <a:xfrm>
            <a:off x="525780" y="275407"/>
            <a:ext cx="6522719" cy="658259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72000"/>
              </a:lnSpc>
              <a:buSzTx/>
              <a:buNone/>
              <a:defRPr sz="25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Split up the following statements into your table to show the positives and negative of wind farms: </a:t>
            </a:r>
          </a:p>
          <a:p>
            <a:pPr marL="0" indent="0">
              <a:lnSpc>
                <a:spcPct val="72000"/>
              </a:lnSpc>
              <a:buSzTx/>
              <a:buNone/>
              <a:defRPr sz="2500"/>
            </a:pP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is free and will not run out. </a:t>
            </a: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Wind power generation does not produce pollution. </a:t>
            </a: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There are very few safety risks with wind turbines.</a:t>
            </a: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We can only use windmills in areas where there is a lot of wind.</a:t>
            </a: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We need a lot of turbines to make a lot of electricity.</a:t>
            </a:r>
          </a:p>
          <a:p>
            <a:pPr marL="342900" indent="-342900">
              <a:lnSpc>
                <a:spcPct val="72000"/>
              </a:lnSpc>
              <a:defRPr sz="2200">
                <a:latin typeface="Raleway Regular"/>
                <a:ea typeface="Raleway Regular"/>
                <a:cs typeface="Raleway Regular"/>
                <a:sym typeface="Raleway Regular"/>
              </a:defRPr>
            </a:pPr>
            <a:r>
              <a:t> Some people don’t like the look of wind turbines, thinking they spoil the countryside and so argue against them.</a:t>
            </a:r>
          </a:p>
        </p:txBody>
      </p:sp>
      <p:graphicFrame>
        <p:nvGraphicFramePr>
          <p:cNvPr id="222" name="Table 4"/>
          <p:cNvGraphicFramePr/>
          <p:nvPr/>
        </p:nvGraphicFramePr>
        <p:xfrm>
          <a:off x="7010400" y="1381931"/>
          <a:ext cx="5003800" cy="472180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2495550"/>
                <a:gridCol w="2495550"/>
              </a:tblGrid>
              <a:tr h="1038105"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Advantages of Wind Power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latin typeface="Raleway Bold"/>
                          <a:ea typeface="Raleway Bold"/>
                          <a:cs typeface="Raleway Bold"/>
                          <a:sym typeface="Raleway Bold"/>
                        </a:rPr>
                        <a:t>Disadvantages of Wind Power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73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73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73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73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73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grpSp>
        <p:nvGrpSpPr>
          <p:cNvPr id="226" name="Group 1"/>
          <p:cNvGrpSpPr/>
          <p:nvPr/>
        </p:nvGrpSpPr>
        <p:grpSpPr>
          <a:xfrm>
            <a:off x="-2" y="-3"/>
            <a:ext cx="12192004" cy="6858003"/>
            <a:chOff x="-1" y="-1"/>
            <a:chExt cx="12192003" cy="6858002"/>
          </a:xfrm>
        </p:grpSpPr>
        <p:pic>
          <p:nvPicPr>
            <p:cNvPr id="223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2608" r="0" b="32643"/>
            <a:stretch>
              <a:fillRect/>
            </a:stretch>
          </p:blipFill>
          <p:spPr>
            <a:xfrm>
              <a:off x="-2" y="6003543"/>
              <a:ext cx="2458977" cy="854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4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372894" y="6217919"/>
              <a:ext cx="1715096" cy="566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5" name="Picture 14" descr="Picture 14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5101" r="76730" b="0"/>
            <a:stretch>
              <a:fillRect/>
            </a:stretch>
          </p:blipFill>
          <p:spPr>
            <a:xfrm>
              <a:off x="9344850" y="-2"/>
              <a:ext cx="2847152" cy="1199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7" name="Rectangle"/>
          <p:cNvSpPr/>
          <p:nvPr/>
        </p:nvSpPr>
        <p:spPr>
          <a:xfrm>
            <a:off x="33865" y="5906939"/>
            <a:ext cx="2243621" cy="9320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28" name="Rectangle"/>
          <p:cNvSpPr/>
          <p:nvPr/>
        </p:nvSpPr>
        <p:spPr>
          <a:xfrm>
            <a:off x="55032" y="6048280"/>
            <a:ext cx="2243621" cy="769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229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00" y="5842000"/>
            <a:ext cx="1879495" cy="1018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