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.jpe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Text Box 111"/>
          <p:cNvGrpSpPr/>
          <p:nvPr/>
        </p:nvGrpSpPr>
        <p:grpSpPr>
          <a:xfrm>
            <a:off x="197826" y="450736"/>
            <a:ext cx="7200901" cy="1421753"/>
            <a:chOff x="0" y="0"/>
            <a:chExt cx="7200900" cy="1421751"/>
          </a:xfrm>
        </p:grpSpPr>
        <p:sp>
          <p:nvSpPr>
            <p:cNvPr id="94" name="Rectangle"/>
            <p:cNvSpPr/>
            <p:nvPr/>
          </p:nvSpPr>
          <p:spPr>
            <a:xfrm>
              <a:off x="0" y="0"/>
              <a:ext cx="7200900" cy="1421752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95" name="Week: ___   Date: ________    Ratio:__:__     Staff:_____         I    VF…"/>
            <p:cNvSpPr/>
            <p:nvPr/>
          </p:nvSpPr>
          <p:spPr>
            <a:xfrm>
              <a:off x="45719" y="0"/>
              <a:ext cx="7109462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4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Week: ___   Date: ________    Ratio:__:­__     Staff:_____         I    VF</a:t>
              </a:r>
              <a:endParaRPr sz="1200"/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6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LO: All years  I can explain the basic engineering design process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6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I can build and test a model wind turbine.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600">
                  <a:solidFill>
                    <a:srgbClr val="00B050"/>
                  </a:solidFill>
                  <a:latin typeface="Raleway Bold"/>
                  <a:ea typeface="Raleway Bold"/>
                  <a:cs typeface="Raleway Bold"/>
                  <a:sym typeface="Raleway Bold"/>
                </a:defRPr>
              </a:pPr>
              <a:r>
                <a:t>Challenge: </a:t>
              </a:r>
              <a:r>
                <a:rPr>
                  <a:latin typeface="Raleway Regular"/>
                  <a:ea typeface="Raleway Regular"/>
                  <a:cs typeface="Raleway Regular"/>
                  <a:sym typeface="Raleway Regular"/>
                </a:rPr>
                <a:t>I can evaluate my initial wind turbine design and make improvements to its design.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600">
                  <a:solidFill>
                    <a:srgbClr val="00B050"/>
                  </a:solidFill>
                  <a:latin typeface="Raleway Bold"/>
                  <a:ea typeface="Raleway Bold"/>
                  <a:cs typeface="Raleway Bold"/>
                  <a:sym typeface="Raleway Bold"/>
                </a:defRPr>
              </a:pPr>
            </a:p>
            <a:p>
              <a:pPr>
                <a:defRPr sz="1600">
                  <a:solidFill>
                    <a:srgbClr val="00B050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600">
                  <a:solidFill>
                    <a:srgbClr val="00B050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50000"/>
                </a:lnSpc>
                <a:tabLst>
                  <a:tab pos="2857500" algn="r"/>
                  <a:tab pos="5727700" algn="r"/>
                </a:tabLst>
                <a:defRPr sz="1600">
                  <a:solidFill>
                    <a:srgbClr val="00B050"/>
                  </a:solidFill>
                  <a:latin typeface="Raleway Bold"/>
                  <a:ea typeface="Raleway Bold"/>
                  <a:cs typeface="Raleway Bold"/>
                  <a:sym typeface="Raleway Bold"/>
                </a:defRPr>
              </a:pPr>
              <a:r>
                <a:t> </a:t>
              </a:r>
            </a:p>
            <a:p>
              <a:pPr>
                <a:lnSpc>
                  <a:spcPct val="105999"/>
                </a:lnSpc>
                <a:spcBef>
                  <a:spcPts val="800"/>
                </a:spcBef>
                <a:defRPr sz="11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 </a:t>
              </a:r>
              <a:endParaRPr sz="1200"/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100"/>
              </a:pPr>
              <a:r>
                <a:t> </a:t>
              </a:r>
              <a:endParaRPr sz="1200">
                <a:latin typeface="Raleway Regular"/>
                <a:ea typeface="Raleway Regular"/>
                <a:cs typeface="Raleway Regular"/>
                <a:sym typeface="Raleway Regular"/>
              </a:endParaRP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100"/>
              </a:pPr>
              <a:r>
                <a:t> </a:t>
              </a:r>
              <a:r>
                <a: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rPr>
                <a:t>I can use classification keys to help group, living things</a:t>
              </a:r>
              <a:r>
                <a:rPr sz="1200"/>
                <a:t> </a:t>
              </a:r>
              <a:r>
                <a: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rPr>
                <a:t>in their environments and make links between classification and environment</a:t>
              </a:r>
              <a:endParaRPr sz="1200">
                <a:solidFill>
                  <a:srgbClr val="FFFFFF"/>
                </a:solidFill>
                <a:latin typeface="Raleway Regular"/>
                <a:ea typeface="Raleway Regular"/>
                <a:cs typeface="Raleway Regular"/>
                <a:sym typeface="Raleway Regular"/>
              </a:endParaRP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I can use classification keys to help group, living things</a:t>
              </a:r>
              <a:r>
                <a:rPr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Calibri"/>
                </a:rPr>
                <a:t> </a:t>
              </a:r>
              <a:r>
                <a:t>in their environments and make links between classification and environment</a:t>
              </a: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I can use classification keys to help group, living things</a:t>
              </a:r>
              <a:r>
                <a:rPr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Calibri"/>
                </a:rPr>
                <a:t> </a:t>
              </a:r>
              <a:r>
                <a:t>in their environments and make links between classification and environment</a:t>
              </a: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600"/>
              </a:pPr>
              <a:r>
                <a:t> </a:t>
              </a:r>
            </a:p>
          </p:txBody>
        </p:sp>
      </p:grpSp>
      <p:grpSp>
        <p:nvGrpSpPr>
          <p:cNvPr id="99" name="Text Box 111"/>
          <p:cNvGrpSpPr/>
          <p:nvPr/>
        </p:nvGrpSpPr>
        <p:grpSpPr>
          <a:xfrm>
            <a:off x="197826" y="2044332"/>
            <a:ext cx="7200901" cy="1421752"/>
            <a:chOff x="0" y="0"/>
            <a:chExt cx="7200900" cy="1421751"/>
          </a:xfrm>
        </p:grpSpPr>
        <p:sp>
          <p:nvSpPr>
            <p:cNvPr id="97" name="Rectangle"/>
            <p:cNvSpPr/>
            <p:nvPr/>
          </p:nvSpPr>
          <p:spPr>
            <a:xfrm>
              <a:off x="0" y="0"/>
              <a:ext cx="7200900" cy="1421752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98" name="Week: ___   Date: ________    Ratio:__:__     Staff:_____         I    VF…"/>
            <p:cNvSpPr/>
            <p:nvPr/>
          </p:nvSpPr>
          <p:spPr>
            <a:xfrm>
              <a:off x="45719" y="0"/>
              <a:ext cx="7109462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4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Week: ___   Date: ________    Ratio:__:­__     Staff:_____         I    VF</a:t>
              </a:r>
              <a:endParaRPr sz="1200"/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4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LO: All years  I can explain the basic engineering design process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4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I can build and test a model wind turbine.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400">
                  <a:solidFill>
                    <a:srgbClr val="00B050"/>
                  </a:solidFill>
                  <a:latin typeface="Raleway Bold"/>
                  <a:ea typeface="Raleway Bold"/>
                  <a:cs typeface="Raleway Bold"/>
                  <a:sym typeface="Raleway Bold"/>
                </a:defRPr>
              </a:pPr>
              <a:r>
                <a:t>Challenge: </a:t>
              </a:r>
              <a:r>
                <a:rPr>
                  <a:latin typeface="Raleway Regular"/>
                  <a:ea typeface="Raleway Regular"/>
                  <a:cs typeface="Raleway Regular"/>
                  <a:sym typeface="Raleway Regular"/>
                </a:rPr>
                <a:t>I can evaluate my initial wind turbine design and make improvements to its design.</a:t>
              </a:r>
              <a:endParaRPr>
                <a:latin typeface="Raleway Regular"/>
                <a:ea typeface="Raleway Regular"/>
                <a:cs typeface="Raleway Regular"/>
                <a:sym typeface="Raleway Regular"/>
              </a:endParaRP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100"/>
              </a:pPr>
              <a:r>
                <a:t> </a:t>
              </a:r>
              <a:endParaRPr sz="1200">
                <a:latin typeface="Raleway Regular"/>
                <a:ea typeface="Raleway Regular"/>
                <a:cs typeface="Raleway Regular"/>
                <a:sym typeface="Raleway Regular"/>
              </a:endParaRP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100"/>
              </a:pPr>
              <a:r>
                <a:t> </a:t>
              </a:r>
              <a:r>
                <a: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rPr>
                <a:t>I can use classification keys to help group, living things</a:t>
              </a:r>
              <a:r>
                <a:rPr sz="1200"/>
                <a:t> </a:t>
              </a:r>
              <a:r>
                <a: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rPr>
                <a:t>in their environments and make links between classification and environment</a:t>
              </a:r>
              <a:endParaRPr sz="1200">
                <a:solidFill>
                  <a:srgbClr val="FFFFFF"/>
                </a:solidFill>
                <a:latin typeface="Raleway Regular"/>
                <a:ea typeface="Raleway Regular"/>
                <a:cs typeface="Raleway Regular"/>
                <a:sym typeface="Raleway Regular"/>
              </a:endParaRP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I can use classification keys to help group, living things</a:t>
              </a:r>
              <a:r>
                <a:rPr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Calibri"/>
                </a:rPr>
                <a:t> </a:t>
              </a:r>
              <a:r>
                <a:t>in their environments and make links between classification and environment</a:t>
              </a: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I can use classification keys to help group, living things</a:t>
              </a:r>
              <a:r>
                <a:rPr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Calibri"/>
                </a:rPr>
                <a:t> </a:t>
              </a:r>
              <a:r>
                <a:t>in their environments and make links between classification and environment</a:t>
              </a: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600"/>
              </a:pPr>
              <a:r>
                <a:t> </a:t>
              </a:r>
            </a:p>
          </p:txBody>
        </p:sp>
      </p:grpSp>
      <p:grpSp>
        <p:nvGrpSpPr>
          <p:cNvPr id="102" name="Text Box 111"/>
          <p:cNvGrpSpPr/>
          <p:nvPr/>
        </p:nvGrpSpPr>
        <p:grpSpPr>
          <a:xfrm>
            <a:off x="197826" y="3608170"/>
            <a:ext cx="7200901" cy="1421752"/>
            <a:chOff x="0" y="0"/>
            <a:chExt cx="7200900" cy="1421751"/>
          </a:xfrm>
        </p:grpSpPr>
        <p:sp>
          <p:nvSpPr>
            <p:cNvPr id="100" name="Rectangle"/>
            <p:cNvSpPr/>
            <p:nvPr/>
          </p:nvSpPr>
          <p:spPr>
            <a:xfrm>
              <a:off x="0" y="0"/>
              <a:ext cx="7200900" cy="1421752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lnSpc>
                  <a:spcPct val="200000"/>
                </a:lnSpc>
                <a:spcBef>
                  <a:spcPts val="800"/>
                </a:spcBef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01" name="Week: ___   Date: ________    Ratio:__:__     Staff:_____         I    VF…"/>
            <p:cNvSpPr/>
            <p:nvPr/>
          </p:nvSpPr>
          <p:spPr>
            <a:xfrm>
              <a:off x="45719" y="0"/>
              <a:ext cx="7109462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4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Week: ___   Date: ________    Ratio:__:­__     Staff:_____         I    VF</a:t>
              </a:r>
              <a:endParaRPr sz="1200"/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6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LO: All years  I can explain the basic engineering design process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6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I can build and test a model wind turbine.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600">
                  <a:solidFill>
                    <a:srgbClr val="00B050"/>
                  </a:solidFill>
                  <a:latin typeface="Raleway Bold"/>
                  <a:ea typeface="Raleway Bold"/>
                  <a:cs typeface="Raleway Bold"/>
                  <a:sym typeface="Raleway Bold"/>
                </a:defRPr>
              </a:pPr>
              <a:r>
                <a:t>Challenge: </a:t>
              </a:r>
              <a:r>
                <a:rPr>
                  <a:latin typeface="Raleway Regular"/>
                  <a:ea typeface="Raleway Regular"/>
                  <a:cs typeface="Raleway Regular"/>
                  <a:sym typeface="Raleway Regular"/>
                </a:rPr>
                <a:t>I can evaluate my initial wind turbine design and make improvements to its design.</a:t>
              </a:r>
            </a:p>
          </p:txBody>
        </p:sp>
      </p:grpSp>
      <p:pic>
        <p:nvPicPr>
          <p:cNvPr id="103" name="Picture 9" descr="Picture 9"/>
          <p:cNvPicPr>
            <a:picLocks noChangeAspect="1"/>
          </p:cNvPicPr>
          <p:nvPr/>
        </p:nvPicPr>
        <p:blipFill>
          <a:blip r:embed="rId2">
            <a:extLst/>
          </a:blip>
          <a:srcRect l="1639" t="4675" r="1649" b="5890"/>
          <a:stretch>
            <a:fillRect/>
          </a:stretch>
        </p:blipFill>
        <p:spPr>
          <a:xfrm>
            <a:off x="6566876" y="1501263"/>
            <a:ext cx="819151" cy="3331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" name="Picture 11" descr="Picture 11"/>
          <p:cNvPicPr>
            <a:picLocks noChangeAspect="1"/>
          </p:cNvPicPr>
          <p:nvPr/>
        </p:nvPicPr>
        <p:blipFill>
          <a:blip r:embed="rId2">
            <a:extLst/>
          </a:blip>
          <a:srcRect l="1639" t="4675" r="1649" b="5890"/>
          <a:stretch>
            <a:fillRect/>
          </a:stretch>
        </p:blipFill>
        <p:spPr>
          <a:xfrm>
            <a:off x="6538008" y="3101013"/>
            <a:ext cx="819151" cy="3331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" name="Picture 12" descr="Picture 12"/>
          <p:cNvPicPr>
            <a:picLocks noChangeAspect="1"/>
          </p:cNvPicPr>
          <p:nvPr/>
        </p:nvPicPr>
        <p:blipFill>
          <a:blip r:embed="rId2">
            <a:extLst/>
          </a:blip>
          <a:srcRect l="1639" t="4675" r="1649" b="5890"/>
          <a:stretch>
            <a:fillRect/>
          </a:stretch>
        </p:blipFill>
        <p:spPr>
          <a:xfrm>
            <a:off x="6554176" y="4664009"/>
            <a:ext cx="819151" cy="33312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9" name="Group 1"/>
          <p:cNvGrpSpPr/>
          <p:nvPr/>
        </p:nvGrpSpPr>
        <p:grpSpPr>
          <a:xfrm>
            <a:off x="0" y="-1"/>
            <a:ext cx="12192001" cy="6858001"/>
            <a:chOff x="0" y="0"/>
            <a:chExt cx="12192000" cy="6858000"/>
          </a:xfrm>
        </p:grpSpPr>
        <p:pic>
          <p:nvPicPr>
            <p:cNvPr id="106" name="Picture 4" descr="Picture 4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32608" r="0" b="32643"/>
            <a:stretch>
              <a:fillRect/>
            </a:stretch>
          </p:blipFill>
          <p:spPr>
            <a:xfrm>
              <a:off x="-1" y="6003544"/>
              <a:ext cx="2458976" cy="8544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7" name="Picture 2" descr="Picture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372894" y="6217920"/>
              <a:ext cx="1715095" cy="5669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8" name="Picture 14" descr="Picture 14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1"/>
              <a:ext cx="2847151" cy="119948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13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110" name="Picture 4" descr="Picture 4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1" name="Picture 2" descr="Picture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2" name="Picture 14" descr="Picture 14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4" name="Rectangle"/>
          <p:cNvSpPr/>
          <p:nvPr/>
        </p:nvSpPr>
        <p:spPr>
          <a:xfrm>
            <a:off x="33865" y="6122839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115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16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ontent Placeholder 2"/>
          <p:cNvSpPr txBox="1"/>
          <p:nvPr>
            <p:ph type="body" sz="quarter" idx="1"/>
          </p:nvPr>
        </p:nvSpPr>
        <p:spPr>
          <a:xfrm>
            <a:off x="247649" y="892174"/>
            <a:ext cx="4901296" cy="3124656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Raleway Regular"/>
                <a:ea typeface="Raleway Regular"/>
                <a:cs typeface="Raleway Regular"/>
                <a:sym typeface="Raleway Regular"/>
              </a:defRPr>
            </a:lvl1pPr>
          </a:lstStyle>
          <a:p>
            <a:pPr/>
            <a:r>
              <a:t>Each group member know needs to complete the table showing the outcomes of their experiment. Most important is your description of the improvements made – this is how real life engineers improve their work!</a:t>
            </a:r>
          </a:p>
        </p:txBody>
      </p:sp>
      <p:sp>
        <p:nvSpPr>
          <p:cNvPr id="230" name="TextBox 4"/>
          <p:cNvSpPr txBox="1"/>
          <p:nvPr/>
        </p:nvSpPr>
        <p:spPr>
          <a:xfrm>
            <a:off x="-1" y="-31782"/>
            <a:ext cx="8531354" cy="510540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 u="sng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Wind Turbines Challenge- The write up</a:t>
            </a:r>
          </a:p>
        </p:txBody>
      </p:sp>
      <p:graphicFrame>
        <p:nvGraphicFramePr>
          <p:cNvPr id="231" name="Table 5"/>
          <p:cNvGraphicFramePr/>
          <p:nvPr/>
        </p:nvGraphicFramePr>
        <p:xfrm>
          <a:off x="6193972" y="1521820"/>
          <a:ext cx="5615243" cy="44764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627643"/>
                <a:gridCol w="1506657"/>
                <a:gridCol w="3468241"/>
              </a:tblGrid>
              <a:tr h="56810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900"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Test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900"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Weight Lifted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900"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Improvements made 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129853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900">
                          <a:latin typeface="Raleway Regular"/>
                          <a:ea typeface="Raleway Regular"/>
                          <a:cs typeface="Raleway Regular"/>
                          <a:sym typeface="Raleway Regular"/>
                        </a:defRPr>
                      </a:pPr>
                      <a:r>
                        <a:t>N/A</a:t>
                      </a:r>
                    </a:p>
                    <a:p>
                      <a:pPr algn="l">
                        <a:defRPr sz="900"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</a:p>
                    <a:p>
                      <a:pPr algn="l">
                        <a:defRPr sz="900"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</a:p>
                    <a:p>
                      <a:pPr algn="l">
                        <a:defRPr sz="900"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129853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  <a:p>
                      <a:pPr algn="l">
                        <a:defRPr b="1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  <a:p>
                      <a:pPr algn="l">
                        <a:defRPr b="1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  <a:p>
                      <a:pPr algn="l">
                        <a:defRPr b="1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129853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  <a:p>
                      <a:pPr algn="l">
                        <a:defRPr b="1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  <a:p>
                      <a:pPr algn="l">
                        <a:defRPr b="1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  <a:p>
                      <a:pPr algn="l">
                        <a:defRPr b="1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</a:tr>
            </a:tbl>
          </a:graphicData>
        </a:graphic>
      </p:graphicFrame>
      <p:sp>
        <p:nvSpPr>
          <p:cNvPr id="232" name="TextBox 6"/>
          <p:cNvSpPr txBox="1"/>
          <p:nvPr/>
        </p:nvSpPr>
        <p:spPr>
          <a:xfrm>
            <a:off x="522513" y="3897086"/>
            <a:ext cx="5377546" cy="131064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Challenge questions:</a:t>
            </a:r>
          </a:p>
          <a:p>
            <a:pPr>
              <a:defRPr sz="20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What was the key design feature of your turbine. </a:t>
            </a:r>
          </a:p>
          <a:p>
            <a:pPr>
              <a:defRPr sz="20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How could your turbine be further improved?</a:t>
            </a:r>
          </a:p>
        </p:txBody>
      </p:sp>
      <p:grpSp>
        <p:nvGrpSpPr>
          <p:cNvPr id="236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233" name="Picture 4" descr="Picture 4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4" name="Picture 2" descr="Picture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5" name="Picture 14" descr="Picture 14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37" name="Rectangle"/>
          <p:cNvSpPr/>
          <p:nvPr/>
        </p:nvSpPr>
        <p:spPr>
          <a:xfrm>
            <a:off x="33865" y="6122839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238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239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Box 9"/>
          <p:cNvSpPr txBox="1"/>
          <p:nvPr/>
        </p:nvSpPr>
        <p:spPr>
          <a:xfrm>
            <a:off x="241300" y="670677"/>
            <a:ext cx="5854700" cy="494284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36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Recap: What is wind Energy? How is it produced?</a:t>
            </a:r>
          </a:p>
          <a:p>
            <a:pPr>
              <a:defRPr sz="3600">
                <a:latin typeface="Raleway Bold"/>
                <a:ea typeface="Raleway Bold"/>
                <a:cs typeface="Raleway Bold"/>
                <a:sym typeface="Raleway Bold"/>
              </a:defRPr>
            </a:pPr>
          </a:p>
          <a:p>
            <a:pPr>
              <a:defRPr sz="36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Challenge: Overall is wind energy a good or bad thing?</a:t>
            </a:r>
          </a:p>
          <a:p>
            <a:pPr>
              <a:defRPr b="1" sz="3600">
                <a:latin typeface="Century Gothic"/>
                <a:ea typeface="Century Gothic"/>
                <a:cs typeface="Century Gothic"/>
                <a:sym typeface="Century Gothic"/>
              </a:defRPr>
            </a:pPr>
          </a:p>
        </p:txBody>
      </p:sp>
      <p:pic>
        <p:nvPicPr>
          <p:cNvPr id="119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6249" y="1435608"/>
            <a:ext cx="4212146" cy="421662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3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120" name="Picture 4" descr="Picture 4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1" name="Picture 2" descr="Picture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2" name="Picture 14" descr="Picture 14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4" name="Rectangle"/>
          <p:cNvSpPr/>
          <p:nvPr/>
        </p:nvSpPr>
        <p:spPr>
          <a:xfrm>
            <a:off x="33865" y="6122839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125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26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Group 52"/>
          <p:cNvGrpSpPr/>
          <p:nvPr/>
        </p:nvGrpSpPr>
        <p:grpSpPr>
          <a:xfrm>
            <a:off x="279745" y="1781725"/>
            <a:ext cx="11912256" cy="5160491"/>
            <a:chOff x="0" y="0"/>
            <a:chExt cx="11912255" cy="5160489"/>
          </a:xfrm>
        </p:grpSpPr>
        <p:grpSp>
          <p:nvGrpSpPr>
            <p:cNvPr id="149" name="Group 57"/>
            <p:cNvGrpSpPr/>
            <p:nvPr/>
          </p:nvGrpSpPr>
          <p:grpSpPr>
            <a:xfrm>
              <a:off x="0" y="0"/>
              <a:ext cx="11912256" cy="4183843"/>
              <a:chOff x="0" y="0"/>
              <a:chExt cx="11912255" cy="4183842"/>
            </a:xfrm>
          </p:grpSpPr>
          <p:sp>
            <p:nvSpPr>
              <p:cNvPr id="128" name="Straight Arrow Connector 60"/>
              <p:cNvSpPr/>
              <p:nvPr/>
            </p:nvSpPr>
            <p:spPr>
              <a:xfrm flipV="1">
                <a:off x="493695" y="0"/>
                <a:ext cx="11246747" cy="4126682"/>
              </a:xfrm>
              <a:prstGeom prst="line">
                <a:avLst/>
              </a:prstGeom>
              <a:noFill/>
              <a:ln w="79375" cap="flat">
                <a:solidFill>
                  <a:srgbClr val="0070C0"/>
                </a:solidFill>
                <a:prstDash val="sysDash"/>
                <a:miter lim="800000"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48" name="Group 61"/>
              <p:cNvGrpSpPr/>
              <p:nvPr/>
            </p:nvGrpSpPr>
            <p:grpSpPr>
              <a:xfrm>
                <a:off x="0" y="102547"/>
                <a:ext cx="11912256" cy="4081296"/>
                <a:chOff x="0" y="0"/>
                <a:chExt cx="11912255" cy="4081295"/>
              </a:xfrm>
            </p:grpSpPr>
            <p:grpSp>
              <p:nvGrpSpPr>
                <p:cNvPr id="131" name="Group 62"/>
                <p:cNvGrpSpPr/>
                <p:nvPr/>
              </p:nvGrpSpPr>
              <p:grpSpPr>
                <a:xfrm>
                  <a:off x="493693" y="14405"/>
                  <a:ext cx="11418563" cy="4066891"/>
                  <a:chOff x="0" y="0"/>
                  <a:chExt cx="11418561" cy="4066889"/>
                </a:xfrm>
              </p:grpSpPr>
              <p:sp>
                <p:nvSpPr>
                  <p:cNvPr id="129" name="Straight Connector 73"/>
                  <p:cNvSpPr/>
                  <p:nvPr/>
                </p:nvSpPr>
                <p:spPr>
                  <a:xfrm>
                    <a:off x="-1" y="0"/>
                    <a:ext cx="2" cy="4066890"/>
                  </a:xfrm>
                  <a:prstGeom prst="line">
                    <a:avLst/>
                  </a:prstGeom>
                  <a:noFill/>
                  <a:ln w="50800" cap="flat">
                    <a:solidFill>
                      <a:srgbClr val="333F5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0" name="Straight Connector 74"/>
                  <p:cNvSpPr/>
                  <p:nvPr/>
                </p:nvSpPr>
                <p:spPr>
                  <a:xfrm flipH="1" flipV="1">
                    <a:off x="0" y="4066889"/>
                    <a:ext cx="11418562" cy="1"/>
                  </a:xfrm>
                  <a:prstGeom prst="line">
                    <a:avLst/>
                  </a:prstGeom>
                  <a:noFill/>
                  <a:ln w="50800" cap="flat">
                    <a:solidFill>
                      <a:srgbClr val="333F5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  <p:grpSp>
              <p:nvGrpSpPr>
                <p:cNvPr id="136" name="Group 63"/>
                <p:cNvGrpSpPr/>
                <p:nvPr/>
              </p:nvGrpSpPr>
              <p:grpSpPr>
                <a:xfrm>
                  <a:off x="905823" y="1578268"/>
                  <a:ext cx="3137926" cy="2299313"/>
                  <a:chOff x="0" y="0"/>
                  <a:chExt cx="3137925" cy="2299312"/>
                </a:xfrm>
              </p:grpSpPr>
              <p:grpSp>
                <p:nvGrpSpPr>
                  <p:cNvPr id="134" name="Rounded Rectangle 71"/>
                  <p:cNvGrpSpPr/>
                  <p:nvPr/>
                </p:nvGrpSpPr>
                <p:grpSpPr>
                  <a:xfrm>
                    <a:off x="0" y="420712"/>
                    <a:ext cx="3137926" cy="1878601"/>
                    <a:chOff x="0" y="0"/>
                    <a:chExt cx="3137925" cy="1878599"/>
                  </a:xfrm>
                </p:grpSpPr>
                <p:sp>
                  <p:nvSpPr>
                    <p:cNvPr id="132" name="Rounded Rectangle"/>
                    <p:cNvSpPr/>
                    <p:nvPr/>
                  </p:nvSpPr>
                  <p:spPr>
                    <a:xfrm>
                      <a:off x="0" y="0"/>
                      <a:ext cx="3137926" cy="1878600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00B0F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p:txBody>
                </p:sp>
                <p:sp>
                  <p:nvSpPr>
                    <p:cNvPr id="133" name="I can explain the basic engineering design process"/>
                    <p:cNvSpPr txBox="1"/>
                    <p:nvPr/>
                  </p:nvSpPr>
                  <p:spPr>
                    <a:xfrm>
                      <a:off x="136111" y="450829"/>
                      <a:ext cx="2865702" cy="976941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val="1"/>
                      </a:ext>
                    </a:extLst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>
                      <a:lvl1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lvl1pPr>
                    </a:lstStyle>
                    <a:p>
                      <a:pPr/>
                      <a:r>
                        <a:t>I can explain the basic engineering design process</a:t>
                      </a:r>
                    </a:p>
                  </p:txBody>
                </p:sp>
              </p:grpSp>
              <p:sp>
                <p:nvSpPr>
                  <p:cNvPr id="135" name="Snip Same Side Corner Rectangle 72"/>
                  <p:cNvSpPr/>
                  <p:nvPr/>
                </p:nvSpPr>
                <p:spPr>
                  <a:xfrm>
                    <a:off x="597703" y="0"/>
                    <a:ext cx="1734789" cy="42071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873" y="0"/>
                        </a:moveTo>
                        <a:lnTo>
                          <a:pt x="20727" y="0"/>
                        </a:lnTo>
                        <a:lnTo>
                          <a:pt x="21600" y="3600"/>
                        </a:ln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360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b="1" sz="2000" u="sng">
                        <a:latin typeface="Century Gothic"/>
                        <a:ea typeface="Century Gothic"/>
                        <a:cs typeface="Century Gothic"/>
                        <a:sym typeface="Century Gothic"/>
                      </a:defRPr>
                    </a:pPr>
                  </a:p>
                </p:txBody>
              </p:sp>
            </p:grpSp>
            <p:grpSp>
              <p:nvGrpSpPr>
                <p:cNvPr id="141" name="Group 64"/>
                <p:cNvGrpSpPr/>
                <p:nvPr/>
              </p:nvGrpSpPr>
              <p:grpSpPr>
                <a:xfrm>
                  <a:off x="4269408" y="697139"/>
                  <a:ext cx="3224027" cy="2678524"/>
                  <a:chOff x="0" y="0"/>
                  <a:chExt cx="3224025" cy="2678522"/>
                </a:xfrm>
              </p:grpSpPr>
              <p:grpSp>
                <p:nvGrpSpPr>
                  <p:cNvPr id="139" name="Rounded Rectangle 69"/>
                  <p:cNvGrpSpPr/>
                  <p:nvPr/>
                </p:nvGrpSpPr>
                <p:grpSpPr>
                  <a:xfrm>
                    <a:off x="-1" y="365333"/>
                    <a:ext cx="3224027" cy="2313190"/>
                    <a:chOff x="0" y="0"/>
                    <a:chExt cx="3224025" cy="2313188"/>
                  </a:xfrm>
                </p:grpSpPr>
                <p:sp>
                  <p:nvSpPr>
                    <p:cNvPr id="137" name="Rounded Rectangle"/>
                    <p:cNvSpPr/>
                    <p:nvPr/>
                  </p:nvSpPr>
                  <p:spPr>
                    <a:xfrm>
                      <a:off x="0" y="0"/>
                      <a:ext cx="3224026" cy="2313189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0070C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p:txBody>
                </p:sp>
                <p:sp>
                  <p:nvSpPr>
                    <p:cNvPr id="138" name="I can build and test a model wind turbine."/>
                    <p:cNvSpPr txBox="1"/>
                    <p:nvPr/>
                  </p:nvSpPr>
                  <p:spPr>
                    <a:xfrm>
                      <a:off x="157326" y="112920"/>
                      <a:ext cx="2909373" cy="976941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val="1"/>
                      </a:ext>
                    </a:extLst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  <a:p>
                      <a: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  <a:r>
                        <a:t>I can build and test a model wind turbine.</a:t>
                      </a:r>
                    </a:p>
                  </p:txBody>
                </p:sp>
              </p:grpSp>
              <p:sp>
                <p:nvSpPr>
                  <p:cNvPr id="140" name="Snip Same Side Corner Rectangle 70"/>
                  <p:cNvSpPr/>
                  <p:nvPr/>
                </p:nvSpPr>
                <p:spPr>
                  <a:xfrm>
                    <a:off x="747668" y="-1"/>
                    <a:ext cx="1596786" cy="36533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824" y="0"/>
                        </a:moveTo>
                        <a:lnTo>
                          <a:pt x="20776" y="0"/>
                        </a:lnTo>
                        <a:lnTo>
                          <a:pt x="21600" y="3600"/>
                        </a:ln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360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b="1" sz="2600"/>
                    </a:pPr>
                  </a:p>
                </p:txBody>
              </p:sp>
            </p:grpSp>
            <p:grpSp>
              <p:nvGrpSpPr>
                <p:cNvPr id="146" name="Group 65"/>
                <p:cNvGrpSpPr/>
                <p:nvPr/>
              </p:nvGrpSpPr>
              <p:grpSpPr>
                <a:xfrm>
                  <a:off x="7869452" y="0"/>
                  <a:ext cx="3386663" cy="2514603"/>
                  <a:chOff x="0" y="0"/>
                  <a:chExt cx="3386662" cy="2514602"/>
                </a:xfrm>
              </p:grpSpPr>
              <p:grpSp>
                <p:nvGrpSpPr>
                  <p:cNvPr id="144" name="Rounded Rectangle 67"/>
                  <p:cNvGrpSpPr/>
                  <p:nvPr/>
                </p:nvGrpSpPr>
                <p:grpSpPr>
                  <a:xfrm>
                    <a:off x="0" y="261202"/>
                    <a:ext cx="3386663" cy="2253401"/>
                    <a:chOff x="0" y="0"/>
                    <a:chExt cx="3386662" cy="2253400"/>
                  </a:xfrm>
                </p:grpSpPr>
                <p:sp>
                  <p:nvSpPr>
                    <p:cNvPr id="142" name="Rounded Rectangle"/>
                    <p:cNvSpPr/>
                    <p:nvPr/>
                  </p:nvSpPr>
                  <p:spPr>
                    <a:xfrm>
                      <a:off x="0" y="0"/>
                      <a:ext cx="3386663" cy="2253401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00206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p:txBody>
                </p:sp>
                <p:sp>
                  <p:nvSpPr>
                    <p:cNvPr id="143" name="I can evaluate my initial wind turbine design and make improvements to it"/>
                    <p:cNvSpPr txBox="1"/>
                    <p:nvPr/>
                  </p:nvSpPr>
                  <p:spPr>
                    <a:xfrm>
                      <a:off x="154408" y="638229"/>
                      <a:ext cx="3077846" cy="976942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val="1"/>
                      </a:ext>
                    </a:extLst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>
                      <a:lvl1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lvl1pPr>
                    </a:lstStyle>
                    <a:p>
                      <a:pPr/>
                      <a:r>
                        <a:t>I can evaluate my initial wind turbine design and make improvements to it</a:t>
                      </a:r>
                    </a:p>
                  </p:txBody>
                </p:sp>
              </p:grpSp>
              <p:sp>
                <p:nvSpPr>
                  <p:cNvPr id="145" name="Snip Same Side Corner Rectangle 68"/>
                  <p:cNvSpPr/>
                  <p:nvPr/>
                </p:nvSpPr>
                <p:spPr>
                  <a:xfrm>
                    <a:off x="951877" y="0"/>
                    <a:ext cx="1482911" cy="36337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882" y="0"/>
                        </a:moveTo>
                        <a:lnTo>
                          <a:pt x="20718" y="0"/>
                        </a:lnTo>
                        <a:lnTo>
                          <a:pt x="21600" y="3600"/>
                        </a:ln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360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b="1" sz="2600"/>
                    </a:pPr>
                  </a:p>
                </p:txBody>
              </p:sp>
            </p:grpSp>
            <p:sp>
              <p:nvSpPr>
                <p:cNvPr id="147" name="TextBox 66"/>
                <p:cNvSpPr txBox="1"/>
                <p:nvPr/>
              </p:nvSpPr>
              <p:spPr>
                <a:xfrm rot="16200000">
                  <a:off x="-998483" y="1709358"/>
                  <a:ext cx="2443498" cy="44653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b="1" sz="2400">
                      <a:latin typeface="Century Gothic"/>
                      <a:ea typeface="Century Gothic"/>
                      <a:cs typeface="Century Gothic"/>
                      <a:sym typeface="Century Gothic"/>
                    </a:defRPr>
                  </a:lvl1pPr>
                </a:lstStyle>
                <a:p>
                  <a:pPr/>
                  <a:r>
                    <a:t>Success</a:t>
                  </a:r>
                </a:p>
              </p:txBody>
            </p:sp>
          </p:grpSp>
        </p:grpSp>
        <p:pic>
          <p:nvPicPr>
            <p:cNvPr id="150" name="Picture 2" descr="Picture 2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9950377" y="2475968"/>
              <a:ext cx="1790064" cy="16507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1" name="TextBox 55"/>
            <p:cNvSpPr txBox="1"/>
            <p:nvPr/>
          </p:nvSpPr>
          <p:spPr>
            <a:xfrm>
              <a:off x="3099305" y="4713958"/>
              <a:ext cx="5116905" cy="4465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2400"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/>
              <a:r>
                <a:t>Progress</a:t>
              </a:r>
            </a:p>
          </p:txBody>
        </p:sp>
      </p:grpSp>
      <p:sp>
        <p:nvSpPr>
          <p:cNvPr id="153" name="TextBox 31"/>
          <p:cNvSpPr txBox="1"/>
          <p:nvPr/>
        </p:nvSpPr>
        <p:spPr>
          <a:xfrm>
            <a:off x="-1" y="-31782"/>
            <a:ext cx="9467851" cy="45974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 u="sng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Key Question: How can we design the best Wind turbine?</a:t>
            </a:r>
          </a:p>
        </p:txBody>
      </p:sp>
      <p:sp>
        <p:nvSpPr>
          <p:cNvPr id="154" name="TextBox 32"/>
          <p:cNvSpPr txBox="1"/>
          <p:nvPr/>
        </p:nvSpPr>
        <p:spPr>
          <a:xfrm>
            <a:off x="-16449" y="417372"/>
            <a:ext cx="9484299" cy="161544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Learning Objective:</a:t>
            </a:r>
          </a:p>
          <a:p>
            <a:pPr>
              <a:defRPr sz="20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Year 3/4: I can explain the basic engineering design process. I can build and test a model wind turbine.</a:t>
            </a:r>
          </a:p>
          <a:p>
            <a:pPr>
              <a:defRPr sz="20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Year 5/6: I can evaluate my initial wind turbine design and make improvements to it.</a:t>
            </a:r>
          </a:p>
        </p:txBody>
      </p:sp>
      <p:grpSp>
        <p:nvGrpSpPr>
          <p:cNvPr id="158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155" name="Picture 4" descr="Picture 4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6" name="Picture 2" descr="Picture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7" name="Picture 14" descr="Picture 14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59" name="Rectangle"/>
          <p:cNvSpPr/>
          <p:nvPr/>
        </p:nvSpPr>
        <p:spPr>
          <a:xfrm>
            <a:off x="33865" y="6122839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160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61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79724" y="1181099"/>
            <a:ext cx="5807076" cy="5357813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TextBox 6"/>
          <p:cNvSpPr txBox="1"/>
          <p:nvPr/>
        </p:nvSpPr>
        <p:spPr>
          <a:xfrm>
            <a:off x="-1" y="-31782"/>
            <a:ext cx="8531354" cy="510540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 u="sng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The design process in Engineering.</a:t>
            </a:r>
          </a:p>
        </p:txBody>
      </p:sp>
      <p:grpSp>
        <p:nvGrpSpPr>
          <p:cNvPr id="168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165" name="Picture 4" descr="Picture 4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6" name="Picture 2" descr="Picture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7" name="Picture 14" descr="Picture 14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69" name="Rectangle"/>
          <p:cNvSpPr/>
          <p:nvPr/>
        </p:nvSpPr>
        <p:spPr>
          <a:xfrm>
            <a:off x="33865" y="6122839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170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71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8119" y="1619250"/>
            <a:ext cx="2274630" cy="35536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90898" y="1632685"/>
            <a:ext cx="2359820" cy="35401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019800" y="1688494"/>
            <a:ext cx="5155368" cy="3484376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TextBox 6"/>
          <p:cNvSpPr txBox="1"/>
          <p:nvPr/>
        </p:nvSpPr>
        <p:spPr>
          <a:xfrm>
            <a:off x="-1" y="-31782"/>
            <a:ext cx="8531354" cy="510540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 u="sng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Wind Turbines around the world!</a:t>
            </a:r>
          </a:p>
        </p:txBody>
      </p:sp>
      <p:grpSp>
        <p:nvGrpSpPr>
          <p:cNvPr id="180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177" name="Picture 4" descr="Picture 4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8" name="Picture 2" descr="Picture 2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9" name="Picture 14" descr="Picture 14"/>
            <p:cNvPicPr>
              <a:picLocks noChangeAspect="1"/>
            </p:cNvPicPr>
            <p:nvPr/>
          </p:nvPicPr>
          <p:blipFill>
            <a:blip r:embed="rId7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81" name="Rectangle"/>
          <p:cNvSpPr/>
          <p:nvPr/>
        </p:nvSpPr>
        <p:spPr>
          <a:xfrm>
            <a:off x="33865" y="6122839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182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83" name="Picture 5" descr="Picture 5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ontent Placeholder 2"/>
          <p:cNvSpPr txBox="1"/>
          <p:nvPr>
            <p:ph type="body" sz="half" idx="1"/>
          </p:nvPr>
        </p:nvSpPr>
        <p:spPr>
          <a:xfrm>
            <a:off x="247650" y="892174"/>
            <a:ext cx="6362700" cy="4937126"/>
          </a:xfrm>
          <a:prstGeom prst="rect">
            <a:avLst/>
          </a:prstGeom>
        </p:spPr>
        <p:txBody>
          <a:bodyPr/>
          <a:lstStyle/>
          <a:p>
            <a:pPr>
              <a:buSzTx/>
              <a:buNone/>
              <a:defRPr u="sng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Your Task</a:t>
            </a:r>
          </a:p>
          <a:p>
            <a:pPr>
              <a:defRPr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To design a simple wind turbine capable of lifting a cup off the floor up to bench height. </a:t>
            </a:r>
          </a:p>
          <a:p>
            <a:pPr>
              <a:defRPr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The winning team will be the one producing a machine that lifts the most weight. </a:t>
            </a:r>
          </a:p>
          <a:p>
            <a:pPr>
              <a:defRPr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We will use the engineering design model and try to improve and try to improve our models 3 times.</a:t>
            </a:r>
          </a:p>
        </p:txBody>
      </p:sp>
      <p:sp>
        <p:nvSpPr>
          <p:cNvPr id="186" name="TextBox 4"/>
          <p:cNvSpPr txBox="1"/>
          <p:nvPr/>
        </p:nvSpPr>
        <p:spPr>
          <a:xfrm>
            <a:off x="-1" y="-31782"/>
            <a:ext cx="8531354" cy="510540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 u="sng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Wind Turbines Challenge:</a:t>
            </a:r>
          </a:p>
        </p:txBody>
      </p:sp>
      <p:pic>
        <p:nvPicPr>
          <p:cNvPr id="18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rcRect l="11042" t="14815" r="27709" b="5741"/>
          <a:stretch>
            <a:fillRect/>
          </a:stretch>
        </p:blipFill>
        <p:spPr>
          <a:xfrm>
            <a:off x="7152675" y="1566863"/>
            <a:ext cx="5039326" cy="367665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1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188" name="Picture 4" descr="Picture 4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9" name="Picture 2" descr="Picture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0" name="Picture 14" descr="Picture 14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92" name="Rectangle"/>
          <p:cNvSpPr/>
          <p:nvPr/>
        </p:nvSpPr>
        <p:spPr>
          <a:xfrm>
            <a:off x="33865" y="6122839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193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94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47146" y="1935796"/>
            <a:ext cx="6968412" cy="3651188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TextBox 7"/>
          <p:cNvSpPr txBox="1"/>
          <p:nvPr/>
        </p:nvSpPr>
        <p:spPr>
          <a:xfrm>
            <a:off x="-1" y="-31782"/>
            <a:ext cx="8531354" cy="510540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 u="sng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Management at Osbit.</a:t>
            </a:r>
          </a:p>
        </p:txBody>
      </p:sp>
      <p:sp>
        <p:nvSpPr>
          <p:cNvPr id="198" name="Content Placeholder 2"/>
          <p:cNvSpPr txBox="1"/>
          <p:nvPr>
            <p:ph type="body" sz="half" idx="1"/>
          </p:nvPr>
        </p:nvSpPr>
        <p:spPr>
          <a:xfrm>
            <a:off x="247648" y="892174"/>
            <a:ext cx="4479801" cy="529091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72000"/>
              </a:lnSpc>
              <a:defRPr sz="22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Osbit are proud of their ‘flat management structure’. While the company has directors (or owners) in every project a different person is the owner- there is non one boss on manager. During each re-draft of your model just like  we Osbit will swap roles so everyone gets to try everything!</a:t>
            </a:r>
            <a:endParaRPr sz="2500"/>
          </a:p>
          <a:p>
            <a:pPr>
              <a:lnSpc>
                <a:spcPct val="72000"/>
              </a:lnSpc>
              <a:defRPr sz="2400">
                <a:latin typeface="Raleway Regular"/>
                <a:ea typeface="Raleway Regular"/>
                <a:cs typeface="Raleway Regular"/>
                <a:sym typeface="Raleway Regular"/>
              </a:defRPr>
            </a:pPr>
          </a:p>
          <a:p>
            <a:pPr>
              <a:lnSpc>
                <a:spcPct val="72000"/>
              </a:lnSpc>
              <a:defRPr sz="22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Roles: </a:t>
            </a:r>
            <a:endParaRPr sz="2500"/>
          </a:p>
          <a:p>
            <a:pPr>
              <a:lnSpc>
                <a:spcPct val="72000"/>
              </a:lnSpc>
              <a:defRPr sz="2200">
                <a:solidFill>
                  <a:srgbClr val="00B050"/>
                </a:solidFill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Head designer </a:t>
            </a:r>
            <a:endParaRPr sz="2500"/>
          </a:p>
          <a:p>
            <a:pPr>
              <a:lnSpc>
                <a:spcPct val="72000"/>
              </a:lnSpc>
              <a:defRPr sz="2200">
                <a:solidFill>
                  <a:srgbClr val="1F4E79"/>
                </a:solidFill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Head Engineer </a:t>
            </a:r>
            <a:endParaRPr sz="2500"/>
          </a:p>
          <a:p>
            <a:pPr>
              <a:lnSpc>
                <a:spcPct val="72000"/>
              </a:lnSpc>
              <a:defRPr sz="2200">
                <a:solidFill>
                  <a:srgbClr val="FF0000"/>
                </a:solidFill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Project owner (explains the design to the client (me) and is responsible for equipment/resources.</a:t>
            </a:r>
          </a:p>
        </p:txBody>
      </p:sp>
      <p:grpSp>
        <p:nvGrpSpPr>
          <p:cNvPr id="202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199" name="Picture 4" descr="Picture 4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0" name="Picture 2" descr="Picture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1" name="Picture 14" descr="Picture 14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03" name="Rectangle"/>
          <p:cNvSpPr/>
          <p:nvPr/>
        </p:nvSpPr>
        <p:spPr>
          <a:xfrm>
            <a:off x="33865" y="6122839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204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205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ontent Placeholder 2"/>
          <p:cNvSpPr txBox="1"/>
          <p:nvPr>
            <p:ph type="body" idx="1"/>
          </p:nvPr>
        </p:nvSpPr>
        <p:spPr>
          <a:xfrm>
            <a:off x="247649" y="892174"/>
            <a:ext cx="6414407" cy="529091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72000"/>
              </a:lnSpc>
              <a:defRPr sz="1900" u="sng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Each group can have</a:t>
            </a:r>
            <a:r>
              <a:rPr u="none"/>
              <a:t>:</a:t>
            </a:r>
          </a:p>
          <a:p>
            <a:pPr>
              <a:lnSpc>
                <a:spcPct val="72000"/>
              </a:lnSpc>
              <a:defRPr sz="19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 4 pieces of A4 card</a:t>
            </a:r>
          </a:p>
          <a:p>
            <a:pPr>
              <a:lnSpc>
                <a:spcPct val="72000"/>
              </a:lnSpc>
              <a:defRPr sz="19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 sellotape/masking tape</a:t>
            </a:r>
          </a:p>
          <a:p>
            <a:pPr>
              <a:lnSpc>
                <a:spcPct val="72000"/>
              </a:lnSpc>
              <a:defRPr sz="19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 2 straws</a:t>
            </a:r>
          </a:p>
          <a:p>
            <a:pPr>
              <a:lnSpc>
                <a:spcPct val="72000"/>
              </a:lnSpc>
              <a:defRPr sz="19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 4 plastic sticks</a:t>
            </a:r>
          </a:p>
          <a:p>
            <a:pPr>
              <a:lnSpc>
                <a:spcPct val="72000"/>
              </a:lnSpc>
              <a:defRPr sz="19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 scissors</a:t>
            </a:r>
          </a:p>
          <a:p>
            <a:pPr>
              <a:lnSpc>
                <a:spcPct val="72000"/>
              </a:lnSpc>
              <a:defRPr sz="19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 1 m string</a:t>
            </a:r>
          </a:p>
          <a:p>
            <a:pPr>
              <a:lnSpc>
                <a:spcPct val="72000"/>
              </a:lnSpc>
              <a:defRPr sz="19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 plastic cup</a:t>
            </a:r>
          </a:p>
          <a:p>
            <a:pPr>
              <a:lnSpc>
                <a:spcPct val="72000"/>
              </a:lnSpc>
              <a:defRPr sz="19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 gram weights</a:t>
            </a:r>
          </a:p>
          <a:p>
            <a:pPr marL="0" indent="0">
              <a:lnSpc>
                <a:spcPct val="96000"/>
              </a:lnSpc>
              <a:buSzTx/>
              <a:buNone/>
              <a:defRPr sz="19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Each time has </a:t>
            </a:r>
            <a:r>
              <a:rPr>
                <a:latin typeface="Raleway Bold"/>
                <a:ea typeface="Raleway Bold"/>
                <a:cs typeface="Raleway Bold"/>
                <a:sym typeface="Raleway Bold"/>
              </a:rPr>
              <a:t>15 minutes </a:t>
            </a:r>
            <a:r>
              <a:t>to design and build their first design. Each team will then get </a:t>
            </a:r>
            <a:r>
              <a:rPr u="sng">
                <a:solidFill>
                  <a:srgbClr val="FF0000"/>
                </a:solidFill>
                <a:latin typeface="Raleway Bold"/>
                <a:ea typeface="Raleway Bold"/>
                <a:cs typeface="Raleway Bold"/>
                <a:sym typeface="Raleway Bold"/>
              </a:rPr>
              <a:t>10 minutes </a:t>
            </a:r>
            <a:r>
              <a:t>improvement time before </a:t>
            </a:r>
            <a:r>
              <a:rPr u="sng">
                <a:solidFill>
                  <a:srgbClr val="00B0F0"/>
                </a:solidFill>
                <a:latin typeface="Raleway Bold"/>
                <a:ea typeface="Raleway Bold"/>
                <a:cs typeface="Raleway Bold"/>
                <a:sym typeface="Raleway Bold"/>
              </a:rPr>
              <a:t>test 2 </a:t>
            </a:r>
            <a:r>
              <a:t>and </a:t>
            </a:r>
            <a:r>
              <a:rPr u="sng">
                <a:solidFill>
                  <a:srgbClr val="FF0000"/>
                </a:solidFill>
                <a:latin typeface="Raleway Bold"/>
                <a:ea typeface="Raleway Bold"/>
                <a:cs typeface="Raleway Bold"/>
                <a:sym typeface="Raleway Bold"/>
              </a:rPr>
              <a:t>10 minutes </a:t>
            </a:r>
            <a:r>
              <a:t>improvement time before </a:t>
            </a:r>
            <a:r>
              <a:rPr u="sng">
                <a:solidFill>
                  <a:srgbClr val="00B050"/>
                </a:solidFill>
                <a:latin typeface="Raleway Bold"/>
                <a:ea typeface="Raleway Bold"/>
                <a:cs typeface="Raleway Bold"/>
                <a:sym typeface="Raleway Bold"/>
              </a:rPr>
              <a:t>test 3. </a:t>
            </a:r>
            <a:r>
              <a:t> At each improvement phase we will switch roles.</a:t>
            </a:r>
          </a:p>
        </p:txBody>
      </p:sp>
      <p:sp>
        <p:nvSpPr>
          <p:cNvPr id="208" name="TextBox 4"/>
          <p:cNvSpPr txBox="1"/>
          <p:nvPr/>
        </p:nvSpPr>
        <p:spPr>
          <a:xfrm>
            <a:off x="-1" y="-31782"/>
            <a:ext cx="8531354" cy="510540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 u="sng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Wind Turbines Challenge- What you need</a:t>
            </a:r>
          </a:p>
        </p:txBody>
      </p:sp>
      <p:pic>
        <p:nvPicPr>
          <p:cNvPr id="20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rcRect l="11042" t="14815" r="27709" b="5741"/>
          <a:stretch>
            <a:fillRect/>
          </a:stretch>
        </p:blipFill>
        <p:spPr>
          <a:xfrm>
            <a:off x="6851904" y="1237569"/>
            <a:ext cx="4267201" cy="3113315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TextBox 5"/>
          <p:cNvSpPr txBox="1"/>
          <p:nvPr/>
        </p:nvSpPr>
        <p:spPr>
          <a:xfrm>
            <a:off x="6934199" y="4521553"/>
            <a:ext cx="5061859" cy="131064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Throughout the process ask for a Hint card if your are struggling or a challenge card if you think you are finding it easy and want to improve. </a:t>
            </a:r>
          </a:p>
        </p:txBody>
      </p:sp>
      <p:grpSp>
        <p:nvGrpSpPr>
          <p:cNvPr id="214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211" name="Picture 4" descr="Picture 4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2" name="Picture 2" descr="Picture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3" name="Picture 14" descr="Picture 14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15" name="Rectangle"/>
          <p:cNvSpPr/>
          <p:nvPr/>
        </p:nvSpPr>
        <p:spPr>
          <a:xfrm>
            <a:off x="33865" y="6122839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216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217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9" name="Table 3"/>
          <p:cNvGraphicFramePr/>
          <p:nvPr/>
        </p:nvGraphicFramePr>
        <p:xfrm>
          <a:off x="391886" y="1238548"/>
          <a:ext cx="4904114" cy="474746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47977"/>
                <a:gridCol w="884038"/>
                <a:gridCol w="3459397"/>
              </a:tblGrid>
              <a:tr h="6375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Test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Weight Lifted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Improvements made 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14376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1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latin typeface="Raleway Regular"/>
                          <a:ea typeface="Raleway Regular"/>
                          <a:cs typeface="Raleway Regular"/>
                          <a:sym typeface="Raleway Regular"/>
                        </a:defRPr>
                      </a:pPr>
                      <a:r>
                        <a:t>N/A</a:t>
                      </a:r>
                    </a:p>
                    <a:p>
                      <a:pPr algn="l">
                        <a:defRPr sz="1800"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</a:p>
                    <a:p>
                      <a:pPr algn="l">
                        <a:defRPr sz="1800"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</a:p>
                    <a:p>
                      <a:pPr algn="l">
                        <a:defRPr sz="1800"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143737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2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12217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3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</a:tr>
            </a:tbl>
          </a:graphicData>
        </a:graphic>
      </p:graphicFrame>
      <p:graphicFrame>
        <p:nvGraphicFramePr>
          <p:cNvPr id="220" name="Table 5"/>
          <p:cNvGraphicFramePr/>
          <p:nvPr/>
        </p:nvGraphicFramePr>
        <p:xfrm>
          <a:off x="5607956" y="1238548"/>
          <a:ext cx="5260814" cy="474771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87937"/>
                <a:gridCol w="948505"/>
                <a:gridCol w="3711669"/>
              </a:tblGrid>
              <a:tr h="6375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Test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Weight Lifted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Improvements made 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14376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1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latin typeface="Raleway Regular"/>
                          <a:ea typeface="Raleway Regular"/>
                          <a:cs typeface="Raleway Regular"/>
                          <a:sym typeface="Raleway Regular"/>
                        </a:defRPr>
                      </a:pPr>
                      <a:r>
                        <a:t>N/A</a:t>
                      </a:r>
                    </a:p>
                    <a:p>
                      <a:pPr algn="l">
                        <a:defRPr sz="1800"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</a:p>
                    <a:p>
                      <a:pPr algn="l">
                        <a:defRPr sz="1800"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</a:p>
                    <a:p>
                      <a:pPr algn="l">
                        <a:defRPr sz="1800">
                          <a:latin typeface="Raleway Bold"/>
                          <a:ea typeface="Raleway Bold"/>
                          <a:cs typeface="Raleway Bold"/>
                          <a:sym typeface="Raleway Bold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15011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2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1157998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Raleway Regular"/>
                          <a:ea typeface="Raleway Regular"/>
                          <a:cs typeface="Raleway Regular"/>
                          <a:sym typeface="Raleway Regular"/>
                        </a:rPr>
                        <a:t>3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  <a:p>
                      <a:pPr algn="l">
                        <a:defRPr b="1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</a:tr>
            </a:tbl>
          </a:graphicData>
        </a:graphic>
      </p:graphicFrame>
      <p:grpSp>
        <p:nvGrpSpPr>
          <p:cNvPr id="224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221" name="Picture 4" descr="Picture 4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2" name="Picture 2" descr="Picture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3" name="Picture 14" descr="Picture 14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25" name="Rectangle"/>
          <p:cNvSpPr/>
          <p:nvPr/>
        </p:nvSpPr>
        <p:spPr>
          <a:xfrm>
            <a:off x="33865" y="6122839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226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227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