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8" r:id="rId3"/>
    <p:sldId id="316" r:id="rId4"/>
    <p:sldId id="287" r:id="rId5"/>
    <p:sldId id="312" r:id="rId6"/>
    <p:sldId id="303" r:id="rId7"/>
    <p:sldId id="300" r:id="rId8"/>
    <p:sldId id="314" r:id="rId9"/>
    <p:sldId id="310" r:id="rId10"/>
    <p:sldId id="304" r:id="rId11"/>
    <p:sldId id="319" r:id="rId12"/>
    <p:sldId id="320" r:id="rId13"/>
    <p:sldId id="315" r:id="rId14"/>
    <p:sldId id="31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A1"/>
    <a:srgbClr val="D4E5F4"/>
    <a:srgbClr val="0F2946"/>
    <a:srgbClr val="D20089"/>
    <a:srgbClr val="FF5050"/>
    <a:srgbClr val="F27A44"/>
    <a:srgbClr val="FF9933"/>
    <a:srgbClr val="99CCFF"/>
    <a:srgbClr val="0D86D1"/>
    <a:srgbClr val="611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31718" autoAdjust="0"/>
  </p:normalViewPr>
  <p:slideViewPr>
    <p:cSldViewPr snapToGrid="0">
      <p:cViewPr varScale="1">
        <p:scale>
          <a:sx n="23" d="100"/>
          <a:sy n="23" d="100"/>
        </p:scale>
        <p:origin x="768" y="34"/>
      </p:cViewPr>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855AA8-F1A0-41C2-B5A7-A68CA8B579B4}" type="datetimeFigureOut">
              <a:rPr lang="en-GB" smtClean="0"/>
              <a:t>04/05/2021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83BBEF-04BF-4B9A-9154-DB4B8F290F1F}" type="slidenum">
              <a:rPr lang="en-GB" smtClean="0"/>
              <a:t>‹#›</a:t>
            </a:fld>
            <a:endParaRPr lang="en-GB"/>
          </a:p>
        </p:txBody>
      </p:sp>
    </p:spTree>
    <p:extLst>
      <p:ext uri="{BB962C8B-B14F-4D97-AF65-F5344CB8AC3E}">
        <p14:creationId xmlns:p14="http://schemas.microsoft.com/office/powerpoint/2010/main" val="44272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132AE-2FDD-4632-830E-BECC7B054E28}" type="datetimeFigureOut">
              <a:rPr lang="en-GB" smtClean="0"/>
              <a:t>04/05/2021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B1438-A63F-4A83-9420-9369AA23CBA1}" type="slidenum">
              <a:rPr lang="en-GB" smtClean="0"/>
              <a:t>‹#›</a:t>
            </a:fld>
            <a:endParaRPr lang="en-GB"/>
          </a:p>
        </p:txBody>
      </p:sp>
    </p:spTree>
    <p:extLst>
      <p:ext uri="{BB962C8B-B14F-4D97-AF65-F5344CB8AC3E}">
        <p14:creationId xmlns:p14="http://schemas.microsoft.com/office/powerpoint/2010/main" val="395650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ge.co.uk/research/projects/skills-shortages-uk-economy/Skills-Shortages-Bulletin-Summar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open.ac.uk/business/barometer-2020" TargetMode="External"/><Relationship Id="rId5" Type="http://schemas.openxmlformats.org/officeDocument/2006/relationships/hyperlink" Target="https://learningandwork.org.uk/resources/research-and-reports/when-furlough-has-to-stop-next-steps-to-avert-long-term-unemployment/" TargetMode="External"/><Relationship Id="rId4" Type="http://schemas.openxmlformats.org/officeDocument/2006/relationships/hyperlink" Target="https://industrialstrategycouncil.org/sites/default/files/UK%20Skills%20Mismatch%202030%20-%20Research%20Paper.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3.weforum.org/docs/WEF_Future_of_Jobs_2020.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greennewdealuk.org/updates/green-jobs-for-all-repor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rsa.org/globalassets/pdfs/reports/rsa_four-futures-of-work.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FaQ4O5ixk&amp;t=6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builder.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labour market is changing rapidly, and the skills we need for the future will need to change too. This pack aims to help young people in KS3-KS4 [ages 11-16] understand the skills and types of roles that will be increasingly needed in the future of work</a:t>
            </a:r>
          </a:p>
          <a:p>
            <a:endParaRPr lang="en-US" dirty="0"/>
          </a:p>
        </p:txBody>
      </p:sp>
      <p:sp>
        <p:nvSpPr>
          <p:cNvPr id="4" name="Slide Number Placeholder 3"/>
          <p:cNvSpPr>
            <a:spLocks noGrp="1"/>
          </p:cNvSpPr>
          <p:nvPr>
            <p:ph type="sldNum" sz="quarter" idx="5"/>
          </p:nvPr>
        </p:nvSpPr>
        <p:spPr/>
        <p:txBody>
          <a:bodyPr/>
          <a:lstStyle/>
          <a:p>
            <a:fld id="{615B1438-A63F-4A83-9420-9369AA23CBA1}" type="slidenum">
              <a:rPr lang="en-GB" smtClean="0"/>
              <a:t>1</a:t>
            </a:fld>
            <a:endParaRPr lang="en-GB"/>
          </a:p>
        </p:txBody>
      </p:sp>
    </p:spTree>
    <p:extLst>
      <p:ext uri="{BB962C8B-B14F-4D97-AF65-F5344CB8AC3E}">
        <p14:creationId xmlns:p14="http://schemas.microsoft.com/office/powerpoint/2010/main" val="25006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Here we spotlight the creative, green, digital and health &amp; social sectors to explore what is currently happening in each sector and the changes that might take place in the next few years.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Slide 10 highlights the changes taking place in the creative and green sector.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10</a:t>
            </a:fld>
            <a:endParaRPr lang="en-GB"/>
          </a:p>
        </p:txBody>
      </p:sp>
    </p:spTree>
    <p:extLst>
      <p:ext uri="{BB962C8B-B14F-4D97-AF65-F5344CB8AC3E}">
        <p14:creationId xmlns:p14="http://schemas.microsoft.com/office/powerpoint/2010/main" val="320743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11 highlights the changes taking place in the digital and health &amp; social care sector. </a:t>
            </a:r>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11</a:t>
            </a:fld>
            <a:endParaRPr lang="en-GB"/>
          </a:p>
        </p:txBody>
      </p:sp>
    </p:spTree>
    <p:extLst>
      <p:ext uri="{BB962C8B-B14F-4D97-AF65-F5344CB8AC3E}">
        <p14:creationId xmlns:p14="http://schemas.microsoft.com/office/powerpoint/2010/main" val="118538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Students are invited to choose at least 2 of the sectors explored in the last two slides and explore the types of skills that might be needed for these jobs in the future. </a:t>
            </a:r>
          </a:p>
          <a:p>
            <a:r>
              <a:rPr lang="en-GB" sz="1200" kern="1200" dirty="0" smtClean="0">
                <a:solidFill>
                  <a:schemeClr val="tx1"/>
                </a:solidFill>
                <a:effectLst/>
                <a:latin typeface="+mn-lt"/>
                <a:ea typeface="+mn-ea"/>
                <a:cs typeface="+mn-cs"/>
              </a:rPr>
              <a:t>You can ask students whether any of these skills overlap and are transferable across the sectors.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(You can find a worksheet in the Briefing</a:t>
            </a:r>
            <a:r>
              <a:rPr lang="en-GB" sz="1200" kern="1200" baseline="0" dirty="0" smtClean="0">
                <a:solidFill>
                  <a:schemeClr val="tx1"/>
                </a:solidFill>
                <a:effectLst/>
                <a:latin typeface="+mn-lt"/>
                <a:ea typeface="+mn-ea"/>
                <a:cs typeface="+mn-cs"/>
              </a:rPr>
              <a:t> pack </a:t>
            </a:r>
            <a:r>
              <a:rPr lang="en-GB" sz="1200" kern="1200" dirty="0" smtClean="0">
                <a:solidFill>
                  <a:schemeClr val="tx1"/>
                </a:solidFill>
                <a:effectLst/>
                <a:latin typeface="+mn-lt"/>
                <a:ea typeface="+mn-ea"/>
                <a:cs typeface="+mn-cs"/>
              </a:rPr>
              <a:t>which you can print out and use with your students to capture their ideas.)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12</a:t>
            </a:fld>
            <a:endParaRPr lang="en-GB"/>
          </a:p>
        </p:txBody>
      </p:sp>
    </p:spTree>
    <p:extLst>
      <p:ext uri="{BB962C8B-B14F-4D97-AF65-F5344CB8AC3E}">
        <p14:creationId xmlns:p14="http://schemas.microsoft.com/office/powerpoint/2010/main" val="103843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final slide invites young people to celebrate their current skillset, and consider what next steps they will take to continue developing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can find a worksheet in the briefing pack which you can print out and use with your students to capture their ideas.)</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13</a:t>
            </a:fld>
            <a:endParaRPr lang="en-GB"/>
          </a:p>
        </p:txBody>
      </p:sp>
    </p:spTree>
    <p:extLst>
      <p:ext uri="{BB962C8B-B14F-4D97-AF65-F5344CB8AC3E}">
        <p14:creationId xmlns:p14="http://schemas.microsoft.com/office/powerpoint/2010/main" val="352181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we provide some further links and resources to support young people, teachers and careers leads/advisors.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14</a:t>
            </a:fld>
            <a:endParaRPr lang="en-GB"/>
          </a:p>
        </p:txBody>
      </p:sp>
    </p:spTree>
    <p:extLst>
      <p:ext uri="{BB962C8B-B14F-4D97-AF65-F5344CB8AC3E}">
        <p14:creationId xmlns:p14="http://schemas.microsoft.com/office/powerpoint/2010/main" val="337061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do stay in touch with us at Edge! We’d love to hear from you.  </a:t>
            </a:r>
          </a:p>
          <a:p>
            <a:r>
              <a:rPr lang="en-GB" sz="1200" kern="120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15B1438-A63F-4A83-9420-9369AA23CBA1}" type="slidenum">
              <a:rPr lang="en-GB" smtClean="0"/>
              <a:t>15</a:t>
            </a:fld>
            <a:endParaRPr lang="en-GB"/>
          </a:p>
        </p:txBody>
      </p:sp>
    </p:spTree>
    <p:extLst>
      <p:ext uri="{BB962C8B-B14F-4D97-AF65-F5344CB8AC3E}">
        <p14:creationId xmlns:p14="http://schemas.microsoft.com/office/powerpoint/2010/main" val="8361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Here we have provided some key definitions for students on: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Fourth Industrial Revolution / Future of Work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Technical Skills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Transferrable Skills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Skills shortages / Skills gap </a:t>
            </a:r>
          </a:p>
          <a:p>
            <a:r>
              <a:rPr lang="en-GB" sz="1200" kern="1200" dirty="0" smtClean="0">
                <a:solidFill>
                  <a:schemeClr val="tx1"/>
                </a:solidFill>
                <a:effectLst/>
                <a:latin typeface="+mn-lt"/>
                <a:ea typeface="+mn-ea"/>
                <a:cs typeface="+mn-cs"/>
              </a:rPr>
              <a:t>The presentation refers to some of these key terms throughout the pack, and you can encourage students to refer back to these definitions throughout the discussion.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2</a:t>
            </a:fld>
            <a:endParaRPr lang="en-GB"/>
          </a:p>
        </p:txBody>
      </p:sp>
    </p:spTree>
    <p:extLst>
      <p:ext uri="{BB962C8B-B14F-4D97-AF65-F5344CB8AC3E}">
        <p14:creationId xmlns:p14="http://schemas.microsoft.com/office/powerpoint/2010/main" val="229223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892175"/>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slide sets the scene for young people and highlights the key messages that we are beginning to hear from employers, researchers, and across the labour market. You can refer to our </a:t>
            </a:r>
            <a:r>
              <a:rPr lang="en-GB" sz="1200" u="sng" kern="1200" dirty="0" smtClean="0">
                <a:solidFill>
                  <a:schemeClr val="tx1"/>
                </a:solidFill>
                <a:effectLst/>
                <a:latin typeface="+mn-lt"/>
                <a:ea typeface="+mn-ea"/>
                <a:cs typeface="+mn-cs"/>
                <a:hlinkClick r:id="rId3"/>
              </a:rPr>
              <a:t>Skills Shortages Summary</a:t>
            </a:r>
            <a:r>
              <a:rPr lang="en-GB" sz="1200" kern="1200" dirty="0" smtClean="0">
                <a:solidFill>
                  <a:schemeClr val="tx1"/>
                </a:solidFill>
                <a:effectLst/>
                <a:latin typeface="+mn-lt"/>
                <a:ea typeface="+mn-ea"/>
                <a:cs typeface="+mn-cs"/>
              </a:rPr>
              <a:t> or our wider </a:t>
            </a:r>
            <a:r>
              <a:rPr lang="en-GB" sz="1200" u="sng" kern="1200" dirty="0" smtClean="0">
                <a:solidFill>
                  <a:schemeClr val="tx1"/>
                </a:solidFill>
                <a:effectLst/>
                <a:latin typeface="+mn-lt"/>
                <a:ea typeface="+mn-ea"/>
                <a:cs typeface="+mn-cs"/>
                <a:hlinkClick r:id="rId3"/>
              </a:rPr>
              <a:t>Skills Shortage Bulletins</a:t>
            </a:r>
            <a:r>
              <a:rPr lang="en-GB" sz="1200" kern="1200" dirty="0" smtClean="0">
                <a:solidFill>
                  <a:schemeClr val="tx1"/>
                </a:solidFill>
                <a:effectLst/>
                <a:latin typeface="+mn-lt"/>
                <a:ea typeface="+mn-ea"/>
                <a:cs typeface="+mn-cs"/>
              </a:rPr>
              <a:t> on our Edge website. </a:t>
            </a:r>
          </a:p>
          <a:p>
            <a:r>
              <a:rPr lang="en-GB" sz="1200" kern="1200" dirty="0" smtClean="0">
                <a:solidFill>
                  <a:schemeClr val="tx1"/>
                </a:solidFill>
                <a:effectLst/>
                <a:latin typeface="+mn-lt"/>
                <a:ea typeface="+mn-ea"/>
                <a:cs typeface="+mn-cs"/>
              </a:rPr>
              <a:t>To avoid painting a gloomy picture, we invite teachers to share these messages with a positively reinforcing message. The more that students are aware of the changing labour market and skills shortages, the more we can help to prepare them. </a:t>
            </a:r>
          </a:p>
          <a:p>
            <a:r>
              <a:rPr lang="en-GB" sz="1200" b="1" kern="1200" dirty="0" smtClean="0">
                <a:solidFill>
                  <a:schemeClr val="tx1"/>
                </a:solidFill>
                <a:effectLst/>
                <a:latin typeface="+mn-lt"/>
                <a:ea typeface="+mn-ea"/>
                <a:cs typeface="+mn-cs"/>
              </a:rPr>
              <a:t>Key message 1</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Skills shortages are large and are growing</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We need to prepare for a skills mismatch as research from organisations like the </a:t>
            </a:r>
            <a:r>
              <a:rPr lang="en-GB" sz="1200" u="sng" kern="1200" dirty="0" smtClean="0">
                <a:solidFill>
                  <a:schemeClr val="tx1"/>
                </a:solidFill>
                <a:effectLst/>
                <a:latin typeface="+mn-lt"/>
                <a:ea typeface="+mn-ea"/>
                <a:cs typeface="+mn-cs"/>
                <a:hlinkClick r:id="rId4"/>
              </a:rPr>
              <a:t>Industrial Strategy Council</a:t>
            </a:r>
            <a:r>
              <a:rPr lang="en-GB" sz="1200" kern="1200" dirty="0" smtClean="0">
                <a:solidFill>
                  <a:schemeClr val="tx1"/>
                </a:solidFill>
                <a:effectLst/>
                <a:latin typeface="+mn-lt"/>
                <a:ea typeface="+mn-ea"/>
                <a:cs typeface="+mn-cs"/>
              </a:rPr>
              <a:t> have highlighted that by 2030, 7 million additional workers could be under-skilled for their job requirements in the future. </a:t>
            </a:r>
          </a:p>
          <a:p>
            <a:r>
              <a:rPr lang="en-GB" sz="1200" b="1" kern="1200" dirty="0" smtClean="0">
                <a:solidFill>
                  <a:schemeClr val="tx1"/>
                </a:solidFill>
                <a:effectLst/>
                <a:latin typeface="+mn-lt"/>
                <a:ea typeface="+mn-ea"/>
                <a:cs typeface="+mn-cs"/>
              </a:rPr>
              <a:t>Key message 2:  Modern, transferable skills should be prioritised</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prepare for the future of work, we need our schools and education systems to also adapt to the needs of a dynamic economy. By working with schools, colleges and universities and preparing them for the changes set to come, we can help them equip young people with the right skills for the future. </a:t>
            </a:r>
          </a:p>
          <a:p>
            <a:r>
              <a:rPr lang="en-GB" sz="1200" b="1" kern="1200" dirty="0" smtClean="0">
                <a:solidFill>
                  <a:schemeClr val="tx1"/>
                </a:solidFill>
                <a:effectLst/>
                <a:latin typeface="+mn-lt"/>
                <a:ea typeface="+mn-ea"/>
                <a:cs typeface="+mn-cs"/>
              </a:rPr>
              <a:t>Key message 3:</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We need to see more investment in skills</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Findings from organisations like the </a:t>
            </a:r>
            <a:r>
              <a:rPr lang="en-GB" sz="1200" u="sng" kern="1200" dirty="0" smtClean="0">
                <a:solidFill>
                  <a:schemeClr val="tx1"/>
                </a:solidFill>
                <a:effectLst/>
                <a:latin typeface="+mn-lt"/>
                <a:ea typeface="+mn-ea"/>
                <a:cs typeface="+mn-cs"/>
                <a:hlinkClick r:id="rId5"/>
              </a:rPr>
              <a:t>Learning and Work Institute</a:t>
            </a:r>
            <a:r>
              <a:rPr lang="en-GB" sz="1200" kern="1200" dirty="0" smtClean="0">
                <a:solidFill>
                  <a:schemeClr val="tx1"/>
                </a:solidFill>
                <a:effectLst/>
                <a:latin typeface="+mn-lt"/>
                <a:ea typeface="+mn-ea"/>
                <a:cs typeface="+mn-cs"/>
              </a:rPr>
              <a:t> found that Government spending on adult learning in England declined 47% in the decade from 2009-10 to 2018-19, and our employers are spending comparably less than their international counterparts</a:t>
            </a:r>
          </a:p>
          <a:p>
            <a:pPr lvl="0"/>
            <a:r>
              <a:rPr lang="en-GB" sz="1200" kern="1200" dirty="0" smtClean="0">
                <a:solidFill>
                  <a:schemeClr val="tx1"/>
                </a:solidFill>
                <a:effectLst/>
                <a:latin typeface="+mn-lt"/>
                <a:ea typeface="+mn-ea"/>
                <a:cs typeface="+mn-cs"/>
              </a:rPr>
              <a:t>We need to ensure that everyone who need to develop new skills are able to, particularly in the aftermath of the Covid-19 pandemic. </a:t>
            </a:r>
          </a:p>
          <a:p>
            <a:r>
              <a:rPr lang="en-GB" sz="1200" b="1" kern="1200" dirty="0" smtClean="0">
                <a:solidFill>
                  <a:schemeClr val="tx1"/>
                </a:solidFill>
                <a:effectLst/>
                <a:latin typeface="+mn-lt"/>
                <a:ea typeface="+mn-ea"/>
                <a:cs typeface="+mn-cs"/>
              </a:rPr>
              <a:t>Key message 4:</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Otherwise, skills shortages might become more costly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Without more funding, employers may need to spend more on recruitment fees, increased salaries, temporary staff, and training to upskill those hired at a lower level to a total tune of </a:t>
            </a:r>
            <a:r>
              <a:rPr lang="en-GB" sz="1200" u="sng" kern="1200" dirty="0" smtClean="0">
                <a:solidFill>
                  <a:schemeClr val="tx1"/>
                </a:solidFill>
                <a:effectLst/>
                <a:latin typeface="+mn-lt"/>
                <a:ea typeface="+mn-ea"/>
                <a:cs typeface="+mn-cs"/>
                <a:hlinkClick r:id="rId6"/>
              </a:rPr>
              <a:t>£6.1 billion</a:t>
            </a:r>
            <a:r>
              <a:rPr lang="en-GB" sz="1200" kern="1200" dirty="0" smtClean="0">
                <a:solidFill>
                  <a:schemeClr val="tx1"/>
                </a:solidFill>
                <a:effectLst/>
                <a:latin typeface="+mn-lt"/>
                <a:ea typeface="+mn-ea"/>
                <a:cs typeface="+mn-cs"/>
              </a:rPr>
              <a:t> per year.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B1438-A63F-4A83-9420-9369AA23CBA1}" type="slidenum">
              <a:rPr lang="en-GB" smtClean="0"/>
              <a:t>3</a:t>
            </a:fld>
            <a:endParaRPr lang="en-GB"/>
          </a:p>
        </p:txBody>
      </p:sp>
    </p:spTree>
    <p:extLst>
      <p:ext uri="{BB962C8B-B14F-4D97-AF65-F5344CB8AC3E}">
        <p14:creationId xmlns:p14="http://schemas.microsoft.com/office/powerpoint/2010/main" val="141479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introduces the number of changes, new megatrends and radical transformations taking place over the next few years which has been described by the Royal Society as “one of the most sensational magic shows around” </a:t>
            </a:r>
          </a:p>
          <a:p>
            <a:r>
              <a:rPr lang="en-GB" sz="1200" b="1" kern="1200" dirty="0" smtClean="0">
                <a:solidFill>
                  <a:schemeClr val="tx1"/>
                </a:solidFill>
                <a:effectLst/>
                <a:latin typeface="+mn-lt"/>
                <a:ea typeface="+mn-ea"/>
                <a:cs typeface="+mn-cs"/>
              </a:rPr>
              <a:t>Industry 4.0 -</a:t>
            </a:r>
            <a:r>
              <a:rPr lang="en-GB" sz="1200" kern="1200" dirty="0" smtClean="0">
                <a:solidFill>
                  <a:schemeClr val="tx1"/>
                </a:solidFill>
                <a:effectLst/>
                <a:latin typeface="+mn-lt"/>
                <a:ea typeface="+mn-ea"/>
                <a:cs typeface="+mn-cs"/>
              </a:rPr>
              <a:t> The fourth industrial revolution is building on and accelerating the changes that we have already begun to see – trends such as automation, the use of robotics in manufacturing and the impact of big data and analytics across all industries. Meanwhile, Artificial intelligence (AI) is finding considerable take up among the Digital Information and Communications, Financial Services, Healthcare, and Transportation industries.  </a:t>
            </a:r>
          </a:p>
          <a:p>
            <a:r>
              <a:rPr lang="en-GB" sz="1200" b="1" kern="1200" dirty="0" smtClean="0">
                <a:solidFill>
                  <a:schemeClr val="tx1"/>
                </a:solidFill>
                <a:effectLst/>
                <a:latin typeface="+mn-lt"/>
                <a:ea typeface="+mn-ea"/>
                <a:cs typeface="+mn-cs"/>
              </a:rPr>
              <a:t>COVID-19</a:t>
            </a:r>
            <a:r>
              <a:rPr lang="en-GB" sz="1200" kern="1200" dirty="0" smtClean="0">
                <a:solidFill>
                  <a:schemeClr val="tx1"/>
                </a:solidFill>
                <a:effectLst/>
                <a:latin typeface="+mn-lt"/>
                <a:ea typeface="+mn-ea"/>
                <a:cs typeface="+mn-cs"/>
              </a:rPr>
              <a:t> The aftermath of COVID-19 may present us with more challenges than before as we know that our young people are currently facing the double whammy of a disrupted education and a tough labour market. </a:t>
            </a:r>
          </a:p>
          <a:p>
            <a:r>
              <a:rPr lang="en-GB" sz="1200" kern="1200" dirty="0" smtClean="0">
                <a:solidFill>
                  <a:schemeClr val="tx1"/>
                </a:solidFill>
                <a:effectLst/>
                <a:latin typeface="+mn-lt"/>
                <a:ea typeface="+mn-ea"/>
                <a:cs typeface="+mn-cs"/>
              </a:rPr>
              <a:t>Covid-19 has also resulted in a set of emerging professions reflecting the adoption of new technologies, which we can prepare our young people for. For example greater demand for the green economy and digital sector in particular – with increasing demand for roles such as AI and machine learning specialists; digital transformation specialists; project managers; robotics engineers; mechanic repairers. </a:t>
            </a:r>
          </a:p>
          <a:p>
            <a:r>
              <a:rPr lang="en-GB" sz="1200" b="1" kern="1200" dirty="0" smtClean="0">
                <a:solidFill>
                  <a:schemeClr val="tx1"/>
                </a:solidFill>
                <a:effectLst/>
                <a:latin typeface="+mn-lt"/>
                <a:ea typeface="+mn-ea"/>
                <a:cs typeface="+mn-cs"/>
              </a:rPr>
              <a:t>Brexit </a:t>
            </a:r>
            <a:r>
              <a:rPr lang="en-GB" sz="1200" kern="1200" dirty="0" smtClean="0">
                <a:solidFill>
                  <a:schemeClr val="tx1"/>
                </a:solidFill>
                <a:effectLst/>
                <a:latin typeface="+mn-lt"/>
                <a:ea typeface="+mn-ea"/>
                <a:cs typeface="+mn-cs"/>
              </a:rPr>
              <a:t>– with an uncertain future surrounding Brexit and the UK’s position within the European Union, a major concern for employers across the UK is the impact leaving the EU is going to have on their organisation. We need to prepare to meet potential shortages in the skilled migrant workforce. </a:t>
            </a:r>
          </a:p>
          <a:p>
            <a:r>
              <a:rPr lang="en-GB" sz="1200" b="1" kern="1200" dirty="0" smtClean="0">
                <a:solidFill>
                  <a:schemeClr val="tx1"/>
                </a:solidFill>
                <a:effectLst/>
                <a:latin typeface="+mn-lt"/>
                <a:ea typeface="+mn-ea"/>
                <a:cs typeface="+mn-cs"/>
              </a:rPr>
              <a:t>Net zero –</a:t>
            </a:r>
            <a:r>
              <a:rPr lang="en-GB" sz="1200" kern="1200" dirty="0" smtClean="0">
                <a:solidFill>
                  <a:schemeClr val="tx1"/>
                </a:solidFill>
                <a:effectLst/>
                <a:latin typeface="+mn-lt"/>
                <a:ea typeface="+mn-ea"/>
                <a:cs typeface="+mn-cs"/>
              </a:rPr>
              <a:t> Meanwhile, the transition to a greener, net-zero economy will require significant changes to the way we travel, generate our electricity, construct and warm our homes, and produce our food. </a:t>
            </a:r>
          </a:p>
          <a:p>
            <a:r>
              <a:rPr lang="en-GB" sz="1200" kern="1200" dirty="0" smtClean="0">
                <a:solidFill>
                  <a:schemeClr val="tx1"/>
                </a:solidFill>
                <a:effectLst/>
                <a:latin typeface="+mn-lt"/>
                <a:ea typeface="+mn-ea"/>
                <a:cs typeface="+mn-cs"/>
              </a:rPr>
              <a:t>Half of us will need to reskill in the next five years, as the "double-disruption" of the economic impacts of the pandemic and increasing automation transforming jobs takes hold [</a:t>
            </a:r>
            <a:r>
              <a:rPr lang="en-GB" sz="1200" u="sng" kern="1200" dirty="0" smtClean="0">
                <a:solidFill>
                  <a:schemeClr val="tx1"/>
                </a:solidFill>
                <a:effectLst/>
                <a:latin typeface="+mn-lt"/>
                <a:ea typeface="+mn-ea"/>
                <a:cs typeface="+mn-cs"/>
                <a:hlinkClick r:id="rId3"/>
              </a:rPr>
              <a:t>World Economic Forum</a:t>
            </a:r>
            <a:r>
              <a:rPr lang="en-GB" sz="1200" kern="1200" dirty="0" smtClean="0">
                <a:solidFill>
                  <a:schemeClr val="tx1"/>
                </a:solidFill>
                <a:effectLst/>
                <a:latin typeface="+mn-lt"/>
                <a:ea typeface="+mn-ea"/>
                <a:cs typeface="+mn-cs"/>
              </a:rPr>
              <a:t>]. But the very technological disruption that is transforming jobs can also provide the key to creating them – and help us learn new skills. For example, organisations like </a:t>
            </a:r>
            <a:r>
              <a:rPr lang="en-GB" sz="1200" u="sng" kern="1200" dirty="0" smtClean="0">
                <a:solidFill>
                  <a:schemeClr val="tx1"/>
                </a:solidFill>
                <a:effectLst/>
                <a:latin typeface="+mn-lt"/>
                <a:ea typeface="+mn-ea"/>
                <a:cs typeface="+mn-cs"/>
                <a:hlinkClick r:id="rId4"/>
              </a:rPr>
              <a:t>Green New Deal UK</a:t>
            </a:r>
            <a:r>
              <a:rPr lang="en-GB" sz="1200" kern="1200" dirty="0" smtClean="0">
                <a:solidFill>
                  <a:schemeClr val="tx1"/>
                </a:solidFill>
                <a:effectLst/>
                <a:latin typeface="+mn-lt"/>
                <a:ea typeface="+mn-ea"/>
                <a:cs typeface="+mn-cs"/>
              </a:rPr>
              <a:t> anticipate that many of the jobs lost in the pandemic could be offset by a growth in green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4</a:t>
            </a:fld>
            <a:endParaRPr lang="en-GB"/>
          </a:p>
        </p:txBody>
      </p:sp>
    </p:spTree>
    <p:extLst>
      <p:ext uri="{BB962C8B-B14F-4D97-AF65-F5344CB8AC3E}">
        <p14:creationId xmlns:p14="http://schemas.microsoft.com/office/powerpoint/2010/main" val="99648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have described the future with the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acronym VUCA which stands for: Volatility, Uncertainty, Complexity, and Ambiguity. By introducing our young people to the potential for an increasingly unpredictable world, we can arm them with the skills to respond. </a:t>
            </a: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3"/>
              </a:rPr>
              <a:t>Royal Society of Arts</a:t>
            </a:r>
            <a:r>
              <a:rPr lang="en-GB" sz="1200" kern="1200" dirty="0" smtClean="0">
                <a:solidFill>
                  <a:schemeClr val="tx1"/>
                </a:solidFill>
                <a:effectLst/>
                <a:latin typeface="+mn-lt"/>
                <a:ea typeface="+mn-ea"/>
                <a:cs typeface="+mn-cs"/>
              </a:rPr>
              <a:t> also invites us to imagine not just one, but four possible scenarios we may need to be ready for: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Big Tech economy describes a world where technology rapidly transforms society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Precision Economy portrays a future of hyper-surveillance where data is king.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Exodus Economy is characterised by an economic slowdown driven by crashes and austerity.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Empathy Economy envisages a hopeful future of responsible stewardship both of human care and the environment.</a:t>
            </a:r>
          </a:p>
          <a:p>
            <a:r>
              <a:rPr lang="en-GB" sz="1200" kern="1200" dirty="0" smtClean="0">
                <a:solidFill>
                  <a:schemeClr val="tx1"/>
                </a:solidFill>
                <a:effectLst/>
                <a:latin typeface="+mn-lt"/>
                <a:ea typeface="+mn-ea"/>
                <a:cs typeface="+mn-cs"/>
              </a:rPr>
              <a:t> Being prepared for any of these potential scenarios means we can prepare to respond in a flexible and dynamic way.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5</a:t>
            </a:fld>
            <a:endParaRPr lang="en-GB"/>
          </a:p>
        </p:txBody>
      </p:sp>
    </p:spTree>
    <p:extLst>
      <p:ext uri="{BB962C8B-B14F-4D97-AF65-F5344CB8AC3E}">
        <p14:creationId xmlns:p14="http://schemas.microsoft.com/office/powerpoint/2010/main" val="25665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Based on what has been learnt so far, this activity invites young people to imagine what the future of work might look like, and explore the types of trends and new jobs that might be available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can find a worksheet in the Briefing pack which you can print out and use with your students to capture their ideas.)</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6</a:t>
            </a:fld>
            <a:endParaRPr lang="en-GB"/>
          </a:p>
        </p:txBody>
      </p:sp>
    </p:spTree>
    <p:extLst>
      <p:ext uri="{BB962C8B-B14F-4D97-AF65-F5344CB8AC3E}">
        <p14:creationId xmlns:p14="http://schemas.microsoft.com/office/powerpoint/2010/main" val="18198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highlights why change is important, and some of the key groups calling for change.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rather than painting a gloomy picture, we encourage teachers to highlight that by being aware of these messages, we can adapt and develop the types of skills to respond to future change.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7</a:t>
            </a:fld>
            <a:endParaRPr lang="en-GB"/>
          </a:p>
        </p:txBody>
      </p:sp>
    </p:spTree>
    <p:extLst>
      <p:ext uri="{BB962C8B-B14F-4D97-AF65-F5344CB8AC3E}">
        <p14:creationId xmlns:p14="http://schemas.microsoft.com/office/powerpoint/2010/main" val="121514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video from </a:t>
            </a:r>
            <a:r>
              <a:rPr lang="en-GB" sz="1200" u="sng" kern="1200" dirty="0" smtClean="0">
                <a:solidFill>
                  <a:schemeClr val="tx1"/>
                </a:solidFill>
                <a:effectLst/>
                <a:latin typeface="+mn-lt"/>
                <a:ea typeface="+mn-ea"/>
                <a:cs typeface="+mn-cs"/>
                <a:hlinkClick r:id="rId3"/>
              </a:rPr>
              <a:t>Generation Unlimited</a:t>
            </a:r>
            <a:r>
              <a:rPr lang="en-GB" sz="1200" kern="1200" dirty="0" smtClean="0">
                <a:solidFill>
                  <a:schemeClr val="tx1"/>
                </a:solidFill>
                <a:effectLst/>
                <a:latin typeface="+mn-lt"/>
                <a:ea typeface="+mn-ea"/>
                <a:cs typeface="+mn-cs"/>
              </a:rPr>
              <a:t> opened up a dialogue with young people, asking what sorts of skills might be needed in the future from their perspective.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watching this video you can ask the students for their reflections, and invite them to discuss which skills might be important for the future and why.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8</a:t>
            </a:fld>
            <a:endParaRPr lang="en-GB"/>
          </a:p>
        </p:txBody>
      </p:sp>
    </p:spTree>
    <p:extLst>
      <p:ext uri="{BB962C8B-B14F-4D97-AF65-F5344CB8AC3E}">
        <p14:creationId xmlns:p14="http://schemas.microsoft.com/office/powerpoint/2010/main" val="198857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After reflecting with students on the types of skills needed in the future in the previous slide, here you can explore them in more depth.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from employers that they increasingly value a mix of qualifications</a:t>
            </a:r>
            <a:r>
              <a:rPr lang="en-GB" sz="1200" b="1" kern="1200" dirty="0" smtClean="0">
                <a:solidFill>
                  <a:schemeClr val="tx1"/>
                </a:solidFill>
                <a:effectLst/>
                <a:latin typeface="+mn-lt"/>
                <a:ea typeface="+mn-ea"/>
                <a:cs typeface="+mn-cs"/>
              </a:rPr>
              <a:t> as well as </a:t>
            </a:r>
            <a:r>
              <a:rPr lang="en-GB" sz="1200" kern="1200" dirty="0" smtClean="0">
                <a:solidFill>
                  <a:schemeClr val="tx1"/>
                </a:solidFill>
                <a:effectLst/>
                <a:latin typeface="+mn-lt"/>
                <a:ea typeface="+mn-ea"/>
                <a:cs typeface="+mn-cs"/>
              </a:rPr>
              <a:t>technical and transferrable skills.</a:t>
            </a:r>
            <a:r>
              <a:rPr lang="en-GB" sz="1200" b="1"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3"/>
              </a:rPr>
              <a:t>Skills Builder Partnership</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provides a framework for essential skills and how to build these skills at every stage of life.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discuss these skills with young people and explore why they have been chosen as essential skills.   </a:t>
            </a:r>
          </a:p>
          <a:p>
            <a:endParaRPr lang="en-GB" dirty="0"/>
          </a:p>
        </p:txBody>
      </p:sp>
      <p:sp>
        <p:nvSpPr>
          <p:cNvPr id="4" name="Slide Number Placeholder 3"/>
          <p:cNvSpPr>
            <a:spLocks noGrp="1"/>
          </p:cNvSpPr>
          <p:nvPr>
            <p:ph type="sldNum" sz="quarter" idx="10"/>
          </p:nvPr>
        </p:nvSpPr>
        <p:spPr/>
        <p:txBody>
          <a:bodyPr/>
          <a:lstStyle/>
          <a:p>
            <a:fld id="{615B1438-A63F-4A83-9420-9369AA23CBA1}" type="slidenum">
              <a:rPr lang="en-GB" smtClean="0"/>
              <a:t>9</a:t>
            </a:fld>
            <a:endParaRPr lang="en-GB"/>
          </a:p>
        </p:txBody>
      </p:sp>
    </p:spTree>
    <p:extLst>
      <p:ext uri="{BB962C8B-B14F-4D97-AF65-F5344CB8AC3E}">
        <p14:creationId xmlns:p14="http://schemas.microsoft.com/office/powerpoint/2010/main" val="96424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xmlns="" id="{602A7926-1916-6345-8AFE-B2DE4CA9E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4AB7E5A9-D15C-7D4F-87FA-92EF520111B1}"/>
              </a:ext>
            </a:extLst>
          </p:cNvPr>
          <p:cNvPicPr>
            <a:picLocks noChangeAspect="1"/>
          </p:cNvPicPr>
          <p:nvPr userDrawn="1"/>
        </p:nvPicPr>
        <p:blipFill>
          <a:blip r:embed="rId3"/>
          <a:stretch>
            <a:fillRect/>
          </a:stretch>
        </p:blipFill>
        <p:spPr>
          <a:xfrm>
            <a:off x="0" y="0"/>
            <a:ext cx="6453100" cy="6858000"/>
          </a:xfrm>
          <a:prstGeom prst="rect">
            <a:avLst/>
          </a:prstGeom>
        </p:spPr>
      </p:pic>
      <p:pic>
        <p:nvPicPr>
          <p:cNvPr id="5" name="Picture 4">
            <a:extLst>
              <a:ext uri="{FF2B5EF4-FFF2-40B4-BE49-F238E27FC236}">
                <a16:creationId xmlns:a16="http://schemas.microsoft.com/office/drawing/2014/main" xmlns="" id="{D0B9B277-4E9C-2F42-A3E9-3B179E0322DC}"/>
              </a:ext>
            </a:extLst>
          </p:cNvPr>
          <p:cNvPicPr>
            <a:picLocks noChangeAspect="1"/>
          </p:cNvPicPr>
          <p:nvPr userDrawn="1"/>
        </p:nvPicPr>
        <p:blipFill>
          <a:blip r:embed="rId4"/>
          <a:stretch>
            <a:fillRect/>
          </a:stretch>
        </p:blipFill>
        <p:spPr>
          <a:xfrm>
            <a:off x="10163939" y="4259483"/>
            <a:ext cx="847215" cy="1700273"/>
          </a:xfrm>
          <a:prstGeom prst="rect">
            <a:avLst/>
          </a:prstGeom>
        </p:spPr>
      </p:pic>
      <p:pic>
        <p:nvPicPr>
          <p:cNvPr id="8" name="Picture 7" descr="A close up of a sign&#10;&#10;Description automatically generated">
            <a:extLst>
              <a:ext uri="{FF2B5EF4-FFF2-40B4-BE49-F238E27FC236}">
                <a16:creationId xmlns:a16="http://schemas.microsoft.com/office/drawing/2014/main" xmlns="" id="{E21E9B07-03BD-624C-A06D-249A1E9EDB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2495550" cy="1682750"/>
          </a:xfrm>
          <a:prstGeom prst="rect">
            <a:avLst/>
          </a:prstGeom>
        </p:spPr>
      </p:pic>
    </p:spTree>
    <p:extLst>
      <p:ext uri="{BB962C8B-B14F-4D97-AF65-F5344CB8AC3E}">
        <p14:creationId xmlns:p14="http://schemas.microsoft.com/office/powerpoint/2010/main" val="8600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xmlns="" id="{D94ADC9E-F4B6-8D41-A306-0802A50C43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90BA5C38-209D-9E4F-AF00-5B4F3F16B64A}"/>
              </a:ext>
            </a:extLst>
          </p:cNvPr>
          <p:cNvPicPr>
            <a:picLocks noChangeAspect="1"/>
          </p:cNvPicPr>
          <p:nvPr userDrawn="1"/>
        </p:nvPicPr>
        <p:blipFill>
          <a:blip r:embed="rId3"/>
          <a:stretch>
            <a:fillRect/>
          </a:stretch>
        </p:blipFill>
        <p:spPr>
          <a:xfrm>
            <a:off x="0" y="0"/>
            <a:ext cx="6453100" cy="6858000"/>
          </a:xfrm>
          <a:prstGeom prst="rect">
            <a:avLst/>
          </a:prstGeom>
        </p:spPr>
      </p:pic>
      <p:pic>
        <p:nvPicPr>
          <p:cNvPr id="6" name="Picture 5">
            <a:extLst>
              <a:ext uri="{FF2B5EF4-FFF2-40B4-BE49-F238E27FC236}">
                <a16:creationId xmlns:a16="http://schemas.microsoft.com/office/drawing/2014/main" xmlns="" id="{14A5C633-FFA0-4545-983F-89FA8DBEDFD3}"/>
              </a:ext>
            </a:extLst>
          </p:cNvPr>
          <p:cNvPicPr>
            <a:picLocks noChangeAspect="1"/>
          </p:cNvPicPr>
          <p:nvPr userDrawn="1"/>
        </p:nvPicPr>
        <p:blipFill>
          <a:blip r:embed="rId4"/>
          <a:stretch>
            <a:fillRect/>
          </a:stretch>
        </p:blipFill>
        <p:spPr>
          <a:xfrm>
            <a:off x="10163939" y="4259483"/>
            <a:ext cx="847215" cy="1700273"/>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B839D504-0752-434B-B9F4-0CA0028C36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797550"/>
            <a:ext cx="1752600" cy="1060450"/>
          </a:xfrm>
          <a:prstGeom prst="rect">
            <a:avLst/>
          </a:prstGeom>
        </p:spPr>
      </p:pic>
    </p:spTree>
    <p:extLst>
      <p:ext uri="{BB962C8B-B14F-4D97-AF65-F5344CB8AC3E}">
        <p14:creationId xmlns:p14="http://schemas.microsoft.com/office/powerpoint/2010/main" val="420662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214E6A-20ED-594B-8934-99DD3EAAD95F}"/>
              </a:ext>
            </a:extLst>
          </p:cNvPr>
          <p:cNvPicPr>
            <a:picLocks noChangeAspect="1"/>
          </p:cNvPicPr>
          <p:nvPr userDrawn="1"/>
        </p:nvPicPr>
        <p:blipFill>
          <a:blip r:embed="rId2"/>
          <a:stretch>
            <a:fillRect/>
          </a:stretch>
        </p:blipFill>
        <p:spPr>
          <a:xfrm>
            <a:off x="415925" y="918340"/>
            <a:ext cx="11360150" cy="19050"/>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360C73D5-4101-7C4E-8FC2-B6C280F1D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97550"/>
            <a:ext cx="1752600" cy="1060450"/>
          </a:xfrm>
          <a:prstGeom prst="rect">
            <a:avLst/>
          </a:prstGeom>
        </p:spPr>
      </p:pic>
    </p:spTree>
    <p:extLst>
      <p:ext uri="{BB962C8B-B14F-4D97-AF65-F5344CB8AC3E}">
        <p14:creationId xmlns:p14="http://schemas.microsoft.com/office/powerpoint/2010/main" val="98514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xmlns="" id="{4A356174-74CB-7042-8CC8-4FE2A665B9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4AB7E5A9-D15C-7D4F-87FA-92EF520111B1}"/>
              </a:ext>
            </a:extLst>
          </p:cNvPr>
          <p:cNvPicPr>
            <a:picLocks noChangeAspect="1"/>
          </p:cNvPicPr>
          <p:nvPr userDrawn="1"/>
        </p:nvPicPr>
        <p:blipFill>
          <a:blip r:embed="rId3"/>
          <a:stretch>
            <a:fillRect/>
          </a:stretch>
        </p:blipFill>
        <p:spPr>
          <a:xfrm>
            <a:off x="0" y="0"/>
            <a:ext cx="6453100"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xmlns="" id="{E21E9B07-03BD-624C-A06D-249A1E9EDB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495550" cy="1682750"/>
          </a:xfrm>
          <a:prstGeom prst="rect">
            <a:avLst/>
          </a:prstGeom>
        </p:spPr>
      </p:pic>
    </p:spTree>
    <p:extLst>
      <p:ext uri="{BB962C8B-B14F-4D97-AF65-F5344CB8AC3E}">
        <p14:creationId xmlns:p14="http://schemas.microsoft.com/office/powerpoint/2010/main" val="1111671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05B73-4C07-4819-8DDB-1FEC17CB089F}" type="datetimeFigureOut">
              <a:rPr lang="en-GB" smtClean="0"/>
              <a:t>04/05/2021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A9E9B-C4CB-4682-9F2B-86E2A4045925}" type="slidenum">
              <a:rPr lang="en-GB" smtClean="0"/>
              <a:t>‹#›</a:t>
            </a:fld>
            <a:endParaRPr lang="en-GB"/>
          </a:p>
        </p:txBody>
      </p:sp>
    </p:spTree>
    <p:extLst>
      <p:ext uri="{BB962C8B-B14F-4D97-AF65-F5344CB8AC3E}">
        <p14:creationId xmlns:p14="http://schemas.microsoft.com/office/powerpoint/2010/main" val="255300498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hemployment.org.uk/free-skills-careers-activities-booklet-for-young-people/" TargetMode="External"/><Relationship Id="rId3" Type="http://schemas.openxmlformats.org/officeDocument/2006/relationships/hyperlink" Target="https://www.edge.co.uk/documents/115/Skills_shortages_bulletin_summary.pdf" TargetMode="External"/><Relationship Id="rId7" Type="http://schemas.openxmlformats.org/officeDocument/2006/relationships/hyperlink" Target="https://nationalcareers.service.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skillsbuilder.org/resources/skills-builder-education-toolkit" TargetMode="External"/><Relationship Id="rId11" Type="http://schemas.openxmlformats.org/officeDocument/2006/relationships/hyperlink" Target="https://www.bbc.co.uk/bitesize/careers" TargetMode="External"/><Relationship Id="rId5" Type="http://schemas.openxmlformats.org/officeDocument/2006/relationships/hyperlink" Target="https://www.youthemployment.org.uk/teachers-resources/create-your-future-teaching-resources/" TargetMode="External"/><Relationship Id="rId10" Type="http://schemas.openxmlformats.org/officeDocument/2006/relationships/hyperlink" Target="https://icould.com/" TargetMode="External"/><Relationship Id="rId4" Type="http://schemas.openxmlformats.org/officeDocument/2006/relationships/hyperlink" Target="https://www.edge.co.uk/edge-future-learning/efl-training/" TargetMode="External"/><Relationship Id="rId9" Type="http://schemas.openxmlformats.org/officeDocument/2006/relationships/hyperlink" Target="https://www.youthemployment.org.uk/employment-help-young-peopl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dge.co.uk/join-our-networ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edge.co.uk/about-edge/our-peop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dge.co.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edge.co.uk/news-and-events/event/" TargetMode="External"/><Relationship Id="rId4" Type="http://schemas.openxmlformats.org/officeDocument/2006/relationships/hyperlink" Target="https://twitter.com/ukEdgepolic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FaQ4O5ixk&amp;t=6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skillsbuilder.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94949C7-5787-924C-863A-41A2EDEA846C}"/>
              </a:ext>
            </a:extLst>
          </p:cNvPr>
          <p:cNvSpPr txBox="1"/>
          <p:nvPr/>
        </p:nvSpPr>
        <p:spPr>
          <a:xfrm>
            <a:off x="408474" y="2767618"/>
            <a:ext cx="4626511" cy="1521353"/>
          </a:xfrm>
          <a:prstGeom prst="rect">
            <a:avLst/>
          </a:prstGeom>
          <a:noFill/>
        </p:spPr>
        <p:txBody>
          <a:bodyPr wrap="square" lIns="0" tIns="0" rIns="0" bIns="0" rtlCol="0">
            <a:noAutofit/>
          </a:bodyPr>
          <a:lstStyle/>
          <a:p>
            <a:r>
              <a:rPr lang="en-US" sz="3000" b="1" dirty="0" smtClean="0">
                <a:solidFill>
                  <a:srgbClr val="0F2946"/>
                </a:solidFill>
                <a:latin typeface="Raleway" panose="020B0503030101060003" pitchFamily="34" charset="77"/>
              </a:rPr>
              <a:t>Skills for the Future</a:t>
            </a:r>
            <a:endParaRPr lang="en-US" sz="3000" b="1" dirty="0">
              <a:solidFill>
                <a:srgbClr val="0F2946"/>
              </a:solidFill>
              <a:latin typeface="Raleway" panose="020B0503030101060003" pitchFamily="34" charset="77"/>
            </a:endParaRPr>
          </a:p>
        </p:txBody>
      </p:sp>
      <p:sp>
        <p:nvSpPr>
          <p:cNvPr id="7" name="TextBox 6">
            <a:extLst>
              <a:ext uri="{FF2B5EF4-FFF2-40B4-BE49-F238E27FC236}">
                <a16:creationId xmlns:a16="http://schemas.microsoft.com/office/drawing/2014/main" xmlns="" id="{CE840D11-BFE7-AC48-8889-91EF6A5BEA0C}"/>
              </a:ext>
            </a:extLst>
          </p:cNvPr>
          <p:cNvSpPr txBox="1"/>
          <p:nvPr/>
        </p:nvSpPr>
        <p:spPr>
          <a:xfrm>
            <a:off x="408475" y="4288971"/>
            <a:ext cx="4626511" cy="970686"/>
          </a:xfrm>
          <a:prstGeom prst="rect">
            <a:avLst/>
          </a:prstGeom>
          <a:noFill/>
        </p:spPr>
        <p:txBody>
          <a:bodyPr wrap="square" lIns="0" tIns="0" rIns="0" bIns="0" rtlCol="0">
            <a:noAutofit/>
          </a:bodyPr>
          <a:lstStyle/>
          <a:p>
            <a:endParaRPr lang="en-US" sz="2500" dirty="0">
              <a:solidFill>
                <a:srgbClr val="0F2946"/>
              </a:solidFill>
              <a:latin typeface="Raleway" panose="020B0503030101060003" pitchFamily="34" charset="77"/>
            </a:endParaRPr>
          </a:p>
        </p:txBody>
      </p:sp>
    </p:spTree>
    <p:extLst>
      <p:ext uri="{BB962C8B-B14F-4D97-AF65-F5344CB8AC3E}">
        <p14:creationId xmlns:p14="http://schemas.microsoft.com/office/powerpoint/2010/main" val="307055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683" y="339307"/>
            <a:ext cx="264816" cy="477054"/>
          </a:xfrm>
          <a:prstGeom prst="rect">
            <a:avLst/>
          </a:prstGeom>
          <a:noFill/>
        </p:spPr>
        <p:txBody>
          <a:bodyPr wrap="none" rtlCol="0">
            <a:spAutoFit/>
          </a:bodyPr>
          <a:lstStyle/>
          <a:p>
            <a:r>
              <a:rPr lang="en-GB" sz="2500" b="1" dirty="0" smtClean="0">
                <a:solidFill>
                  <a:srgbClr val="0F2946"/>
                </a:solidFill>
                <a:latin typeface="Raleway" panose="020B0503030101060003" pitchFamily="34" charset="77"/>
              </a:rPr>
              <a:t> </a:t>
            </a:r>
            <a:endParaRPr lang="en-GB" sz="2500" b="1" dirty="0">
              <a:solidFill>
                <a:srgbClr val="0F2946"/>
              </a:solidFill>
              <a:latin typeface="Raleway" panose="020B0503030101060003" pitchFamily="34" charset="77"/>
            </a:endParaRPr>
          </a:p>
        </p:txBody>
      </p:sp>
      <p:sp>
        <p:nvSpPr>
          <p:cNvPr id="3" name="TextBox 2"/>
          <p:cNvSpPr txBox="1"/>
          <p:nvPr/>
        </p:nvSpPr>
        <p:spPr>
          <a:xfrm>
            <a:off x="333683" y="339307"/>
            <a:ext cx="8474308" cy="477054"/>
          </a:xfrm>
          <a:prstGeom prst="rect">
            <a:avLst/>
          </a:prstGeom>
          <a:noFill/>
        </p:spPr>
        <p:txBody>
          <a:bodyPr wrap="none" rtlCol="0">
            <a:spAutoFit/>
          </a:bodyPr>
          <a:lstStyle/>
          <a:p>
            <a:r>
              <a:rPr lang="en-GB" sz="2500" b="1" dirty="0" smtClean="0">
                <a:solidFill>
                  <a:srgbClr val="002060"/>
                </a:solidFill>
              </a:rPr>
              <a:t>Sector summaries - What does this change look like in reality? </a:t>
            </a:r>
            <a:endParaRPr lang="en-GB" sz="2500" b="1" dirty="0">
              <a:solidFill>
                <a:srgbClr val="002060"/>
              </a:solidFill>
            </a:endParaRPr>
          </a:p>
        </p:txBody>
      </p:sp>
      <p:sp>
        <p:nvSpPr>
          <p:cNvPr id="14" name="Rectangle 13"/>
          <p:cNvSpPr/>
          <p:nvPr/>
        </p:nvSpPr>
        <p:spPr>
          <a:xfrm>
            <a:off x="400510" y="3793525"/>
            <a:ext cx="9014063" cy="2042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F2946"/>
                </a:solidFill>
              </a:rPr>
              <a:t>Green Sector </a:t>
            </a:r>
          </a:p>
          <a:p>
            <a:pPr marL="285750" indent="-285750">
              <a:buFont typeface="Arial" panose="020B0604020202020204" pitchFamily="34" charset="0"/>
              <a:buChar char="•"/>
            </a:pPr>
            <a:r>
              <a:rPr lang="en-GB" sz="1700" dirty="0" smtClean="0">
                <a:solidFill>
                  <a:srgbClr val="0F2946"/>
                </a:solidFill>
              </a:rPr>
              <a:t>As many as </a:t>
            </a:r>
            <a:r>
              <a:rPr lang="en-GB" sz="1700" b="1" dirty="0" smtClean="0">
                <a:solidFill>
                  <a:srgbClr val="0F2946"/>
                </a:solidFill>
              </a:rPr>
              <a:t>200,000 </a:t>
            </a:r>
            <a:r>
              <a:rPr lang="en-GB" sz="1700" b="1" dirty="0">
                <a:solidFill>
                  <a:srgbClr val="0F2946"/>
                </a:solidFill>
              </a:rPr>
              <a:t>jobs </a:t>
            </a:r>
            <a:r>
              <a:rPr lang="en-GB" sz="1700" dirty="0">
                <a:solidFill>
                  <a:srgbClr val="0F2946"/>
                </a:solidFill>
              </a:rPr>
              <a:t>could be created in </a:t>
            </a:r>
            <a:r>
              <a:rPr lang="en-GB" sz="1700" dirty="0" smtClean="0">
                <a:solidFill>
                  <a:srgbClr val="0F2946"/>
                </a:solidFill>
              </a:rPr>
              <a:t>renewables and energy </a:t>
            </a:r>
            <a:r>
              <a:rPr lang="en-GB" sz="1700" dirty="0">
                <a:solidFill>
                  <a:srgbClr val="0F2946"/>
                </a:solidFill>
              </a:rPr>
              <a:t>efficiency by </a:t>
            </a:r>
            <a:r>
              <a:rPr lang="en-GB" sz="1700" dirty="0" smtClean="0">
                <a:solidFill>
                  <a:srgbClr val="0F2946"/>
                </a:solidFill>
              </a:rPr>
              <a:t>2030</a:t>
            </a:r>
          </a:p>
          <a:p>
            <a:pPr marL="285750" indent="-285750">
              <a:buFont typeface="Arial" panose="020B0604020202020204" pitchFamily="34" charset="0"/>
              <a:buChar char="•"/>
            </a:pPr>
            <a:r>
              <a:rPr lang="en-GB" sz="1700" dirty="0" smtClean="0">
                <a:solidFill>
                  <a:srgbClr val="0F2946"/>
                </a:solidFill>
              </a:rPr>
              <a:t>Opportunities </a:t>
            </a:r>
            <a:r>
              <a:rPr lang="en-GB" sz="1700" dirty="0">
                <a:solidFill>
                  <a:srgbClr val="0F2946"/>
                </a:solidFill>
              </a:rPr>
              <a:t>for green jobs will </a:t>
            </a:r>
            <a:r>
              <a:rPr lang="en-GB" sz="1700" b="1" dirty="0">
                <a:solidFill>
                  <a:srgbClr val="0F2946"/>
                </a:solidFill>
              </a:rPr>
              <a:t>vary </a:t>
            </a:r>
            <a:r>
              <a:rPr lang="en-GB" sz="1700" dirty="0">
                <a:solidFill>
                  <a:srgbClr val="0F2946"/>
                </a:solidFill>
              </a:rPr>
              <a:t>across the </a:t>
            </a:r>
            <a:r>
              <a:rPr lang="en-GB" sz="1700" dirty="0" smtClean="0">
                <a:solidFill>
                  <a:srgbClr val="0F2946"/>
                </a:solidFill>
              </a:rPr>
              <a:t>country</a:t>
            </a:r>
            <a:endParaRPr lang="en-GB" sz="1700" dirty="0">
              <a:solidFill>
                <a:srgbClr val="0F2946"/>
              </a:solidFill>
            </a:endParaRPr>
          </a:p>
          <a:p>
            <a:pPr marL="285750" indent="-285750">
              <a:buFont typeface="Arial" panose="020B0604020202020204" pitchFamily="34" charset="0"/>
              <a:buChar char="•"/>
            </a:pPr>
            <a:r>
              <a:rPr lang="en-GB" sz="1700" dirty="0" smtClean="0">
                <a:solidFill>
                  <a:srgbClr val="0F2946"/>
                </a:solidFill>
              </a:rPr>
              <a:t>The effect of job </a:t>
            </a:r>
            <a:r>
              <a:rPr lang="en-GB" sz="1700" dirty="0">
                <a:solidFill>
                  <a:srgbClr val="0F2946"/>
                </a:solidFill>
              </a:rPr>
              <a:t>losses in carbon-heavy </a:t>
            </a:r>
            <a:r>
              <a:rPr lang="en-GB" sz="1700" dirty="0" smtClean="0">
                <a:solidFill>
                  <a:srgbClr val="0F2946"/>
                </a:solidFill>
              </a:rPr>
              <a:t>industries needs to be minimised. We must help these workers to  </a:t>
            </a:r>
            <a:r>
              <a:rPr lang="en-GB" sz="1700" b="1" dirty="0" smtClean="0">
                <a:solidFill>
                  <a:srgbClr val="0F2946"/>
                </a:solidFill>
              </a:rPr>
              <a:t>reskill </a:t>
            </a:r>
            <a:r>
              <a:rPr lang="en-GB" sz="1700" b="1" dirty="0">
                <a:solidFill>
                  <a:srgbClr val="0F2946"/>
                </a:solidFill>
              </a:rPr>
              <a:t>and upskill </a:t>
            </a:r>
            <a:r>
              <a:rPr lang="en-GB" sz="1700" dirty="0">
                <a:solidFill>
                  <a:srgbClr val="0F2946"/>
                </a:solidFill>
              </a:rPr>
              <a:t>before their jobs are phased </a:t>
            </a:r>
            <a:r>
              <a:rPr lang="en-GB" sz="1700" dirty="0" smtClean="0">
                <a:solidFill>
                  <a:srgbClr val="0F2946"/>
                </a:solidFill>
              </a:rPr>
              <a:t>out</a:t>
            </a:r>
          </a:p>
          <a:p>
            <a:pPr marL="285750" indent="-285750">
              <a:buFont typeface="Arial" panose="020B0604020202020204" pitchFamily="34" charset="0"/>
              <a:buChar char="•"/>
            </a:pPr>
            <a:r>
              <a:rPr lang="en-GB" sz="1700" b="1" dirty="0">
                <a:solidFill>
                  <a:srgbClr val="0F2946"/>
                </a:solidFill>
              </a:rPr>
              <a:t>Training </a:t>
            </a:r>
            <a:r>
              <a:rPr lang="en-GB" sz="1700" dirty="0">
                <a:solidFill>
                  <a:srgbClr val="0F2946"/>
                </a:solidFill>
              </a:rPr>
              <a:t>needs to be updated to prepare for a net-zero transition. For example, research and development, engineering and </a:t>
            </a:r>
            <a:r>
              <a:rPr lang="en-GB" sz="1700" dirty="0" smtClean="0">
                <a:solidFill>
                  <a:srgbClr val="0F2946"/>
                </a:solidFill>
              </a:rPr>
              <a:t>digital skills</a:t>
            </a:r>
            <a:endParaRPr lang="en-GB" sz="1700" dirty="0">
              <a:solidFill>
                <a:srgbClr val="0F2946"/>
              </a:solidFill>
            </a:endParaRPr>
          </a:p>
        </p:txBody>
      </p:sp>
      <p:sp>
        <p:nvSpPr>
          <p:cNvPr id="6" name="Rectangle 5"/>
          <p:cNvSpPr/>
          <p:nvPr/>
        </p:nvSpPr>
        <p:spPr>
          <a:xfrm>
            <a:off x="323280" y="1032582"/>
            <a:ext cx="11868719" cy="369332"/>
          </a:xfrm>
          <a:prstGeom prst="rect">
            <a:avLst/>
          </a:prstGeom>
        </p:spPr>
        <p:txBody>
          <a:bodyPr wrap="square">
            <a:spAutoFit/>
          </a:bodyPr>
          <a:lstStyle/>
          <a:p>
            <a:r>
              <a:rPr lang="en-GB" dirty="0">
                <a:solidFill>
                  <a:srgbClr val="002060"/>
                </a:solidFill>
              </a:rPr>
              <a:t>W</a:t>
            </a:r>
            <a:r>
              <a:rPr lang="en-GB" dirty="0" smtClean="0">
                <a:solidFill>
                  <a:srgbClr val="002060"/>
                </a:solidFill>
              </a:rPr>
              <a:t>e spotlight the creative, green, digital, and health &amp; social sectors to explore the key changes that are taking place </a:t>
            </a:r>
            <a:endParaRPr lang="en-GB" dirty="0">
              <a:solidFill>
                <a:srgbClr val="002060"/>
              </a:solidFill>
            </a:endParaRPr>
          </a:p>
        </p:txBody>
      </p:sp>
      <p:sp>
        <p:nvSpPr>
          <p:cNvPr id="13" name="Rectangle 12"/>
          <p:cNvSpPr/>
          <p:nvPr/>
        </p:nvSpPr>
        <p:spPr>
          <a:xfrm>
            <a:off x="3469180" y="1401914"/>
            <a:ext cx="8036029" cy="23421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F2946"/>
                </a:solidFill>
              </a:rPr>
              <a:t>Creative sector </a:t>
            </a:r>
          </a:p>
          <a:p>
            <a:pPr marL="285750" indent="-285750">
              <a:buFont typeface="Arial" panose="020B0604020202020204" pitchFamily="34" charset="0"/>
              <a:buChar char="•"/>
            </a:pPr>
            <a:r>
              <a:rPr lang="en-GB" sz="1700" dirty="0" smtClean="0">
                <a:solidFill>
                  <a:srgbClr val="0F2946"/>
                </a:solidFill>
              </a:rPr>
              <a:t>The </a:t>
            </a:r>
            <a:r>
              <a:rPr lang="en-GB" sz="1700" b="1" dirty="0" smtClean="0">
                <a:solidFill>
                  <a:srgbClr val="0F2946"/>
                </a:solidFill>
              </a:rPr>
              <a:t>future of our economy will be built on creative and technology.</a:t>
            </a:r>
            <a:r>
              <a:rPr lang="en-GB" sz="1700" dirty="0" smtClean="0">
                <a:solidFill>
                  <a:srgbClr val="0F2946"/>
                </a:solidFill>
              </a:rPr>
              <a:t> </a:t>
            </a:r>
            <a:r>
              <a:rPr lang="en-GB" sz="1700" dirty="0">
                <a:solidFill>
                  <a:srgbClr val="0F2946"/>
                </a:solidFill>
              </a:rPr>
              <a:t>Market projections show there </a:t>
            </a:r>
            <a:r>
              <a:rPr lang="en-GB" sz="1700" dirty="0" smtClean="0">
                <a:solidFill>
                  <a:srgbClr val="0F2946"/>
                </a:solidFill>
              </a:rPr>
              <a:t>may be </a:t>
            </a:r>
            <a:r>
              <a:rPr lang="en-GB" sz="1700" dirty="0">
                <a:solidFill>
                  <a:srgbClr val="0F2946"/>
                </a:solidFill>
              </a:rPr>
              <a:t>an additional 119,500 creative jobs by 2024</a:t>
            </a:r>
            <a:endParaRPr lang="en-GB" sz="1700" dirty="0" smtClean="0">
              <a:solidFill>
                <a:srgbClr val="0F2946"/>
              </a:solidFill>
            </a:endParaRPr>
          </a:p>
          <a:p>
            <a:pPr marL="285750" indent="-285750">
              <a:buFont typeface="Arial" panose="020B0604020202020204" pitchFamily="34" charset="0"/>
              <a:buChar char="•"/>
            </a:pPr>
            <a:r>
              <a:rPr lang="en-GB" sz="1700" dirty="0" smtClean="0">
                <a:solidFill>
                  <a:srgbClr val="0F2946"/>
                </a:solidFill>
              </a:rPr>
              <a:t>With </a:t>
            </a:r>
            <a:r>
              <a:rPr lang="en-GB" sz="1700" dirty="0">
                <a:solidFill>
                  <a:srgbClr val="0F2946"/>
                </a:solidFill>
              </a:rPr>
              <a:t>artificial intelligence taking over routine tasks, there will be immense opportunities for people who </a:t>
            </a:r>
            <a:r>
              <a:rPr lang="en-GB" sz="1700" b="1" dirty="0">
                <a:solidFill>
                  <a:srgbClr val="0F2946"/>
                </a:solidFill>
              </a:rPr>
              <a:t>combine creative, technical, and social skills </a:t>
            </a:r>
            <a:r>
              <a:rPr lang="en-GB" sz="1700" dirty="0">
                <a:solidFill>
                  <a:srgbClr val="0F2946"/>
                </a:solidFill>
              </a:rPr>
              <a:t>– skills that are resilient to future </a:t>
            </a:r>
            <a:r>
              <a:rPr lang="en-GB" sz="1700" dirty="0" smtClean="0">
                <a:solidFill>
                  <a:srgbClr val="0F2946"/>
                </a:solidFill>
              </a:rPr>
              <a:t>automation</a:t>
            </a:r>
          </a:p>
          <a:p>
            <a:pPr marL="285750" indent="-285750">
              <a:buFont typeface="Arial" panose="020B0604020202020204" pitchFamily="34" charset="0"/>
              <a:buChar char="•"/>
            </a:pPr>
            <a:r>
              <a:rPr lang="en-GB" sz="1700" dirty="0">
                <a:solidFill>
                  <a:srgbClr val="0F2946"/>
                </a:solidFill>
              </a:rPr>
              <a:t>However, the future of work will be underpinned by jobs that demand </a:t>
            </a:r>
            <a:r>
              <a:rPr lang="en-GB" sz="1700" b="1" dirty="0">
                <a:solidFill>
                  <a:srgbClr val="0F2946"/>
                </a:solidFill>
              </a:rPr>
              <a:t>both creative and technical skills</a:t>
            </a:r>
            <a:r>
              <a:rPr lang="en-GB" sz="1700" dirty="0">
                <a:solidFill>
                  <a:srgbClr val="0F2946"/>
                </a:solidFill>
              </a:rPr>
              <a:t>, for example: Web design and development professionals</a:t>
            </a:r>
            <a:r>
              <a:rPr lang="en-GB" sz="1700" dirty="0" smtClean="0">
                <a:solidFill>
                  <a:srgbClr val="0F2946"/>
                </a:solidFill>
              </a:rPr>
              <a:t>; </a:t>
            </a:r>
            <a:r>
              <a:rPr lang="en-GB" sz="1700" dirty="0">
                <a:solidFill>
                  <a:srgbClr val="0F2946"/>
                </a:solidFill>
              </a:rPr>
              <a:t>IT business analysts, architects and systems </a:t>
            </a:r>
            <a:r>
              <a:rPr lang="en-GB" sz="1700" dirty="0" smtClean="0">
                <a:solidFill>
                  <a:srgbClr val="0F2946"/>
                </a:solidFill>
              </a:rPr>
              <a:t>designers</a:t>
            </a:r>
            <a:endParaRPr lang="en-GB" sz="1700" dirty="0">
              <a:solidFill>
                <a:srgbClr val="0F294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10" y="1673809"/>
            <a:ext cx="2991440" cy="14957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7731" y="4113429"/>
            <a:ext cx="1937478" cy="2454555"/>
          </a:xfrm>
          <a:prstGeom prst="rect">
            <a:avLst/>
          </a:prstGeom>
        </p:spPr>
      </p:pic>
    </p:spTree>
    <p:extLst>
      <p:ext uri="{BB962C8B-B14F-4D97-AF65-F5344CB8AC3E}">
        <p14:creationId xmlns:p14="http://schemas.microsoft.com/office/powerpoint/2010/main" val="327700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673" y="288869"/>
            <a:ext cx="8402172" cy="477054"/>
          </a:xfrm>
          <a:prstGeom prst="rect">
            <a:avLst/>
          </a:prstGeom>
          <a:noFill/>
        </p:spPr>
        <p:txBody>
          <a:bodyPr wrap="none" rtlCol="0">
            <a:spAutoFit/>
          </a:bodyPr>
          <a:lstStyle/>
          <a:p>
            <a:r>
              <a:rPr lang="en-GB" sz="2500" b="1" dirty="0" smtClean="0">
                <a:solidFill>
                  <a:srgbClr val="002060"/>
                </a:solidFill>
              </a:rPr>
              <a:t>Sector summaries - What does this change look like in reality? </a:t>
            </a:r>
            <a:endParaRPr lang="en-GB" sz="2500" b="1" dirty="0">
              <a:solidFill>
                <a:srgbClr val="002060"/>
              </a:solidFill>
            </a:endParaRPr>
          </a:p>
        </p:txBody>
      </p:sp>
      <p:sp>
        <p:nvSpPr>
          <p:cNvPr id="4" name="Rectangle 3"/>
          <p:cNvSpPr/>
          <p:nvPr/>
        </p:nvSpPr>
        <p:spPr>
          <a:xfrm>
            <a:off x="507286" y="1083064"/>
            <a:ext cx="7813417" cy="2165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smtClean="0">
                <a:solidFill>
                  <a:srgbClr val="0F2946"/>
                </a:solidFill>
              </a:rPr>
              <a:t>Digital sector </a:t>
            </a:r>
          </a:p>
          <a:p>
            <a:pPr marL="285750" indent="-285750">
              <a:buFont typeface="Arial" panose="020B0604020202020204" pitchFamily="34" charset="0"/>
              <a:buChar char="•"/>
            </a:pPr>
            <a:r>
              <a:rPr lang="en-GB" sz="1700" dirty="0" smtClean="0">
                <a:solidFill>
                  <a:srgbClr val="0F2946"/>
                </a:solidFill>
              </a:rPr>
              <a:t>In </a:t>
            </a:r>
            <a:r>
              <a:rPr lang="en-GB" sz="1700" dirty="0">
                <a:solidFill>
                  <a:srgbClr val="0F2946"/>
                </a:solidFill>
              </a:rPr>
              <a:t>2020, UK tech employment had grown by </a:t>
            </a:r>
            <a:r>
              <a:rPr lang="en-GB" sz="1700" b="1" dirty="0">
                <a:solidFill>
                  <a:srgbClr val="0F2946"/>
                </a:solidFill>
              </a:rPr>
              <a:t>40% </a:t>
            </a:r>
            <a:r>
              <a:rPr lang="en-GB" sz="1700" dirty="0">
                <a:solidFill>
                  <a:srgbClr val="0F2946"/>
                </a:solidFill>
              </a:rPr>
              <a:t>over the last 2 </a:t>
            </a:r>
            <a:r>
              <a:rPr lang="en-GB" sz="1700" dirty="0" smtClean="0">
                <a:solidFill>
                  <a:srgbClr val="0F2946"/>
                </a:solidFill>
              </a:rPr>
              <a:t>years</a:t>
            </a:r>
          </a:p>
          <a:p>
            <a:pPr marL="285750" indent="-285750">
              <a:buFont typeface="Arial" panose="020B0604020202020204" pitchFamily="34" charset="0"/>
              <a:buChar char="•"/>
            </a:pPr>
            <a:r>
              <a:rPr lang="en-GB" sz="1700" dirty="0" smtClean="0">
                <a:solidFill>
                  <a:srgbClr val="0F2946"/>
                </a:solidFill>
              </a:rPr>
              <a:t>There have </a:t>
            </a:r>
            <a:r>
              <a:rPr lang="en-GB" sz="1700" dirty="0">
                <a:solidFill>
                  <a:srgbClr val="0F2946"/>
                </a:solidFill>
              </a:rPr>
              <a:t>been rapid recent increases in demand for roles </a:t>
            </a:r>
            <a:r>
              <a:rPr lang="en-GB" sz="1700" b="1" dirty="0">
                <a:solidFill>
                  <a:srgbClr val="0F2946"/>
                </a:solidFill>
              </a:rPr>
              <a:t>resulting from Covid-19</a:t>
            </a:r>
            <a:r>
              <a:rPr lang="en-GB" sz="1700" dirty="0">
                <a:solidFill>
                  <a:srgbClr val="0F2946"/>
                </a:solidFill>
              </a:rPr>
              <a:t>; from June to August 2020 digital tech saw a 36% increase in </a:t>
            </a:r>
            <a:r>
              <a:rPr lang="en-GB" sz="1700" dirty="0" smtClean="0">
                <a:solidFill>
                  <a:srgbClr val="0F2946"/>
                </a:solidFill>
              </a:rPr>
              <a:t>vacancies</a:t>
            </a:r>
          </a:p>
          <a:p>
            <a:pPr marL="285750" indent="-285750">
              <a:buFont typeface="Arial" panose="020B0604020202020204" pitchFamily="34" charset="0"/>
              <a:buChar char="•"/>
            </a:pPr>
            <a:r>
              <a:rPr lang="en-GB" sz="1700" dirty="0" smtClean="0">
                <a:solidFill>
                  <a:srgbClr val="0F2946"/>
                </a:solidFill>
              </a:rPr>
              <a:t>In </a:t>
            </a:r>
            <a:r>
              <a:rPr lang="en-GB" sz="1700" dirty="0">
                <a:solidFill>
                  <a:srgbClr val="0F2946"/>
                </a:solidFill>
              </a:rPr>
              <a:t>2018, there were over 130,000 </a:t>
            </a:r>
            <a:r>
              <a:rPr lang="en-GB" sz="1700" b="1" dirty="0">
                <a:solidFill>
                  <a:srgbClr val="0F2946"/>
                </a:solidFill>
              </a:rPr>
              <a:t>software developer </a:t>
            </a:r>
            <a:r>
              <a:rPr lang="en-GB" sz="1700" dirty="0">
                <a:solidFill>
                  <a:srgbClr val="0F2946"/>
                </a:solidFill>
              </a:rPr>
              <a:t>vacancies - the most in-demand tech position across all clusters in the UK</a:t>
            </a:r>
            <a:r>
              <a:rPr lang="en-GB" sz="1700" dirty="0" smtClean="0">
                <a:solidFill>
                  <a:srgbClr val="0F2946"/>
                </a:solidFill>
              </a:rPr>
              <a:t>.</a:t>
            </a:r>
          </a:p>
          <a:p>
            <a:pPr marL="285750" indent="-285750">
              <a:buFont typeface="Arial" panose="020B0604020202020204" pitchFamily="34" charset="0"/>
              <a:buChar char="•"/>
            </a:pPr>
            <a:r>
              <a:rPr lang="en-GB" sz="1700" dirty="0">
                <a:solidFill>
                  <a:srgbClr val="0F2946"/>
                </a:solidFill>
              </a:rPr>
              <a:t>Over the past 3 years, demand for roles containing </a:t>
            </a:r>
            <a:r>
              <a:rPr lang="en-GB" sz="1700" b="1" dirty="0">
                <a:solidFill>
                  <a:srgbClr val="0F2946"/>
                </a:solidFill>
              </a:rPr>
              <a:t>AI, cyber and cloud skills</a:t>
            </a:r>
            <a:r>
              <a:rPr lang="en-GB" sz="1700" dirty="0">
                <a:solidFill>
                  <a:srgbClr val="0F2946"/>
                </a:solidFill>
              </a:rPr>
              <a:t> have all </a:t>
            </a:r>
            <a:r>
              <a:rPr lang="en-GB" sz="1700" dirty="0" smtClean="0">
                <a:solidFill>
                  <a:srgbClr val="0F2946"/>
                </a:solidFill>
              </a:rPr>
              <a:t>increased</a:t>
            </a:r>
          </a:p>
        </p:txBody>
      </p:sp>
      <p:sp>
        <p:nvSpPr>
          <p:cNvPr id="5" name="Rectangle 4"/>
          <p:cNvSpPr/>
          <p:nvPr/>
        </p:nvSpPr>
        <p:spPr>
          <a:xfrm>
            <a:off x="5338119" y="3671249"/>
            <a:ext cx="6415418" cy="2593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smtClean="0">
                <a:solidFill>
                  <a:srgbClr val="0F2946"/>
                </a:solidFill>
              </a:rPr>
              <a:t>Health &amp; Social care sector </a:t>
            </a:r>
          </a:p>
          <a:p>
            <a:pPr marL="285750" indent="-285750">
              <a:buFont typeface="Arial" panose="020B0604020202020204" pitchFamily="34" charset="0"/>
              <a:buChar char="•"/>
            </a:pPr>
            <a:r>
              <a:rPr lang="en-GB" sz="1700" dirty="0" smtClean="0">
                <a:solidFill>
                  <a:srgbClr val="0F2946"/>
                </a:solidFill>
              </a:rPr>
              <a:t>The </a:t>
            </a:r>
            <a:r>
              <a:rPr lang="en-GB" sz="1700" dirty="0">
                <a:solidFill>
                  <a:srgbClr val="0F2946"/>
                </a:solidFill>
              </a:rPr>
              <a:t>NHS is England’s largest employer, with around </a:t>
            </a:r>
            <a:r>
              <a:rPr lang="en-GB" sz="1700" b="1" dirty="0">
                <a:solidFill>
                  <a:srgbClr val="0F2946"/>
                </a:solidFill>
              </a:rPr>
              <a:t>1.1 million</a:t>
            </a:r>
            <a:r>
              <a:rPr lang="en-GB" sz="1700" dirty="0">
                <a:solidFill>
                  <a:srgbClr val="0F2946"/>
                </a:solidFill>
              </a:rPr>
              <a:t> full-time equivalent (FTE) staff in hospital and community </a:t>
            </a:r>
            <a:r>
              <a:rPr lang="en-GB" sz="1700" dirty="0" smtClean="0">
                <a:solidFill>
                  <a:srgbClr val="0F2946"/>
                </a:solidFill>
              </a:rPr>
              <a:t>services.</a:t>
            </a:r>
          </a:p>
          <a:p>
            <a:pPr marL="285750" indent="-285750">
              <a:buFont typeface="Arial" panose="020B0604020202020204" pitchFamily="34" charset="0"/>
              <a:buChar char="•"/>
            </a:pPr>
            <a:r>
              <a:rPr lang="en-GB" sz="1700" dirty="0" smtClean="0">
                <a:solidFill>
                  <a:srgbClr val="0F2946"/>
                </a:solidFill>
              </a:rPr>
              <a:t>Even </a:t>
            </a:r>
            <a:r>
              <a:rPr lang="en-GB" sz="1700" dirty="0">
                <a:solidFill>
                  <a:srgbClr val="0F2946"/>
                </a:solidFill>
              </a:rPr>
              <a:t>before the pandemic, the workforce </a:t>
            </a:r>
            <a:r>
              <a:rPr lang="en-GB" sz="1700" b="1" dirty="0">
                <a:solidFill>
                  <a:srgbClr val="0F2946"/>
                </a:solidFill>
              </a:rPr>
              <a:t>struggled to cope with shortages;</a:t>
            </a:r>
            <a:r>
              <a:rPr lang="en-GB" sz="1700" dirty="0">
                <a:solidFill>
                  <a:srgbClr val="0F2946"/>
                </a:solidFill>
              </a:rPr>
              <a:t> in 2018, NHS hospitals, mental health and community providers had a shortage of more than 100,000 FTE staff</a:t>
            </a:r>
            <a:r>
              <a:rPr lang="en-GB" sz="1700" dirty="0" smtClean="0">
                <a:solidFill>
                  <a:srgbClr val="0F2946"/>
                </a:solidFill>
              </a:rPr>
              <a:t>,</a:t>
            </a:r>
          </a:p>
          <a:p>
            <a:pPr marL="285750" indent="-285750">
              <a:buFont typeface="Arial" panose="020B0604020202020204" pitchFamily="34" charset="0"/>
              <a:buChar char="•"/>
            </a:pPr>
            <a:r>
              <a:rPr lang="en-GB" sz="1700" dirty="0" smtClean="0">
                <a:solidFill>
                  <a:srgbClr val="0F2946"/>
                </a:solidFill>
              </a:rPr>
              <a:t>Partly </a:t>
            </a:r>
            <a:r>
              <a:rPr lang="en-GB" sz="1700" dirty="0">
                <a:solidFill>
                  <a:srgbClr val="0F2946"/>
                </a:solidFill>
              </a:rPr>
              <a:t>due to Brexit as well as other factors, the level of </a:t>
            </a:r>
            <a:r>
              <a:rPr lang="en-GB" sz="1700" b="1" dirty="0">
                <a:solidFill>
                  <a:srgbClr val="0F2946"/>
                </a:solidFill>
              </a:rPr>
              <a:t>shortages looks set to </a:t>
            </a:r>
            <a:r>
              <a:rPr lang="en-GB" sz="1700" b="1" dirty="0" smtClean="0">
                <a:solidFill>
                  <a:srgbClr val="0F2946"/>
                </a:solidFill>
              </a:rPr>
              <a:t>worsen</a:t>
            </a:r>
            <a:r>
              <a:rPr lang="en-GB" sz="1700" dirty="0" smtClean="0">
                <a:solidFill>
                  <a:srgbClr val="0F2946"/>
                </a:solidFill>
              </a:rPr>
              <a:t>. Shortages </a:t>
            </a:r>
            <a:r>
              <a:rPr lang="en-GB" sz="1700" dirty="0">
                <a:solidFill>
                  <a:srgbClr val="0F2946"/>
                </a:solidFill>
              </a:rPr>
              <a:t>in the mental health workforce are particularly challenging. </a:t>
            </a:r>
            <a:endParaRPr lang="en-GB" sz="1700" b="1" dirty="0" smtClean="0">
              <a:solidFill>
                <a:srgbClr val="0F294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913" y="1083064"/>
            <a:ext cx="3307006" cy="216573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97"/>
          <a:stretch/>
        </p:blipFill>
        <p:spPr>
          <a:xfrm>
            <a:off x="1816443" y="3565939"/>
            <a:ext cx="3521676" cy="2698378"/>
          </a:xfrm>
          <a:prstGeom prst="rect">
            <a:avLst/>
          </a:prstGeom>
        </p:spPr>
      </p:pic>
    </p:spTree>
    <p:extLst>
      <p:ext uri="{BB962C8B-B14F-4D97-AF65-F5344CB8AC3E}">
        <p14:creationId xmlns:p14="http://schemas.microsoft.com/office/powerpoint/2010/main" val="393386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536" y="1394249"/>
            <a:ext cx="3804827" cy="2423989"/>
          </a:xfrm>
          <a:prstGeom prst="rect">
            <a:avLst/>
          </a:prstGeom>
          <a:solidFill>
            <a:srgbClr val="D20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p>
          <a:p>
            <a:endParaRPr lang="en-GB" b="1" dirty="0" smtClean="0"/>
          </a:p>
          <a:p>
            <a:r>
              <a:rPr lang="en-GB" b="1" dirty="0" smtClean="0"/>
              <a:t>ACTIVITY: Imagine you were about to begin a new job in the</a:t>
            </a:r>
            <a:r>
              <a:rPr lang="en-GB" b="1" dirty="0" smtClean="0">
                <a:solidFill>
                  <a:schemeClr val="bg1"/>
                </a:solidFill>
              </a:rPr>
              <a:t> </a:t>
            </a:r>
            <a:r>
              <a:rPr lang="en-GB" b="1" dirty="0">
                <a:solidFill>
                  <a:schemeClr val="bg1"/>
                </a:solidFill>
              </a:rPr>
              <a:t>creative, green, digital, </a:t>
            </a:r>
            <a:r>
              <a:rPr lang="en-GB" b="1" dirty="0" smtClean="0">
                <a:solidFill>
                  <a:schemeClr val="bg1"/>
                </a:solidFill>
              </a:rPr>
              <a:t>or health </a:t>
            </a:r>
            <a:r>
              <a:rPr lang="en-GB" b="1" dirty="0">
                <a:solidFill>
                  <a:schemeClr val="bg1"/>
                </a:solidFill>
              </a:rPr>
              <a:t>&amp; social </a:t>
            </a:r>
            <a:r>
              <a:rPr lang="en-GB" b="1" dirty="0" smtClean="0">
                <a:solidFill>
                  <a:schemeClr val="bg1"/>
                </a:solidFill>
              </a:rPr>
              <a:t>sectors</a:t>
            </a:r>
            <a:r>
              <a:rPr lang="en-GB" b="1" dirty="0" smtClean="0"/>
              <a:t>. </a:t>
            </a:r>
          </a:p>
          <a:p>
            <a:endParaRPr lang="en-GB" b="1" dirty="0"/>
          </a:p>
          <a:p>
            <a:r>
              <a:rPr lang="en-GB" b="1" dirty="0" smtClean="0"/>
              <a:t>With your neighbour, you can choose at least 2 of these sectors and discuss the skills and experiences that might be needed.</a:t>
            </a:r>
            <a:endParaRPr lang="en-GB" b="1" dirty="0"/>
          </a:p>
          <a:p>
            <a:endParaRPr lang="en-GB" dirty="0" smtClean="0"/>
          </a:p>
          <a:p>
            <a:endParaRPr lang="en-GB" dirty="0" smtClean="0"/>
          </a:p>
        </p:txBody>
      </p:sp>
      <p:sp>
        <p:nvSpPr>
          <p:cNvPr id="3" name="Rectangle 2"/>
          <p:cNvSpPr/>
          <p:nvPr/>
        </p:nvSpPr>
        <p:spPr>
          <a:xfrm>
            <a:off x="446536" y="365209"/>
            <a:ext cx="8063041" cy="477054"/>
          </a:xfrm>
          <a:prstGeom prst="rect">
            <a:avLst/>
          </a:prstGeom>
        </p:spPr>
        <p:txBody>
          <a:bodyPr wrap="none">
            <a:spAutoFit/>
          </a:bodyPr>
          <a:lstStyle/>
          <a:p>
            <a:r>
              <a:rPr lang="en-GB" sz="2500" b="1" dirty="0" smtClean="0">
                <a:solidFill>
                  <a:srgbClr val="D20089"/>
                </a:solidFill>
              </a:rPr>
              <a:t>ACTIVITY: What skills would you need in these sectors?    </a:t>
            </a:r>
            <a:endParaRPr lang="en-GB" sz="2500" b="1" dirty="0">
              <a:solidFill>
                <a:srgbClr val="D20089"/>
              </a:solidFill>
            </a:endParaRPr>
          </a:p>
        </p:txBody>
      </p:sp>
      <p:sp>
        <p:nvSpPr>
          <p:cNvPr id="5" name="Oval 4"/>
          <p:cNvSpPr/>
          <p:nvPr/>
        </p:nvSpPr>
        <p:spPr>
          <a:xfrm>
            <a:off x="7842423" y="1008071"/>
            <a:ext cx="4032421" cy="3712205"/>
          </a:xfrm>
          <a:prstGeom prst="ellipse">
            <a:avLst/>
          </a:prstGeom>
          <a:blipFill dpi="0" rotWithShape="1">
            <a:blip r:embed="rId3">
              <a:alphaModFix amt="33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200A1"/>
                </a:solidFill>
              </a:rPr>
              <a:t>Green sector</a:t>
            </a:r>
            <a:endParaRPr lang="en-GB" dirty="0">
              <a:solidFill>
                <a:srgbClr val="F200A1"/>
              </a:solidFill>
            </a:endParaRPr>
          </a:p>
        </p:txBody>
      </p:sp>
      <p:sp>
        <p:nvSpPr>
          <p:cNvPr id="11" name="Oval 10"/>
          <p:cNvSpPr/>
          <p:nvPr/>
        </p:nvSpPr>
        <p:spPr>
          <a:xfrm>
            <a:off x="5078624" y="1008071"/>
            <a:ext cx="4032421" cy="3712205"/>
          </a:xfrm>
          <a:prstGeom prst="ellipse">
            <a:avLst/>
          </a:prstGeom>
          <a:blipFill dpi="0" rotWithShape="1">
            <a:blip r:embed="rId3">
              <a:alphaModFix amt="32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200A1"/>
                </a:solidFill>
              </a:rPr>
              <a:t>Creative sector</a:t>
            </a:r>
            <a:endParaRPr lang="en-GB" dirty="0">
              <a:solidFill>
                <a:srgbClr val="F200A1"/>
              </a:solidFill>
            </a:endParaRPr>
          </a:p>
        </p:txBody>
      </p:sp>
      <p:sp>
        <p:nvSpPr>
          <p:cNvPr id="12" name="Oval 11"/>
          <p:cNvSpPr/>
          <p:nvPr/>
        </p:nvSpPr>
        <p:spPr>
          <a:xfrm>
            <a:off x="7904205" y="3029981"/>
            <a:ext cx="4032421" cy="3712205"/>
          </a:xfrm>
          <a:prstGeom prst="ellipse">
            <a:avLst/>
          </a:prstGeom>
          <a:blipFill dpi="0" rotWithShape="1">
            <a:blip r:embed="rId3">
              <a:alphaModFix amt="3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F200A1"/>
              </a:solidFill>
            </a:endParaRPr>
          </a:p>
          <a:p>
            <a:pPr algn="ctr"/>
            <a:r>
              <a:rPr lang="en-GB" dirty="0" smtClean="0">
                <a:solidFill>
                  <a:srgbClr val="F200A1"/>
                </a:solidFill>
              </a:rPr>
              <a:t>Health &amp; Social </a:t>
            </a:r>
          </a:p>
          <a:p>
            <a:pPr algn="ctr"/>
            <a:r>
              <a:rPr lang="en-GB" dirty="0" smtClean="0">
                <a:solidFill>
                  <a:srgbClr val="F200A1"/>
                </a:solidFill>
              </a:rPr>
              <a:t>sector</a:t>
            </a:r>
            <a:endParaRPr lang="en-GB" dirty="0">
              <a:solidFill>
                <a:srgbClr val="F200A1"/>
              </a:solidFill>
            </a:endParaRPr>
          </a:p>
        </p:txBody>
      </p:sp>
      <p:sp>
        <p:nvSpPr>
          <p:cNvPr id="13" name="Oval 12"/>
          <p:cNvSpPr/>
          <p:nvPr/>
        </p:nvSpPr>
        <p:spPr>
          <a:xfrm>
            <a:off x="5078628" y="3029981"/>
            <a:ext cx="4032421" cy="3712205"/>
          </a:xfrm>
          <a:prstGeom prst="ellipse">
            <a:avLst/>
          </a:prstGeom>
          <a:blipFill dpi="0" rotWithShape="1">
            <a:blip r:embed="rId3">
              <a:alphaModFix amt="32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200A1"/>
                </a:solidFill>
              </a:rPr>
              <a:t>Digital sector</a:t>
            </a:r>
            <a:endParaRPr lang="en-GB" dirty="0">
              <a:solidFill>
                <a:srgbClr val="F200A1"/>
              </a:solidFill>
            </a:endParaRPr>
          </a:p>
        </p:txBody>
      </p:sp>
    </p:spTree>
    <p:extLst>
      <p:ext uri="{BB962C8B-B14F-4D97-AF65-F5344CB8AC3E}">
        <p14:creationId xmlns:p14="http://schemas.microsoft.com/office/powerpoint/2010/main" val="48297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6"/>
          <p:cNvSpPr>
            <a:spLocks/>
          </p:cNvSpPr>
          <p:nvPr/>
        </p:nvSpPr>
        <p:spPr bwMode="auto">
          <a:xfrm>
            <a:off x="0" y="3203575"/>
            <a:ext cx="6105525" cy="3654425"/>
          </a:xfrm>
          <a:custGeom>
            <a:avLst/>
            <a:gdLst/>
            <a:ahLst/>
            <a:cxnLst>
              <a:cxn ang="0">
                <a:pos x="1243" y="0"/>
              </a:cxn>
              <a:cxn ang="0">
                <a:pos x="1394" y="0"/>
              </a:cxn>
              <a:cxn ang="0">
                <a:pos x="1550" y="5"/>
              </a:cxn>
              <a:cxn ang="0">
                <a:pos x="1713" y="19"/>
              </a:cxn>
              <a:cxn ang="0">
                <a:pos x="1882" y="40"/>
              </a:cxn>
              <a:cxn ang="0">
                <a:pos x="2057" y="68"/>
              </a:cxn>
              <a:cxn ang="0">
                <a:pos x="2236" y="105"/>
              </a:cxn>
              <a:cxn ang="0">
                <a:pos x="2422" y="153"/>
              </a:cxn>
              <a:cxn ang="0">
                <a:pos x="2613" y="209"/>
              </a:cxn>
              <a:cxn ang="0">
                <a:pos x="2811" y="276"/>
              </a:cxn>
              <a:cxn ang="0">
                <a:pos x="3011" y="357"/>
              </a:cxn>
              <a:cxn ang="0">
                <a:pos x="3218" y="447"/>
              </a:cxn>
              <a:cxn ang="0">
                <a:pos x="3430" y="552"/>
              </a:cxn>
              <a:cxn ang="0">
                <a:pos x="3646" y="667"/>
              </a:cxn>
              <a:cxn ang="0">
                <a:pos x="3846" y="952"/>
              </a:cxn>
              <a:cxn ang="0">
                <a:pos x="1484" y="2302"/>
              </a:cxn>
              <a:cxn ang="0">
                <a:pos x="0" y="2302"/>
              </a:cxn>
              <a:cxn ang="0">
                <a:pos x="0" y="262"/>
              </a:cxn>
              <a:cxn ang="0">
                <a:pos x="61" y="237"/>
              </a:cxn>
              <a:cxn ang="0">
                <a:pos x="130" y="209"/>
              </a:cxn>
              <a:cxn ang="0">
                <a:pos x="207" y="181"/>
              </a:cxn>
              <a:cxn ang="0">
                <a:pos x="293" y="151"/>
              </a:cxn>
              <a:cxn ang="0">
                <a:pos x="386" y="125"/>
              </a:cxn>
              <a:cxn ang="0">
                <a:pos x="486" y="98"/>
              </a:cxn>
              <a:cxn ang="0">
                <a:pos x="596" y="72"/>
              </a:cxn>
              <a:cxn ang="0">
                <a:pos x="710" y="51"/>
              </a:cxn>
              <a:cxn ang="0">
                <a:pos x="833" y="33"/>
              </a:cxn>
              <a:cxn ang="0">
                <a:pos x="963" y="17"/>
              </a:cxn>
              <a:cxn ang="0">
                <a:pos x="1101" y="5"/>
              </a:cxn>
              <a:cxn ang="0">
                <a:pos x="1243" y="0"/>
              </a:cxn>
            </a:cxnLst>
            <a:rect l="0" t="0" r="r" b="b"/>
            <a:pathLst>
              <a:path w="3846" h="2302">
                <a:moveTo>
                  <a:pt x="1243" y="0"/>
                </a:moveTo>
                <a:lnTo>
                  <a:pt x="1394" y="0"/>
                </a:lnTo>
                <a:lnTo>
                  <a:pt x="1550" y="5"/>
                </a:lnTo>
                <a:lnTo>
                  <a:pt x="1713" y="19"/>
                </a:lnTo>
                <a:lnTo>
                  <a:pt x="1882" y="40"/>
                </a:lnTo>
                <a:lnTo>
                  <a:pt x="2057" y="68"/>
                </a:lnTo>
                <a:lnTo>
                  <a:pt x="2236" y="105"/>
                </a:lnTo>
                <a:lnTo>
                  <a:pt x="2422" y="153"/>
                </a:lnTo>
                <a:lnTo>
                  <a:pt x="2613" y="209"/>
                </a:lnTo>
                <a:lnTo>
                  <a:pt x="2811" y="276"/>
                </a:lnTo>
                <a:lnTo>
                  <a:pt x="3011" y="357"/>
                </a:lnTo>
                <a:lnTo>
                  <a:pt x="3218" y="447"/>
                </a:lnTo>
                <a:lnTo>
                  <a:pt x="3430" y="552"/>
                </a:lnTo>
                <a:lnTo>
                  <a:pt x="3646" y="667"/>
                </a:lnTo>
                <a:lnTo>
                  <a:pt x="3846" y="952"/>
                </a:lnTo>
                <a:lnTo>
                  <a:pt x="1484" y="2302"/>
                </a:lnTo>
                <a:lnTo>
                  <a:pt x="0" y="2302"/>
                </a:lnTo>
                <a:lnTo>
                  <a:pt x="0" y="262"/>
                </a:lnTo>
                <a:lnTo>
                  <a:pt x="61" y="237"/>
                </a:lnTo>
                <a:lnTo>
                  <a:pt x="130" y="209"/>
                </a:lnTo>
                <a:lnTo>
                  <a:pt x="207" y="181"/>
                </a:lnTo>
                <a:lnTo>
                  <a:pt x="293" y="151"/>
                </a:lnTo>
                <a:lnTo>
                  <a:pt x="386" y="125"/>
                </a:lnTo>
                <a:lnTo>
                  <a:pt x="486" y="98"/>
                </a:lnTo>
                <a:lnTo>
                  <a:pt x="596" y="72"/>
                </a:lnTo>
                <a:lnTo>
                  <a:pt x="710" y="51"/>
                </a:lnTo>
                <a:lnTo>
                  <a:pt x="833" y="33"/>
                </a:lnTo>
                <a:lnTo>
                  <a:pt x="963" y="17"/>
                </a:lnTo>
                <a:lnTo>
                  <a:pt x="1101" y="5"/>
                </a:lnTo>
                <a:lnTo>
                  <a:pt x="1243" y="0"/>
                </a:lnTo>
                <a:close/>
              </a:path>
            </a:pathLst>
          </a:custGeom>
          <a:gradFill flip="none" rotWithShape="1">
            <a:gsLst>
              <a:gs pos="0">
                <a:srgbClr val="CCDC95"/>
              </a:gs>
              <a:gs pos="41000">
                <a:srgbClr val="ABC77A"/>
              </a:gs>
              <a:gs pos="93000">
                <a:srgbClr val="81AD56"/>
              </a:gs>
            </a:gsLst>
            <a:path path="circle">
              <a:fillToRect r="100000" b="100000"/>
            </a:path>
            <a:tileRect l="-100000" t="-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
          <p:cNvSpPr>
            <a:spLocks/>
          </p:cNvSpPr>
          <p:nvPr/>
        </p:nvSpPr>
        <p:spPr bwMode="auto">
          <a:xfrm>
            <a:off x="1116013" y="3373438"/>
            <a:ext cx="9925050" cy="3484563"/>
          </a:xfrm>
          <a:custGeom>
            <a:avLst/>
            <a:gdLst/>
            <a:ahLst/>
            <a:cxnLst>
              <a:cxn ang="0">
                <a:pos x="5153" y="0"/>
              </a:cxn>
              <a:cxn ang="0">
                <a:pos x="5423" y="18"/>
              </a:cxn>
              <a:cxn ang="0">
                <a:pos x="5654" y="55"/>
              </a:cxn>
              <a:cxn ang="0">
                <a:pos x="5840" y="113"/>
              </a:cxn>
              <a:cxn ang="0">
                <a:pos x="5993" y="199"/>
              </a:cxn>
              <a:cxn ang="0">
                <a:pos x="6103" y="306"/>
              </a:cxn>
              <a:cxn ang="0">
                <a:pos x="6179" y="424"/>
              </a:cxn>
              <a:cxn ang="0">
                <a:pos x="6226" y="549"/>
              </a:cxn>
              <a:cxn ang="0">
                <a:pos x="6247" y="676"/>
              </a:cxn>
              <a:cxn ang="0">
                <a:pos x="6252" y="797"/>
              </a:cxn>
              <a:cxn ang="0">
                <a:pos x="6242" y="905"/>
              </a:cxn>
              <a:cxn ang="0">
                <a:pos x="6226" y="996"/>
              </a:cxn>
              <a:cxn ang="0">
                <a:pos x="6210" y="1063"/>
              </a:cxn>
              <a:cxn ang="0">
                <a:pos x="6200" y="1100"/>
              </a:cxn>
              <a:cxn ang="0">
                <a:pos x="4616" y="2195"/>
              </a:cxn>
              <a:cxn ang="0">
                <a:pos x="107" y="2142"/>
              </a:cxn>
              <a:cxn ang="0">
                <a:pos x="351" y="2017"/>
              </a:cxn>
              <a:cxn ang="0">
                <a:pos x="626" y="1873"/>
              </a:cxn>
              <a:cxn ang="0">
                <a:pos x="923" y="1716"/>
              </a:cxn>
              <a:cxn ang="0">
                <a:pos x="1233" y="1545"/>
              </a:cxn>
              <a:cxn ang="0">
                <a:pos x="1542" y="1366"/>
              </a:cxn>
              <a:cxn ang="0">
                <a:pos x="1847" y="1183"/>
              </a:cxn>
              <a:cxn ang="0">
                <a:pos x="2136" y="998"/>
              </a:cxn>
              <a:cxn ang="0">
                <a:pos x="2396" y="815"/>
              </a:cxn>
              <a:cxn ang="0">
                <a:pos x="2638" y="639"/>
              </a:cxn>
              <a:cxn ang="0">
                <a:pos x="2910" y="479"/>
              </a:cxn>
              <a:cxn ang="0">
                <a:pos x="3211" y="345"/>
              </a:cxn>
              <a:cxn ang="0">
                <a:pos x="3534" y="231"/>
              </a:cxn>
              <a:cxn ang="0">
                <a:pos x="3867" y="141"/>
              </a:cxn>
              <a:cxn ang="0">
                <a:pos x="4204" y="74"/>
              </a:cxn>
              <a:cxn ang="0">
                <a:pos x="4537" y="28"/>
              </a:cxn>
              <a:cxn ang="0">
                <a:pos x="4856" y="5"/>
              </a:cxn>
            </a:cxnLst>
            <a:rect l="0" t="0" r="r" b="b"/>
            <a:pathLst>
              <a:path w="6252" h="2195">
                <a:moveTo>
                  <a:pt x="5007" y="0"/>
                </a:moveTo>
                <a:lnTo>
                  <a:pt x="5153" y="0"/>
                </a:lnTo>
                <a:lnTo>
                  <a:pt x="5293" y="7"/>
                </a:lnTo>
                <a:lnTo>
                  <a:pt x="5423" y="18"/>
                </a:lnTo>
                <a:lnTo>
                  <a:pt x="5544" y="35"/>
                </a:lnTo>
                <a:lnTo>
                  <a:pt x="5654" y="55"/>
                </a:lnTo>
                <a:lnTo>
                  <a:pt x="5754" y="81"/>
                </a:lnTo>
                <a:lnTo>
                  <a:pt x="5840" y="113"/>
                </a:lnTo>
                <a:lnTo>
                  <a:pt x="5921" y="153"/>
                </a:lnTo>
                <a:lnTo>
                  <a:pt x="5993" y="199"/>
                </a:lnTo>
                <a:lnTo>
                  <a:pt x="6054" y="250"/>
                </a:lnTo>
                <a:lnTo>
                  <a:pt x="6103" y="306"/>
                </a:lnTo>
                <a:lnTo>
                  <a:pt x="6145" y="364"/>
                </a:lnTo>
                <a:lnTo>
                  <a:pt x="6179" y="424"/>
                </a:lnTo>
                <a:lnTo>
                  <a:pt x="6205" y="486"/>
                </a:lnTo>
                <a:lnTo>
                  <a:pt x="6226" y="549"/>
                </a:lnTo>
                <a:lnTo>
                  <a:pt x="6238" y="611"/>
                </a:lnTo>
                <a:lnTo>
                  <a:pt x="6247" y="676"/>
                </a:lnTo>
                <a:lnTo>
                  <a:pt x="6252" y="736"/>
                </a:lnTo>
                <a:lnTo>
                  <a:pt x="6252" y="797"/>
                </a:lnTo>
                <a:lnTo>
                  <a:pt x="6247" y="852"/>
                </a:lnTo>
                <a:lnTo>
                  <a:pt x="6242" y="905"/>
                </a:lnTo>
                <a:lnTo>
                  <a:pt x="6235" y="954"/>
                </a:lnTo>
                <a:lnTo>
                  <a:pt x="6226" y="996"/>
                </a:lnTo>
                <a:lnTo>
                  <a:pt x="6219" y="1033"/>
                </a:lnTo>
                <a:lnTo>
                  <a:pt x="6210" y="1063"/>
                </a:lnTo>
                <a:lnTo>
                  <a:pt x="6205" y="1086"/>
                </a:lnTo>
                <a:lnTo>
                  <a:pt x="6200" y="1100"/>
                </a:lnTo>
                <a:lnTo>
                  <a:pt x="6198" y="1105"/>
                </a:lnTo>
                <a:lnTo>
                  <a:pt x="4616" y="2195"/>
                </a:lnTo>
                <a:lnTo>
                  <a:pt x="0" y="2195"/>
                </a:lnTo>
                <a:lnTo>
                  <a:pt x="107" y="2142"/>
                </a:lnTo>
                <a:lnTo>
                  <a:pt x="225" y="2082"/>
                </a:lnTo>
                <a:lnTo>
                  <a:pt x="351" y="2017"/>
                </a:lnTo>
                <a:lnTo>
                  <a:pt x="486" y="1948"/>
                </a:lnTo>
                <a:lnTo>
                  <a:pt x="626" y="1873"/>
                </a:lnTo>
                <a:lnTo>
                  <a:pt x="772" y="1797"/>
                </a:lnTo>
                <a:lnTo>
                  <a:pt x="923" y="1716"/>
                </a:lnTo>
                <a:lnTo>
                  <a:pt x="1077" y="1630"/>
                </a:lnTo>
                <a:lnTo>
                  <a:pt x="1233" y="1545"/>
                </a:lnTo>
                <a:lnTo>
                  <a:pt x="1389" y="1457"/>
                </a:lnTo>
                <a:lnTo>
                  <a:pt x="1542" y="1366"/>
                </a:lnTo>
                <a:lnTo>
                  <a:pt x="1696" y="1274"/>
                </a:lnTo>
                <a:lnTo>
                  <a:pt x="1847" y="1183"/>
                </a:lnTo>
                <a:lnTo>
                  <a:pt x="1994" y="1091"/>
                </a:lnTo>
                <a:lnTo>
                  <a:pt x="2136" y="998"/>
                </a:lnTo>
                <a:lnTo>
                  <a:pt x="2271" y="905"/>
                </a:lnTo>
                <a:lnTo>
                  <a:pt x="2396" y="815"/>
                </a:lnTo>
                <a:lnTo>
                  <a:pt x="2515" y="727"/>
                </a:lnTo>
                <a:lnTo>
                  <a:pt x="2638" y="639"/>
                </a:lnTo>
                <a:lnTo>
                  <a:pt x="2771" y="556"/>
                </a:lnTo>
                <a:lnTo>
                  <a:pt x="2910" y="479"/>
                </a:lnTo>
                <a:lnTo>
                  <a:pt x="3057" y="410"/>
                </a:lnTo>
                <a:lnTo>
                  <a:pt x="3211" y="345"/>
                </a:lnTo>
                <a:lnTo>
                  <a:pt x="3371" y="285"/>
                </a:lnTo>
                <a:lnTo>
                  <a:pt x="3534" y="231"/>
                </a:lnTo>
                <a:lnTo>
                  <a:pt x="3699" y="185"/>
                </a:lnTo>
                <a:lnTo>
                  <a:pt x="3867" y="141"/>
                </a:lnTo>
                <a:lnTo>
                  <a:pt x="4034" y="106"/>
                </a:lnTo>
                <a:lnTo>
                  <a:pt x="4204" y="74"/>
                </a:lnTo>
                <a:lnTo>
                  <a:pt x="4372" y="49"/>
                </a:lnTo>
                <a:lnTo>
                  <a:pt x="4537" y="28"/>
                </a:lnTo>
                <a:lnTo>
                  <a:pt x="4697" y="14"/>
                </a:lnTo>
                <a:lnTo>
                  <a:pt x="4856" y="5"/>
                </a:lnTo>
                <a:lnTo>
                  <a:pt x="5007" y="0"/>
                </a:lnTo>
                <a:close/>
              </a:path>
            </a:pathLst>
          </a:custGeom>
          <a:gradFill flip="none" rotWithShape="1">
            <a:gsLst>
              <a:gs pos="0">
                <a:srgbClr val="CCDC95"/>
              </a:gs>
              <a:gs pos="23000">
                <a:srgbClr val="ABC77A"/>
              </a:gs>
              <a:gs pos="100000">
                <a:srgbClr val="649845"/>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Freeform 8"/>
          <p:cNvSpPr>
            <a:spLocks/>
          </p:cNvSpPr>
          <p:nvPr/>
        </p:nvSpPr>
        <p:spPr bwMode="auto">
          <a:xfrm>
            <a:off x="0" y="3446463"/>
            <a:ext cx="5072063" cy="1603375"/>
          </a:xfrm>
          <a:custGeom>
            <a:avLst/>
            <a:gdLst/>
            <a:ahLst/>
            <a:cxnLst>
              <a:cxn ang="0">
                <a:pos x="1094" y="0"/>
              </a:cxn>
              <a:cxn ang="0">
                <a:pos x="1259" y="3"/>
              </a:cxn>
              <a:cxn ang="0">
                <a:pos x="1422" y="12"/>
              </a:cxn>
              <a:cxn ang="0">
                <a:pos x="1578" y="28"/>
              </a:cxn>
              <a:cxn ang="0">
                <a:pos x="1731" y="51"/>
              </a:cxn>
              <a:cxn ang="0">
                <a:pos x="1878" y="84"/>
              </a:cxn>
              <a:cxn ang="0">
                <a:pos x="2017" y="118"/>
              </a:cxn>
              <a:cxn ang="0">
                <a:pos x="2152" y="160"/>
              </a:cxn>
              <a:cxn ang="0">
                <a:pos x="2280" y="204"/>
              </a:cxn>
              <a:cxn ang="0">
                <a:pos x="2401" y="250"/>
              </a:cxn>
              <a:cxn ang="0">
                <a:pos x="2518" y="299"/>
              </a:cxn>
              <a:cxn ang="0">
                <a:pos x="2625" y="350"/>
              </a:cxn>
              <a:cxn ang="0">
                <a:pos x="2725" y="401"/>
              </a:cxn>
              <a:cxn ang="0">
                <a:pos x="2818" y="452"/>
              </a:cxn>
              <a:cxn ang="0">
                <a:pos x="2901" y="500"/>
              </a:cxn>
              <a:cxn ang="0">
                <a:pos x="2978" y="549"/>
              </a:cxn>
              <a:cxn ang="0">
                <a:pos x="3046" y="593"/>
              </a:cxn>
              <a:cxn ang="0">
                <a:pos x="3104" y="632"/>
              </a:cxn>
              <a:cxn ang="0">
                <a:pos x="3155" y="670"/>
              </a:cxn>
              <a:cxn ang="0">
                <a:pos x="3195" y="700"/>
              </a:cxn>
              <a:cxn ang="0">
                <a:pos x="3057" y="802"/>
              </a:cxn>
              <a:cxn ang="0">
                <a:pos x="2908" y="906"/>
              </a:cxn>
              <a:cxn ang="0">
                <a:pos x="2750" y="1010"/>
              </a:cxn>
              <a:cxn ang="0">
                <a:pos x="2592" y="871"/>
              </a:cxn>
              <a:cxn ang="0">
                <a:pos x="2436" y="748"/>
              </a:cxn>
              <a:cxn ang="0">
                <a:pos x="2278" y="639"/>
              </a:cxn>
              <a:cxn ang="0">
                <a:pos x="2124" y="544"/>
              </a:cxn>
              <a:cxn ang="0">
                <a:pos x="1971" y="466"/>
              </a:cxn>
              <a:cxn ang="0">
                <a:pos x="1820" y="396"/>
              </a:cxn>
              <a:cxn ang="0">
                <a:pos x="1671" y="341"/>
              </a:cxn>
              <a:cxn ang="0">
                <a:pos x="1526" y="297"/>
              </a:cxn>
              <a:cxn ang="0">
                <a:pos x="1384" y="262"/>
              </a:cxn>
              <a:cxn ang="0">
                <a:pos x="1247" y="236"/>
              </a:cxn>
              <a:cxn ang="0">
                <a:pos x="1115" y="218"/>
              </a:cxn>
              <a:cxn ang="0">
                <a:pos x="989" y="209"/>
              </a:cxn>
              <a:cxn ang="0">
                <a:pos x="866" y="204"/>
              </a:cxn>
              <a:cxn ang="0">
                <a:pos x="752" y="206"/>
              </a:cxn>
              <a:cxn ang="0">
                <a:pos x="642" y="213"/>
              </a:cxn>
              <a:cxn ang="0">
                <a:pos x="540" y="225"/>
              </a:cxn>
              <a:cxn ang="0">
                <a:pos x="447" y="239"/>
              </a:cxn>
              <a:cxn ang="0">
                <a:pos x="358" y="255"/>
              </a:cxn>
              <a:cxn ang="0">
                <a:pos x="282" y="271"/>
              </a:cxn>
              <a:cxn ang="0">
                <a:pos x="212" y="290"/>
              </a:cxn>
              <a:cxn ang="0">
                <a:pos x="151" y="308"/>
              </a:cxn>
              <a:cxn ang="0">
                <a:pos x="102" y="324"/>
              </a:cxn>
              <a:cxn ang="0">
                <a:pos x="63" y="338"/>
              </a:cxn>
              <a:cxn ang="0">
                <a:pos x="33" y="350"/>
              </a:cxn>
              <a:cxn ang="0">
                <a:pos x="16" y="357"/>
              </a:cxn>
              <a:cxn ang="0">
                <a:pos x="9" y="359"/>
              </a:cxn>
              <a:cxn ang="0">
                <a:pos x="0" y="350"/>
              </a:cxn>
              <a:cxn ang="0">
                <a:pos x="0" y="232"/>
              </a:cxn>
              <a:cxn ang="0">
                <a:pos x="9" y="227"/>
              </a:cxn>
              <a:cxn ang="0">
                <a:pos x="198" y="158"/>
              </a:cxn>
              <a:cxn ang="0">
                <a:pos x="384" y="102"/>
              </a:cxn>
              <a:cxn ang="0">
                <a:pos x="568" y="60"/>
              </a:cxn>
              <a:cxn ang="0">
                <a:pos x="747" y="28"/>
              </a:cxn>
              <a:cxn ang="0">
                <a:pos x="921" y="9"/>
              </a:cxn>
              <a:cxn ang="0">
                <a:pos x="1094" y="0"/>
              </a:cxn>
            </a:cxnLst>
            <a:rect l="0" t="0" r="r" b="b"/>
            <a:pathLst>
              <a:path w="3195" h="1010">
                <a:moveTo>
                  <a:pt x="1094" y="0"/>
                </a:moveTo>
                <a:lnTo>
                  <a:pt x="1259" y="3"/>
                </a:lnTo>
                <a:lnTo>
                  <a:pt x="1422" y="12"/>
                </a:lnTo>
                <a:lnTo>
                  <a:pt x="1578" y="28"/>
                </a:lnTo>
                <a:lnTo>
                  <a:pt x="1731" y="51"/>
                </a:lnTo>
                <a:lnTo>
                  <a:pt x="1878" y="84"/>
                </a:lnTo>
                <a:lnTo>
                  <a:pt x="2017" y="118"/>
                </a:lnTo>
                <a:lnTo>
                  <a:pt x="2152" y="160"/>
                </a:lnTo>
                <a:lnTo>
                  <a:pt x="2280" y="204"/>
                </a:lnTo>
                <a:lnTo>
                  <a:pt x="2401" y="250"/>
                </a:lnTo>
                <a:lnTo>
                  <a:pt x="2518" y="299"/>
                </a:lnTo>
                <a:lnTo>
                  <a:pt x="2625" y="350"/>
                </a:lnTo>
                <a:lnTo>
                  <a:pt x="2725" y="401"/>
                </a:lnTo>
                <a:lnTo>
                  <a:pt x="2818" y="452"/>
                </a:lnTo>
                <a:lnTo>
                  <a:pt x="2901" y="500"/>
                </a:lnTo>
                <a:lnTo>
                  <a:pt x="2978" y="549"/>
                </a:lnTo>
                <a:lnTo>
                  <a:pt x="3046" y="593"/>
                </a:lnTo>
                <a:lnTo>
                  <a:pt x="3104" y="632"/>
                </a:lnTo>
                <a:lnTo>
                  <a:pt x="3155" y="670"/>
                </a:lnTo>
                <a:lnTo>
                  <a:pt x="3195" y="700"/>
                </a:lnTo>
                <a:lnTo>
                  <a:pt x="3057" y="802"/>
                </a:lnTo>
                <a:lnTo>
                  <a:pt x="2908" y="906"/>
                </a:lnTo>
                <a:lnTo>
                  <a:pt x="2750" y="1010"/>
                </a:lnTo>
                <a:lnTo>
                  <a:pt x="2592" y="871"/>
                </a:lnTo>
                <a:lnTo>
                  <a:pt x="2436" y="748"/>
                </a:lnTo>
                <a:lnTo>
                  <a:pt x="2278" y="639"/>
                </a:lnTo>
                <a:lnTo>
                  <a:pt x="2124" y="544"/>
                </a:lnTo>
                <a:lnTo>
                  <a:pt x="1971" y="466"/>
                </a:lnTo>
                <a:lnTo>
                  <a:pt x="1820" y="396"/>
                </a:lnTo>
                <a:lnTo>
                  <a:pt x="1671" y="341"/>
                </a:lnTo>
                <a:lnTo>
                  <a:pt x="1526" y="297"/>
                </a:lnTo>
                <a:lnTo>
                  <a:pt x="1384" y="262"/>
                </a:lnTo>
                <a:lnTo>
                  <a:pt x="1247" y="236"/>
                </a:lnTo>
                <a:lnTo>
                  <a:pt x="1115" y="218"/>
                </a:lnTo>
                <a:lnTo>
                  <a:pt x="989" y="209"/>
                </a:lnTo>
                <a:lnTo>
                  <a:pt x="866" y="204"/>
                </a:lnTo>
                <a:lnTo>
                  <a:pt x="752" y="206"/>
                </a:lnTo>
                <a:lnTo>
                  <a:pt x="642" y="213"/>
                </a:lnTo>
                <a:lnTo>
                  <a:pt x="540" y="225"/>
                </a:lnTo>
                <a:lnTo>
                  <a:pt x="447" y="239"/>
                </a:lnTo>
                <a:lnTo>
                  <a:pt x="358" y="255"/>
                </a:lnTo>
                <a:lnTo>
                  <a:pt x="282" y="271"/>
                </a:lnTo>
                <a:lnTo>
                  <a:pt x="212" y="290"/>
                </a:lnTo>
                <a:lnTo>
                  <a:pt x="151" y="308"/>
                </a:lnTo>
                <a:lnTo>
                  <a:pt x="102" y="324"/>
                </a:lnTo>
                <a:lnTo>
                  <a:pt x="63" y="338"/>
                </a:lnTo>
                <a:lnTo>
                  <a:pt x="33" y="350"/>
                </a:lnTo>
                <a:lnTo>
                  <a:pt x="16" y="357"/>
                </a:lnTo>
                <a:lnTo>
                  <a:pt x="9" y="359"/>
                </a:lnTo>
                <a:lnTo>
                  <a:pt x="0" y="350"/>
                </a:lnTo>
                <a:lnTo>
                  <a:pt x="0" y="232"/>
                </a:lnTo>
                <a:lnTo>
                  <a:pt x="9" y="227"/>
                </a:lnTo>
                <a:lnTo>
                  <a:pt x="198" y="158"/>
                </a:lnTo>
                <a:lnTo>
                  <a:pt x="384" y="102"/>
                </a:lnTo>
                <a:lnTo>
                  <a:pt x="568" y="60"/>
                </a:lnTo>
                <a:lnTo>
                  <a:pt x="747" y="28"/>
                </a:lnTo>
                <a:lnTo>
                  <a:pt x="921" y="9"/>
                </a:lnTo>
                <a:lnTo>
                  <a:pt x="1094" y="0"/>
                </a:lnTo>
                <a:close/>
              </a:path>
            </a:pathLst>
          </a:custGeom>
          <a:gradFill flip="none" rotWithShape="1">
            <a:gsLst>
              <a:gs pos="0">
                <a:schemeClr val="tx1"/>
              </a:gs>
              <a:gs pos="50000">
                <a:schemeClr val="tx1">
                  <a:lumMod val="50000"/>
                  <a:lumOff val="50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9"/>
          <p:cNvSpPr>
            <a:spLocks/>
          </p:cNvSpPr>
          <p:nvPr/>
        </p:nvSpPr>
        <p:spPr bwMode="auto">
          <a:xfrm>
            <a:off x="3956050" y="4638675"/>
            <a:ext cx="5267325" cy="1730375"/>
          </a:xfrm>
          <a:custGeom>
            <a:avLst/>
            <a:gdLst/>
            <a:ahLst/>
            <a:cxnLst>
              <a:cxn ang="0">
                <a:pos x="3318" y="544"/>
              </a:cxn>
              <a:cxn ang="0">
                <a:pos x="2417" y="984"/>
              </a:cxn>
              <a:cxn ang="0">
                <a:pos x="2373" y="995"/>
              </a:cxn>
              <a:cxn ang="0">
                <a:pos x="2285" y="1014"/>
              </a:cxn>
              <a:cxn ang="0">
                <a:pos x="2161" y="1037"/>
              </a:cxn>
              <a:cxn ang="0">
                <a:pos x="2008" y="1058"/>
              </a:cxn>
              <a:cxn ang="0">
                <a:pos x="1831" y="1076"/>
              </a:cxn>
              <a:cxn ang="0">
                <a:pos x="1633" y="1088"/>
              </a:cxn>
              <a:cxn ang="0">
                <a:pos x="1422" y="1088"/>
              </a:cxn>
              <a:cxn ang="0">
                <a:pos x="1201" y="1072"/>
              </a:cxn>
              <a:cxn ang="0">
                <a:pos x="977" y="1037"/>
              </a:cxn>
              <a:cxn ang="0">
                <a:pos x="756" y="981"/>
              </a:cxn>
              <a:cxn ang="0">
                <a:pos x="542" y="896"/>
              </a:cxn>
              <a:cxn ang="0">
                <a:pos x="342" y="780"/>
              </a:cxn>
              <a:cxn ang="0">
                <a:pos x="158" y="632"/>
              </a:cxn>
              <a:cxn ang="0">
                <a:pos x="0" y="444"/>
              </a:cxn>
              <a:cxn ang="0">
                <a:pos x="130" y="340"/>
              </a:cxn>
              <a:cxn ang="0">
                <a:pos x="386" y="173"/>
              </a:cxn>
              <a:cxn ang="0">
                <a:pos x="528" y="108"/>
              </a:cxn>
              <a:cxn ang="0">
                <a:pos x="577" y="148"/>
              </a:cxn>
              <a:cxn ang="0">
                <a:pos x="642" y="194"/>
              </a:cxn>
              <a:cxn ang="0">
                <a:pos x="728" y="240"/>
              </a:cxn>
              <a:cxn ang="0">
                <a:pos x="835" y="284"/>
              </a:cxn>
              <a:cxn ang="0">
                <a:pos x="966" y="326"/>
              </a:cxn>
              <a:cxn ang="0">
                <a:pos x="1119" y="356"/>
              </a:cxn>
              <a:cxn ang="0">
                <a:pos x="1298" y="377"/>
              </a:cxn>
              <a:cxn ang="0">
                <a:pos x="1505" y="382"/>
              </a:cxn>
              <a:cxn ang="0">
                <a:pos x="1743" y="370"/>
              </a:cxn>
              <a:cxn ang="0">
                <a:pos x="2008" y="335"/>
              </a:cxn>
              <a:cxn ang="0">
                <a:pos x="2308" y="275"/>
              </a:cxn>
              <a:cxn ang="0">
                <a:pos x="2643" y="189"/>
              </a:cxn>
              <a:cxn ang="0">
                <a:pos x="3013" y="71"/>
              </a:cxn>
            </a:cxnLst>
            <a:rect l="0" t="0" r="r" b="b"/>
            <a:pathLst>
              <a:path w="3318" h="1090">
                <a:moveTo>
                  <a:pt x="3211" y="0"/>
                </a:moveTo>
                <a:lnTo>
                  <a:pt x="3318" y="544"/>
                </a:lnTo>
                <a:lnTo>
                  <a:pt x="2424" y="981"/>
                </a:lnTo>
                <a:lnTo>
                  <a:pt x="2417" y="984"/>
                </a:lnTo>
                <a:lnTo>
                  <a:pt x="2401" y="988"/>
                </a:lnTo>
                <a:lnTo>
                  <a:pt x="2373" y="995"/>
                </a:lnTo>
                <a:lnTo>
                  <a:pt x="2334" y="1002"/>
                </a:lnTo>
                <a:lnTo>
                  <a:pt x="2285" y="1014"/>
                </a:lnTo>
                <a:lnTo>
                  <a:pt x="2227" y="1025"/>
                </a:lnTo>
                <a:lnTo>
                  <a:pt x="2161" y="1037"/>
                </a:lnTo>
                <a:lnTo>
                  <a:pt x="2089" y="1049"/>
                </a:lnTo>
                <a:lnTo>
                  <a:pt x="2008" y="1058"/>
                </a:lnTo>
                <a:lnTo>
                  <a:pt x="1922" y="1069"/>
                </a:lnTo>
                <a:lnTo>
                  <a:pt x="1831" y="1076"/>
                </a:lnTo>
                <a:lnTo>
                  <a:pt x="1733" y="1083"/>
                </a:lnTo>
                <a:lnTo>
                  <a:pt x="1633" y="1088"/>
                </a:lnTo>
                <a:lnTo>
                  <a:pt x="1529" y="1090"/>
                </a:lnTo>
                <a:lnTo>
                  <a:pt x="1422" y="1088"/>
                </a:lnTo>
                <a:lnTo>
                  <a:pt x="1312" y="1083"/>
                </a:lnTo>
                <a:lnTo>
                  <a:pt x="1201" y="1072"/>
                </a:lnTo>
                <a:lnTo>
                  <a:pt x="1089" y="1058"/>
                </a:lnTo>
                <a:lnTo>
                  <a:pt x="977" y="1037"/>
                </a:lnTo>
                <a:lnTo>
                  <a:pt x="865" y="1012"/>
                </a:lnTo>
                <a:lnTo>
                  <a:pt x="756" y="981"/>
                </a:lnTo>
                <a:lnTo>
                  <a:pt x="647" y="942"/>
                </a:lnTo>
                <a:lnTo>
                  <a:pt x="542" y="896"/>
                </a:lnTo>
                <a:lnTo>
                  <a:pt x="440" y="843"/>
                </a:lnTo>
                <a:lnTo>
                  <a:pt x="342" y="780"/>
                </a:lnTo>
                <a:lnTo>
                  <a:pt x="247" y="710"/>
                </a:lnTo>
                <a:lnTo>
                  <a:pt x="158" y="632"/>
                </a:lnTo>
                <a:lnTo>
                  <a:pt x="77" y="544"/>
                </a:lnTo>
                <a:lnTo>
                  <a:pt x="0" y="444"/>
                </a:lnTo>
                <a:lnTo>
                  <a:pt x="0" y="421"/>
                </a:lnTo>
                <a:lnTo>
                  <a:pt x="130" y="340"/>
                </a:lnTo>
                <a:lnTo>
                  <a:pt x="258" y="259"/>
                </a:lnTo>
                <a:lnTo>
                  <a:pt x="386" y="173"/>
                </a:lnTo>
                <a:lnTo>
                  <a:pt x="510" y="90"/>
                </a:lnTo>
                <a:lnTo>
                  <a:pt x="528" y="108"/>
                </a:lnTo>
                <a:lnTo>
                  <a:pt x="549" y="127"/>
                </a:lnTo>
                <a:lnTo>
                  <a:pt x="577" y="148"/>
                </a:lnTo>
                <a:lnTo>
                  <a:pt x="607" y="171"/>
                </a:lnTo>
                <a:lnTo>
                  <a:pt x="642" y="194"/>
                </a:lnTo>
                <a:lnTo>
                  <a:pt x="684" y="217"/>
                </a:lnTo>
                <a:lnTo>
                  <a:pt x="728" y="240"/>
                </a:lnTo>
                <a:lnTo>
                  <a:pt x="779" y="264"/>
                </a:lnTo>
                <a:lnTo>
                  <a:pt x="835" y="284"/>
                </a:lnTo>
                <a:lnTo>
                  <a:pt x="898" y="305"/>
                </a:lnTo>
                <a:lnTo>
                  <a:pt x="966" y="326"/>
                </a:lnTo>
                <a:lnTo>
                  <a:pt x="1038" y="342"/>
                </a:lnTo>
                <a:lnTo>
                  <a:pt x="1119" y="356"/>
                </a:lnTo>
                <a:lnTo>
                  <a:pt x="1205" y="368"/>
                </a:lnTo>
                <a:lnTo>
                  <a:pt x="1298" y="377"/>
                </a:lnTo>
                <a:lnTo>
                  <a:pt x="1398" y="382"/>
                </a:lnTo>
                <a:lnTo>
                  <a:pt x="1505" y="382"/>
                </a:lnTo>
                <a:lnTo>
                  <a:pt x="1619" y="379"/>
                </a:lnTo>
                <a:lnTo>
                  <a:pt x="1743" y="370"/>
                </a:lnTo>
                <a:lnTo>
                  <a:pt x="1871" y="356"/>
                </a:lnTo>
                <a:lnTo>
                  <a:pt x="2008" y="335"/>
                </a:lnTo>
                <a:lnTo>
                  <a:pt x="2154" y="310"/>
                </a:lnTo>
                <a:lnTo>
                  <a:pt x="2308" y="275"/>
                </a:lnTo>
                <a:lnTo>
                  <a:pt x="2471" y="236"/>
                </a:lnTo>
                <a:lnTo>
                  <a:pt x="2643" y="189"/>
                </a:lnTo>
                <a:lnTo>
                  <a:pt x="2822" y="134"/>
                </a:lnTo>
                <a:lnTo>
                  <a:pt x="3013" y="71"/>
                </a:lnTo>
                <a:lnTo>
                  <a:pt x="3211" y="0"/>
                </a:lnTo>
                <a:close/>
              </a:path>
            </a:pathLst>
          </a:custGeom>
          <a:gradFill flip="none" rotWithShape="1">
            <a:gsLst>
              <a:gs pos="0">
                <a:schemeClr val="tx1"/>
              </a:gs>
              <a:gs pos="50000">
                <a:schemeClr val="tx1">
                  <a:lumMod val="50000"/>
                  <a:lumOff val="50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3"/>
          <p:cNvSpPr>
            <a:spLocks/>
          </p:cNvSpPr>
          <p:nvPr/>
        </p:nvSpPr>
        <p:spPr bwMode="auto">
          <a:xfrm>
            <a:off x="4314825" y="5008563"/>
            <a:ext cx="4251325" cy="801688"/>
          </a:xfrm>
          <a:custGeom>
            <a:avLst/>
            <a:gdLst/>
            <a:ahLst/>
            <a:cxnLst>
              <a:cxn ang="0">
                <a:pos x="69" y="0"/>
              </a:cxn>
              <a:cxn ang="0">
                <a:pos x="107" y="37"/>
              </a:cxn>
              <a:cxn ang="0">
                <a:pos x="128" y="56"/>
              </a:cxn>
              <a:cxn ang="0">
                <a:pos x="153" y="77"/>
              </a:cxn>
              <a:cxn ang="0">
                <a:pos x="186" y="102"/>
              </a:cxn>
              <a:cxn ang="0">
                <a:pos x="221" y="128"/>
              </a:cxn>
              <a:cxn ang="0">
                <a:pos x="265" y="156"/>
              </a:cxn>
              <a:cxn ang="0">
                <a:pos x="311" y="183"/>
              </a:cxn>
              <a:cxn ang="0">
                <a:pos x="365" y="211"/>
              </a:cxn>
              <a:cxn ang="0">
                <a:pos x="425" y="239"/>
              </a:cxn>
              <a:cxn ang="0">
                <a:pos x="491" y="267"/>
              </a:cxn>
              <a:cxn ang="0">
                <a:pos x="563" y="292"/>
              </a:cxn>
              <a:cxn ang="0">
                <a:pos x="642" y="318"/>
              </a:cxn>
              <a:cxn ang="0">
                <a:pos x="726" y="339"/>
              </a:cxn>
              <a:cxn ang="0">
                <a:pos x="819" y="359"/>
              </a:cxn>
              <a:cxn ang="0">
                <a:pos x="916" y="376"/>
              </a:cxn>
              <a:cxn ang="0">
                <a:pos x="1021" y="389"/>
              </a:cxn>
              <a:cxn ang="0">
                <a:pos x="1133" y="399"/>
              </a:cxn>
              <a:cxn ang="0">
                <a:pos x="1254" y="403"/>
              </a:cxn>
              <a:cxn ang="0">
                <a:pos x="1379" y="401"/>
              </a:cxn>
              <a:cxn ang="0">
                <a:pos x="1514" y="394"/>
              </a:cxn>
              <a:cxn ang="0">
                <a:pos x="1656" y="383"/>
              </a:cxn>
              <a:cxn ang="0">
                <a:pos x="1807" y="364"/>
              </a:cxn>
              <a:cxn ang="0">
                <a:pos x="1963" y="336"/>
              </a:cxn>
              <a:cxn ang="0">
                <a:pos x="2131" y="304"/>
              </a:cxn>
              <a:cxn ang="0">
                <a:pos x="2305" y="262"/>
              </a:cxn>
              <a:cxn ang="0">
                <a:pos x="2487" y="211"/>
              </a:cxn>
              <a:cxn ang="0">
                <a:pos x="2678" y="151"/>
              </a:cxn>
              <a:cxn ang="0">
                <a:pos x="2568" y="281"/>
              </a:cxn>
              <a:cxn ang="0">
                <a:pos x="2561" y="283"/>
              </a:cxn>
              <a:cxn ang="0">
                <a:pos x="2543" y="290"/>
              </a:cxn>
              <a:cxn ang="0">
                <a:pos x="2512" y="299"/>
              </a:cxn>
              <a:cxn ang="0">
                <a:pos x="2473" y="311"/>
              </a:cxn>
              <a:cxn ang="0">
                <a:pos x="2422" y="327"/>
              </a:cxn>
              <a:cxn ang="0">
                <a:pos x="2361" y="343"/>
              </a:cxn>
              <a:cxn ang="0">
                <a:pos x="2291" y="362"/>
              </a:cxn>
              <a:cxn ang="0">
                <a:pos x="2215" y="383"/>
              </a:cxn>
              <a:cxn ang="0">
                <a:pos x="2131" y="401"/>
              </a:cxn>
              <a:cxn ang="0">
                <a:pos x="2040" y="420"/>
              </a:cxn>
              <a:cxn ang="0">
                <a:pos x="1942" y="438"/>
              </a:cxn>
              <a:cxn ang="0">
                <a:pos x="1840" y="457"/>
              </a:cxn>
              <a:cxn ang="0">
                <a:pos x="1733" y="473"/>
              </a:cxn>
              <a:cxn ang="0">
                <a:pos x="1624" y="484"/>
              </a:cxn>
              <a:cxn ang="0">
                <a:pos x="1510" y="496"/>
              </a:cxn>
              <a:cxn ang="0">
                <a:pos x="1396" y="503"/>
              </a:cxn>
              <a:cxn ang="0">
                <a:pos x="1277" y="505"/>
              </a:cxn>
              <a:cxn ang="0">
                <a:pos x="1158" y="505"/>
              </a:cxn>
              <a:cxn ang="0">
                <a:pos x="1042" y="498"/>
              </a:cxn>
              <a:cxn ang="0">
                <a:pos x="923" y="487"/>
              </a:cxn>
              <a:cxn ang="0">
                <a:pos x="807" y="468"/>
              </a:cxn>
              <a:cxn ang="0">
                <a:pos x="691" y="445"/>
              </a:cxn>
              <a:cxn ang="0">
                <a:pos x="579" y="413"/>
              </a:cxn>
              <a:cxn ang="0">
                <a:pos x="470" y="376"/>
              </a:cxn>
              <a:cxn ang="0">
                <a:pos x="365" y="327"/>
              </a:cxn>
              <a:cxn ang="0">
                <a:pos x="265" y="271"/>
              </a:cxn>
              <a:cxn ang="0">
                <a:pos x="169" y="207"/>
              </a:cxn>
              <a:cxn ang="0">
                <a:pos x="81" y="132"/>
              </a:cxn>
              <a:cxn ang="0">
                <a:pos x="0" y="47"/>
              </a:cxn>
              <a:cxn ang="0">
                <a:pos x="69" y="0"/>
              </a:cxn>
            </a:cxnLst>
            <a:rect l="0" t="0" r="r" b="b"/>
            <a:pathLst>
              <a:path w="2678" h="505">
                <a:moveTo>
                  <a:pt x="69" y="0"/>
                </a:moveTo>
                <a:lnTo>
                  <a:pt x="107" y="37"/>
                </a:lnTo>
                <a:lnTo>
                  <a:pt x="128" y="56"/>
                </a:lnTo>
                <a:lnTo>
                  <a:pt x="153" y="77"/>
                </a:lnTo>
                <a:lnTo>
                  <a:pt x="186" y="102"/>
                </a:lnTo>
                <a:lnTo>
                  <a:pt x="221" y="128"/>
                </a:lnTo>
                <a:lnTo>
                  <a:pt x="265" y="156"/>
                </a:lnTo>
                <a:lnTo>
                  <a:pt x="311" y="183"/>
                </a:lnTo>
                <a:lnTo>
                  <a:pt x="365" y="211"/>
                </a:lnTo>
                <a:lnTo>
                  <a:pt x="425" y="239"/>
                </a:lnTo>
                <a:lnTo>
                  <a:pt x="491" y="267"/>
                </a:lnTo>
                <a:lnTo>
                  <a:pt x="563" y="292"/>
                </a:lnTo>
                <a:lnTo>
                  <a:pt x="642" y="318"/>
                </a:lnTo>
                <a:lnTo>
                  <a:pt x="726" y="339"/>
                </a:lnTo>
                <a:lnTo>
                  <a:pt x="819" y="359"/>
                </a:lnTo>
                <a:lnTo>
                  <a:pt x="916" y="376"/>
                </a:lnTo>
                <a:lnTo>
                  <a:pt x="1021" y="389"/>
                </a:lnTo>
                <a:lnTo>
                  <a:pt x="1133" y="399"/>
                </a:lnTo>
                <a:lnTo>
                  <a:pt x="1254" y="403"/>
                </a:lnTo>
                <a:lnTo>
                  <a:pt x="1379" y="401"/>
                </a:lnTo>
                <a:lnTo>
                  <a:pt x="1514" y="394"/>
                </a:lnTo>
                <a:lnTo>
                  <a:pt x="1656" y="383"/>
                </a:lnTo>
                <a:lnTo>
                  <a:pt x="1807" y="364"/>
                </a:lnTo>
                <a:lnTo>
                  <a:pt x="1963" y="336"/>
                </a:lnTo>
                <a:lnTo>
                  <a:pt x="2131" y="304"/>
                </a:lnTo>
                <a:lnTo>
                  <a:pt x="2305" y="262"/>
                </a:lnTo>
                <a:lnTo>
                  <a:pt x="2487" y="211"/>
                </a:lnTo>
                <a:lnTo>
                  <a:pt x="2678" y="151"/>
                </a:lnTo>
                <a:lnTo>
                  <a:pt x="2568" y="281"/>
                </a:lnTo>
                <a:lnTo>
                  <a:pt x="2561" y="283"/>
                </a:lnTo>
                <a:lnTo>
                  <a:pt x="2543" y="290"/>
                </a:lnTo>
                <a:lnTo>
                  <a:pt x="2512" y="299"/>
                </a:lnTo>
                <a:lnTo>
                  <a:pt x="2473" y="311"/>
                </a:lnTo>
                <a:lnTo>
                  <a:pt x="2422" y="327"/>
                </a:lnTo>
                <a:lnTo>
                  <a:pt x="2361" y="343"/>
                </a:lnTo>
                <a:lnTo>
                  <a:pt x="2291" y="362"/>
                </a:lnTo>
                <a:lnTo>
                  <a:pt x="2215" y="383"/>
                </a:lnTo>
                <a:lnTo>
                  <a:pt x="2131" y="401"/>
                </a:lnTo>
                <a:lnTo>
                  <a:pt x="2040" y="420"/>
                </a:lnTo>
                <a:lnTo>
                  <a:pt x="1942" y="438"/>
                </a:lnTo>
                <a:lnTo>
                  <a:pt x="1840" y="457"/>
                </a:lnTo>
                <a:lnTo>
                  <a:pt x="1733" y="473"/>
                </a:lnTo>
                <a:lnTo>
                  <a:pt x="1624" y="484"/>
                </a:lnTo>
                <a:lnTo>
                  <a:pt x="1510" y="496"/>
                </a:lnTo>
                <a:lnTo>
                  <a:pt x="1396" y="503"/>
                </a:lnTo>
                <a:lnTo>
                  <a:pt x="1277" y="505"/>
                </a:lnTo>
                <a:lnTo>
                  <a:pt x="1158" y="505"/>
                </a:lnTo>
                <a:lnTo>
                  <a:pt x="1042" y="498"/>
                </a:lnTo>
                <a:lnTo>
                  <a:pt x="923" y="487"/>
                </a:lnTo>
                <a:lnTo>
                  <a:pt x="807" y="468"/>
                </a:lnTo>
                <a:lnTo>
                  <a:pt x="691" y="445"/>
                </a:lnTo>
                <a:lnTo>
                  <a:pt x="579" y="413"/>
                </a:lnTo>
                <a:lnTo>
                  <a:pt x="470" y="376"/>
                </a:lnTo>
                <a:lnTo>
                  <a:pt x="365" y="327"/>
                </a:lnTo>
                <a:lnTo>
                  <a:pt x="265" y="271"/>
                </a:lnTo>
                <a:lnTo>
                  <a:pt x="169" y="207"/>
                </a:lnTo>
                <a:lnTo>
                  <a:pt x="81" y="132"/>
                </a:lnTo>
                <a:lnTo>
                  <a:pt x="0" y="47"/>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
          <p:cNvSpPr>
            <a:spLocks/>
          </p:cNvSpPr>
          <p:nvPr/>
        </p:nvSpPr>
        <p:spPr bwMode="auto">
          <a:xfrm>
            <a:off x="52388" y="3579813"/>
            <a:ext cx="4764088" cy="1246188"/>
          </a:xfrm>
          <a:custGeom>
            <a:avLst/>
            <a:gdLst/>
            <a:ahLst/>
            <a:cxnLst>
              <a:cxn ang="0">
                <a:pos x="988" y="0"/>
              </a:cxn>
              <a:cxn ang="0">
                <a:pos x="1119" y="2"/>
              </a:cxn>
              <a:cxn ang="0">
                <a:pos x="1254" y="9"/>
              </a:cxn>
              <a:cxn ang="0">
                <a:pos x="1396" y="25"/>
              </a:cxn>
              <a:cxn ang="0">
                <a:pos x="1542" y="48"/>
              </a:cxn>
              <a:cxn ang="0">
                <a:pos x="1691" y="78"/>
              </a:cxn>
              <a:cxn ang="0">
                <a:pos x="1847" y="120"/>
              </a:cxn>
              <a:cxn ang="0">
                <a:pos x="2003" y="171"/>
              </a:cxn>
              <a:cxn ang="0">
                <a:pos x="2166" y="231"/>
              </a:cxn>
              <a:cxn ang="0">
                <a:pos x="2329" y="305"/>
              </a:cxn>
              <a:cxn ang="0">
                <a:pos x="2494" y="391"/>
              </a:cxn>
              <a:cxn ang="0">
                <a:pos x="2661" y="491"/>
              </a:cxn>
              <a:cxn ang="0">
                <a:pos x="2831" y="604"/>
              </a:cxn>
              <a:cxn ang="0">
                <a:pos x="3001" y="734"/>
              </a:cxn>
              <a:cxn ang="0">
                <a:pos x="2931" y="785"/>
              </a:cxn>
              <a:cxn ang="0">
                <a:pos x="2927" y="780"/>
              </a:cxn>
              <a:cxn ang="0">
                <a:pos x="2913" y="768"/>
              </a:cxn>
              <a:cxn ang="0">
                <a:pos x="2889" y="750"/>
              </a:cxn>
              <a:cxn ang="0">
                <a:pos x="2857" y="722"/>
              </a:cxn>
              <a:cxn ang="0">
                <a:pos x="2817" y="692"/>
              </a:cxn>
              <a:cxn ang="0">
                <a:pos x="2766" y="655"/>
              </a:cxn>
              <a:cxn ang="0">
                <a:pos x="2710" y="616"/>
              </a:cxn>
              <a:cxn ang="0">
                <a:pos x="2645" y="572"/>
              </a:cxn>
              <a:cxn ang="0">
                <a:pos x="2571" y="525"/>
              </a:cxn>
              <a:cxn ang="0">
                <a:pos x="2492" y="477"/>
              </a:cxn>
              <a:cxn ang="0">
                <a:pos x="2403" y="428"/>
              </a:cxn>
              <a:cxn ang="0">
                <a:pos x="2308" y="379"/>
              </a:cxn>
              <a:cxn ang="0">
                <a:pos x="2205" y="331"/>
              </a:cxn>
              <a:cxn ang="0">
                <a:pos x="2096" y="282"/>
              </a:cxn>
              <a:cxn ang="0">
                <a:pos x="1982" y="238"/>
              </a:cxn>
              <a:cxn ang="0">
                <a:pos x="1859" y="194"/>
              </a:cxn>
              <a:cxn ang="0">
                <a:pos x="1733" y="157"/>
              </a:cxn>
              <a:cxn ang="0">
                <a:pos x="1598" y="122"/>
              </a:cxn>
              <a:cxn ang="0">
                <a:pos x="1461" y="92"/>
              </a:cxn>
              <a:cxn ang="0">
                <a:pos x="1317" y="69"/>
              </a:cxn>
              <a:cxn ang="0">
                <a:pos x="1168" y="53"/>
              </a:cxn>
              <a:cxn ang="0">
                <a:pos x="1014" y="44"/>
              </a:cxn>
              <a:cxn ang="0">
                <a:pos x="856" y="44"/>
              </a:cxn>
              <a:cxn ang="0">
                <a:pos x="691" y="51"/>
              </a:cxn>
              <a:cxn ang="0">
                <a:pos x="525" y="69"/>
              </a:cxn>
              <a:cxn ang="0">
                <a:pos x="353" y="97"/>
              </a:cxn>
              <a:cxn ang="0">
                <a:pos x="179" y="139"/>
              </a:cxn>
              <a:cxn ang="0">
                <a:pos x="0" y="189"/>
              </a:cxn>
              <a:cxn ang="0">
                <a:pos x="7" y="187"/>
              </a:cxn>
              <a:cxn ang="0">
                <a:pos x="23" y="180"/>
              </a:cxn>
              <a:cxn ang="0">
                <a:pos x="53" y="169"/>
              </a:cxn>
              <a:cxn ang="0">
                <a:pos x="93" y="152"/>
              </a:cxn>
              <a:cxn ang="0">
                <a:pos x="142" y="136"/>
              </a:cxn>
              <a:cxn ang="0">
                <a:pos x="202" y="118"/>
              </a:cxn>
              <a:cxn ang="0">
                <a:pos x="272" y="97"/>
              </a:cxn>
              <a:cxn ang="0">
                <a:pos x="351" y="76"/>
              </a:cxn>
              <a:cxn ang="0">
                <a:pos x="437" y="57"/>
              </a:cxn>
              <a:cxn ang="0">
                <a:pos x="532" y="41"/>
              </a:cxn>
              <a:cxn ang="0">
                <a:pos x="635" y="25"/>
              </a:cxn>
              <a:cxn ang="0">
                <a:pos x="746" y="13"/>
              </a:cxn>
              <a:cxn ang="0">
                <a:pos x="865" y="4"/>
              </a:cxn>
              <a:cxn ang="0">
                <a:pos x="988" y="0"/>
              </a:cxn>
            </a:cxnLst>
            <a:rect l="0" t="0" r="r" b="b"/>
            <a:pathLst>
              <a:path w="3001" h="785">
                <a:moveTo>
                  <a:pt x="988" y="0"/>
                </a:moveTo>
                <a:lnTo>
                  <a:pt x="1119" y="2"/>
                </a:lnTo>
                <a:lnTo>
                  <a:pt x="1254" y="9"/>
                </a:lnTo>
                <a:lnTo>
                  <a:pt x="1396" y="25"/>
                </a:lnTo>
                <a:lnTo>
                  <a:pt x="1542" y="48"/>
                </a:lnTo>
                <a:lnTo>
                  <a:pt x="1691" y="78"/>
                </a:lnTo>
                <a:lnTo>
                  <a:pt x="1847" y="120"/>
                </a:lnTo>
                <a:lnTo>
                  <a:pt x="2003" y="171"/>
                </a:lnTo>
                <a:lnTo>
                  <a:pt x="2166" y="231"/>
                </a:lnTo>
                <a:lnTo>
                  <a:pt x="2329" y="305"/>
                </a:lnTo>
                <a:lnTo>
                  <a:pt x="2494" y="391"/>
                </a:lnTo>
                <a:lnTo>
                  <a:pt x="2661" y="491"/>
                </a:lnTo>
                <a:lnTo>
                  <a:pt x="2831" y="604"/>
                </a:lnTo>
                <a:lnTo>
                  <a:pt x="3001" y="734"/>
                </a:lnTo>
                <a:lnTo>
                  <a:pt x="2931" y="785"/>
                </a:lnTo>
                <a:lnTo>
                  <a:pt x="2927" y="780"/>
                </a:lnTo>
                <a:lnTo>
                  <a:pt x="2913" y="768"/>
                </a:lnTo>
                <a:lnTo>
                  <a:pt x="2889" y="750"/>
                </a:lnTo>
                <a:lnTo>
                  <a:pt x="2857" y="722"/>
                </a:lnTo>
                <a:lnTo>
                  <a:pt x="2817" y="692"/>
                </a:lnTo>
                <a:lnTo>
                  <a:pt x="2766" y="655"/>
                </a:lnTo>
                <a:lnTo>
                  <a:pt x="2710" y="616"/>
                </a:lnTo>
                <a:lnTo>
                  <a:pt x="2645" y="572"/>
                </a:lnTo>
                <a:lnTo>
                  <a:pt x="2571" y="525"/>
                </a:lnTo>
                <a:lnTo>
                  <a:pt x="2492" y="477"/>
                </a:lnTo>
                <a:lnTo>
                  <a:pt x="2403" y="428"/>
                </a:lnTo>
                <a:lnTo>
                  <a:pt x="2308" y="379"/>
                </a:lnTo>
                <a:lnTo>
                  <a:pt x="2205" y="331"/>
                </a:lnTo>
                <a:lnTo>
                  <a:pt x="2096" y="282"/>
                </a:lnTo>
                <a:lnTo>
                  <a:pt x="1982" y="238"/>
                </a:lnTo>
                <a:lnTo>
                  <a:pt x="1859" y="194"/>
                </a:lnTo>
                <a:lnTo>
                  <a:pt x="1733" y="157"/>
                </a:lnTo>
                <a:lnTo>
                  <a:pt x="1598" y="122"/>
                </a:lnTo>
                <a:lnTo>
                  <a:pt x="1461" y="92"/>
                </a:lnTo>
                <a:lnTo>
                  <a:pt x="1317" y="69"/>
                </a:lnTo>
                <a:lnTo>
                  <a:pt x="1168" y="53"/>
                </a:lnTo>
                <a:lnTo>
                  <a:pt x="1014" y="44"/>
                </a:lnTo>
                <a:lnTo>
                  <a:pt x="856" y="44"/>
                </a:lnTo>
                <a:lnTo>
                  <a:pt x="691" y="51"/>
                </a:lnTo>
                <a:lnTo>
                  <a:pt x="525" y="69"/>
                </a:lnTo>
                <a:lnTo>
                  <a:pt x="353" y="97"/>
                </a:lnTo>
                <a:lnTo>
                  <a:pt x="179" y="139"/>
                </a:lnTo>
                <a:lnTo>
                  <a:pt x="0" y="189"/>
                </a:lnTo>
                <a:lnTo>
                  <a:pt x="7" y="187"/>
                </a:lnTo>
                <a:lnTo>
                  <a:pt x="23" y="180"/>
                </a:lnTo>
                <a:lnTo>
                  <a:pt x="53" y="169"/>
                </a:lnTo>
                <a:lnTo>
                  <a:pt x="93" y="152"/>
                </a:lnTo>
                <a:lnTo>
                  <a:pt x="142" y="136"/>
                </a:lnTo>
                <a:lnTo>
                  <a:pt x="202" y="118"/>
                </a:lnTo>
                <a:lnTo>
                  <a:pt x="272" y="97"/>
                </a:lnTo>
                <a:lnTo>
                  <a:pt x="351" y="76"/>
                </a:lnTo>
                <a:lnTo>
                  <a:pt x="437" y="57"/>
                </a:lnTo>
                <a:lnTo>
                  <a:pt x="532" y="41"/>
                </a:lnTo>
                <a:lnTo>
                  <a:pt x="635" y="25"/>
                </a:lnTo>
                <a:lnTo>
                  <a:pt x="746" y="13"/>
                </a:lnTo>
                <a:lnTo>
                  <a:pt x="865" y="4"/>
                </a:lnTo>
                <a:lnTo>
                  <a:pt x="9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355205" y="1766895"/>
            <a:ext cx="1623499" cy="1947003"/>
            <a:chOff x="1355206" y="2062401"/>
            <a:chExt cx="1414464" cy="1651497"/>
          </a:xfrm>
        </p:grpSpPr>
        <p:grpSp>
          <p:nvGrpSpPr>
            <p:cNvPr id="9" name="Group 8"/>
            <p:cNvGrpSpPr/>
            <p:nvPr/>
          </p:nvGrpSpPr>
          <p:grpSpPr>
            <a:xfrm>
              <a:off x="1355206" y="2062401"/>
              <a:ext cx="1414464" cy="1255474"/>
              <a:chOff x="1836735" y="2081452"/>
              <a:chExt cx="1414464" cy="1255474"/>
            </a:xfrm>
          </p:grpSpPr>
          <p:sp>
            <p:nvSpPr>
              <p:cNvPr id="11" name="Freeform 10"/>
              <p:cNvSpPr/>
              <p:nvPr/>
            </p:nvSpPr>
            <p:spPr>
              <a:xfrm>
                <a:off x="1836735" y="2081452"/>
                <a:ext cx="1414464" cy="1255474"/>
              </a:xfrm>
              <a:custGeom>
                <a:avLst/>
                <a:gdLst>
                  <a:gd name="connsiteX0" fmla="*/ 0 w 1414464"/>
                  <a:gd name="connsiteY0" fmla="*/ 0 h 1255474"/>
                  <a:gd name="connsiteX1" fmla="*/ 1414464 w 1414464"/>
                  <a:gd name="connsiteY1" fmla="*/ 0 h 1255474"/>
                  <a:gd name="connsiteX2" fmla="*/ 1414464 w 1414464"/>
                  <a:gd name="connsiteY2" fmla="*/ 635465 h 1255474"/>
                  <a:gd name="connsiteX3" fmla="*/ 1414464 w 1414464"/>
                  <a:gd name="connsiteY3" fmla="*/ 635468 h 1255474"/>
                  <a:gd name="connsiteX4" fmla="*/ 1414464 w 1414464"/>
                  <a:gd name="connsiteY4" fmla="*/ 995580 h 1255474"/>
                  <a:gd name="connsiteX5" fmla="*/ 1324433 w 1414464"/>
                  <a:gd name="connsiteY5" fmla="*/ 1085611 h 1255474"/>
                  <a:gd name="connsiteX6" fmla="*/ 877095 w 1414464"/>
                  <a:gd name="connsiteY6" fmla="*/ 1085611 h 1255474"/>
                  <a:gd name="connsiteX7" fmla="*/ 707232 w 1414464"/>
                  <a:gd name="connsiteY7" fmla="*/ 1255474 h 1255474"/>
                  <a:gd name="connsiteX8" fmla="*/ 537369 w 1414464"/>
                  <a:gd name="connsiteY8" fmla="*/ 1085611 h 1255474"/>
                  <a:gd name="connsiteX9" fmla="*/ 90031 w 1414464"/>
                  <a:gd name="connsiteY9" fmla="*/ 1085611 h 1255474"/>
                  <a:gd name="connsiteX10" fmla="*/ 0 w 1414464"/>
                  <a:gd name="connsiteY10" fmla="*/ 995580 h 1255474"/>
                  <a:gd name="connsiteX11" fmla="*/ 0 w 1414464"/>
                  <a:gd name="connsiteY11" fmla="*/ 635468 h 1255474"/>
                  <a:gd name="connsiteX12" fmla="*/ 0 w 1414464"/>
                  <a:gd name="connsiteY12" fmla="*/ 635465 h 1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464" h="1255474">
                    <a:moveTo>
                      <a:pt x="0" y="0"/>
                    </a:moveTo>
                    <a:lnTo>
                      <a:pt x="1414464" y="0"/>
                    </a:lnTo>
                    <a:lnTo>
                      <a:pt x="1414464" y="635465"/>
                    </a:lnTo>
                    <a:lnTo>
                      <a:pt x="1414464" y="635468"/>
                    </a:lnTo>
                    <a:lnTo>
                      <a:pt x="1414464" y="995580"/>
                    </a:lnTo>
                    <a:cubicBezTo>
                      <a:pt x="1414464" y="1045303"/>
                      <a:pt x="1374156" y="1085611"/>
                      <a:pt x="1324433" y="1085611"/>
                    </a:cubicBezTo>
                    <a:lnTo>
                      <a:pt x="877095" y="1085611"/>
                    </a:lnTo>
                    <a:lnTo>
                      <a:pt x="707232" y="1255474"/>
                    </a:lnTo>
                    <a:lnTo>
                      <a:pt x="537369" y="1085611"/>
                    </a:lnTo>
                    <a:lnTo>
                      <a:pt x="90031" y="1085611"/>
                    </a:lnTo>
                    <a:cubicBezTo>
                      <a:pt x="40308" y="1085611"/>
                      <a:pt x="0" y="1045303"/>
                      <a:pt x="0" y="995580"/>
                    </a:cubicBezTo>
                    <a:lnTo>
                      <a:pt x="0" y="635468"/>
                    </a:lnTo>
                    <a:lnTo>
                      <a:pt x="0" y="635465"/>
                    </a:lnTo>
                    <a:close/>
                  </a:path>
                </a:pathLst>
              </a:cu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600" kern="0">
                  <a:solidFill>
                    <a:prstClr val="white"/>
                  </a:solidFill>
                  <a:latin typeface="Calibri" panose="020F0502020204030204"/>
                </a:endParaRPr>
              </a:p>
            </p:txBody>
          </p:sp>
          <p:sp>
            <p:nvSpPr>
              <p:cNvPr id="12" name="TextBox 11"/>
              <p:cNvSpPr txBox="1"/>
              <p:nvPr/>
            </p:nvSpPr>
            <p:spPr>
              <a:xfrm>
                <a:off x="1982910" y="2187725"/>
                <a:ext cx="1213793" cy="923330"/>
              </a:xfrm>
              <a:prstGeom prst="rect">
                <a:avLst/>
              </a:prstGeom>
              <a:noFill/>
            </p:spPr>
            <p:txBody>
              <a:bodyPr wrap="square" rtlCol="0">
                <a:spAutoFit/>
              </a:bodyPr>
              <a:lstStyle/>
              <a:p>
                <a:r>
                  <a:rPr lang="en-GB" b="1" dirty="0">
                    <a:solidFill>
                      <a:schemeClr val="bg1"/>
                    </a:solidFill>
                  </a:rPr>
                  <a:t>What skills do I have right now? </a:t>
                </a:r>
              </a:p>
            </p:txBody>
          </p:sp>
        </p:grpSp>
        <p:sp>
          <p:nvSpPr>
            <p:cNvPr id="10" name="Oval 9"/>
            <p:cNvSpPr/>
            <p:nvPr/>
          </p:nvSpPr>
          <p:spPr>
            <a:xfrm>
              <a:off x="1935664" y="3469423"/>
              <a:ext cx="244475" cy="244475"/>
            </a:xfrm>
            <a:prstGeom prst="ellipse">
              <a:avLst/>
            </a:pr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600" kern="0">
                <a:solidFill>
                  <a:prstClr val="white"/>
                </a:solidFill>
                <a:latin typeface="Calibri" panose="020F0502020204030204"/>
              </a:endParaRPr>
            </a:p>
          </p:txBody>
        </p:sp>
      </p:grpSp>
      <p:grpSp>
        <p:nvGrpSpPr>
          <p:cNvPr id="13" name="Group 12"/>
          <p:cNvGrpSpPr/>
          <p:nvPr/>
        </p:nvGrpSpPr>
        <p:grpSpPr>
          <a:xfrm>
            <a:off x="3499753" y="2420243"/>
            <a:ext cx="1927725" cy="1906389"/>
            <a:chOff x="1355206" y="2062401"/>
            <a:chExt cx="1414464" cy="1651497"/>
          </a:xfrm>
        </p:grpSpPr>
        <p:grpSp>
          <p:nvGrpSpPr>
            <p:cNvPr id="14" name="Group 13"/>
            <p:cNvGrpSpPr/>
            <p:nvPr/>
          </p:nvGrpSpPr>
          <p:grpSpPr>
            <a:xfrm>
              <a:off x="1355206" y="2062401"/>
              <a:ext cx="1414464" cy="1255474"/>
              <a:chOff x="1836735" y="2081452"/>
              <a:chExt cx="1414464" cy="1255474"/>
            </a:xfrm>
          </p:grpSpPr>
          <p:sp>
            <p:nvSpPr>
              <p:cNvPr id="16" name="Freeform 15"/>
              <p:cNvSpPr/>
              <p:nvPr/>
            </p:nvSpPr>
            <p:spPr>
              <a:xfrm>
                <a:off x="1836735" y="2081452"/>
                <a:ext cx="1414464" cy="1255474"/>
              </a:xfrm>
              <a:custGeom>
                <a:avLst/>
                <a:gdLst>
                  <a:gd name="connsiteX0" fmla="*/ 0 w 1414464"/>
                  <a:gd name="connsiteY0" fmla="*/ 0 h 1255474"/>
                  <a:gd name="connsiteX1" fmla="*/ 1414464 w 1414464"/>
                  <a:gd name="connsiteY1" fmla="*/ 0 h 1255474"/>
                  <a:gd name="connsiteX2" fmla="*/ 1414464 w 1414464"/>
                  <a:gd name="connsiteY2" fmla="*/ 635465 h 1255474"/>
                  <a:gd name="connsiteX3" fmla="*/ 1414464 w 1414464"/>
                  <a:gd name="connsiteY3" fmla="*/ 635468 h 1255474"/>
                  <a:gd name="connsiteX4" fmla="*/ 1414464 w 1414464"/>
                  <a:gd name="connsiteY4" fmla="*/ 995580 h 1255474"/>
                  <a:gd name="connsiteX5" fmla="*/ 1324433 w 1414464"/>
                  <a:gd name="connsiteY5" fmla="*/ 1085611 h 1255474"/>
                  <a:gd name="connsiteX6" fmla="*/ 877095 w 1414464"/>
                  <a:gd name="connsiteY6" fmla="*/ 1085611 h 1255474"/>
                  <a:gd name="connsiteX7" fmla="*/ 707232 w 1414464"/>
                  <a:gd name="connsiteY7" fmla="*/ 1255474 h 1255474"/>
                  <a:gd name="connsiteX8" fmla="*/ 537369 w 1414464"/>
                  <a:gd name="connsiteY8" fmla="*/ 1085611 h 1255474"/>
                  <a:gd name="connsiteX9" fmla="*/ 90031 w 1414464"/>
                  <a:gd name="connsiteY9" fmla="*/ 1085611 h 1255474"/>
                  <a:gd name="connsiteX10" fmla="*/ 0 w 1414464"/>
                  <a:gd name="connsiteY10" fmla="*/ 995580 h 1255474"/>
                  <a:gd name="connsiteX11" fmla="*/ 0 w 1414464"/>
                  <a:gd name="connsiteY11" fmla="*/ 635468 h 1255474"/>
                  <a:gd name="connsiteX12" fmla="*/ 0 w 1414464"/>
                  <a:gd name="connsiteY12" fmla="*/ 635465 h 1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464" h="1255474">
                    <a:moveTo>
                      <a:pt x="0" y="0"/>
                    </a:moveTo>
                    <a:lnTo>
                      <a:pt x="1414464" y="0"/>
                    </a:lnTo>
                    <a:lnTo>
                      <a:pt x="1414464" y="635465"/>
                    </a:lnTo>
                    <a:lnTo>
                      <a:pt x="1414464" y="635468"/>
                    </a:lnTo>
                    <a:lnTo>
                      <a:pt x="1414464" y="995580"/>
                    </a:lnTo>
                    <a:cubicBezTo>
                      <a:pt x="1414464" y="1045303"/>
                      <a:pt x="1374156" y="1085611"/>
                      <a:pt x="1324433" y="1085611"/>
                    </a:cubicBezTo>
                    <a:lnTo>
                      <a:pt x="877095" y="1085611"/>
                    </a:lnTo>
                    <a:lnTo>
                      <a:pt x="707232" y="1255474"/>
                    </a:lnTo>
                    <a:lnTo>
                      <a:pt x="537369" y="1085611"/>
                    </a:lnTo>
                    <a:lnTo>
                      <a:pt x="90031" y="1085611"/>
                    </a:lnTo>
                    <a:cubicBezTo>
                      <a:pt x="40308" y="1085611"/>
                      <a:pt x="0" y="1045303"/>
                      <a:pt x="0" y="995580"/>
                    </a:cubicBezTo>
                    <a:lnTo>
                      <a:pt x="0" y="635468"/>
                    </a:lnTo>
                    <a:lnTo>
                      <a:pt x="0" y="635465"/>
                    </a:lnTo>
                    <a:close/>
                  </a:path>
                </a:pathLst>
              </a:cu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600" kern="0">
                  <a:solidFill>
                    <a:prstClr val="white"/>
                  </a:solidFill>
                  <a:latin typeface="Calibri" panose="020F0502020204030204"/>
                </a:endParaRPr>
              </a:p>
            </p:txBody>
          </p:sp>
          <p:sp>
            <p:nvSpPr>
              <p:cNvPr id="17" name="TextBox 16"/>
              <p:cNvSpPr txBox="1"/>
              <p:nvPr/>
            </p:nvSpPr>
            <p:spPr>
              <a:xfrm>
                <a:off x="1940763" y="2299055"/>
                <a:ext cx="1213793" cy="799877"/>
              </a:xfrm>
              <a:prstGeom prst="rect">
                <a:avLst/>
              </a:prstGeom>
              <a:noFill/>
            </p:spPr>
            <p:txBody>
              <a:bodyPr wrap="square" rtlCol="0">
                <a:spAutoFit/>
              </a:bodyPr>
              <a:lstStyle/>
              <a:p>
                <a:r>
                  <a:rPr lang="en-GB" b="1" dirty="0">
                    <a:solidFill>
                      <a:schemeClr val="bg1"/>
                    </a:solidFill>
                  </a:rPr>
                  <a:t>What skills </a:t>
                </a:r>
                <a:r>
                  <a:rPr lang="en-GB" b="1" dirty="0" smtClean="0">
                    <a:solidFill>
                      <a:schemeClr val="bg1"/>
                    </a:solidFill>
                  </a:rPr>
                  <a:t>would </a:t>
                </a:r>
                <a:r>
                  <a:rPr lang="en-GB" b="1" dirty="0">
                    <a:solidFill>
                      <a:schemeClr val="bg1"/>
                    </a:solidFill>
                  </a:rPr>
                  <a:t>I like to develop? </a:t>
                </a:r>
              </a:p>
            </p:txBody>
          </p:sp>
        </p:grpSp>
        <p:sp>
          <p:nvSpPr>
            <p:cNvPr id="15" name="Oval 14"/>
            <p:cNvSpPr/>
            <p:nvPr/>
          </p:nvSpPr>
          <p:spPr>
            <a:xfrm>
              <a:off x="1935664" y="3469423"/>
              <a:ext cx="244475" cy="244475"/>
            </a:xfrm>
            <a:prstGeom prst="ellipse">
              <a:avLst/>
            </a:pr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600" kern="0">
                <a:solidFill>
                  <a:prstClr val="white"/>
                </a:solidFill>
                <a:latin typeface="Calibri" panose="020F0502020204030204"/>
              </a:endParaRPr>
            </a:p>
          </p:txBody>
        </p:sp>
      </p:grpSp>
      <p:grpSp>
        <p:nvGrpSpPr>
          <p:cNvPr id="18" name="Group 17"/>
          <p:cNvGrpSpPr/>
          <p:nvPr/>
        </p:nvGrpSpPr>
        <p:grpSpPr>
          <a:xfrm>
            <a:off x="5906073" y="3785226"/>
            <a:ext cx="1930574" cy="1988538"/>
            <a:chOff x="1355206" y="2062401"/>
            <a:chExt cx="1414464" cy="1651497"/>
          </a:xfrm>
        </p:grpSpPr>
        <p:grpSp>
          <p:nvGrpSpPr>
            <p:cNvPr id="19" name="Group 18"/>
            <p:cNvGrpSpPr/>
            <p:nvPr/>
          </p:nvGrpSpPr>
          <p:grpSpPr>
            <a:xfrm>
              <a:off x="1355206" y="2062401"/>
              <a:ext cx="1414464" cy="1255474"/>
              <a:chOff x="1836735" y="2081452"/>
              <a:chExt cx="1414464" cy="1255474"/>
            </a:xfrm>
          </p:grpSpPr>
          <p:sp>
            <p:nvSpPr>
              <p:cNvPr id="21" name="Freeform 20"/>
              <p:cNvSpPr/>
              <p:nvPr/>
            </p:nvSpPr>
            <p:spPr>
              <a:xfrm>
                <a:off x="1836735" y="2081452"/>
                <a:ext cx="1414464" cy="1255474"/>
              </a:xfrm>
              <a:custGeom>
                <a:avLst/>
                <a:gdLst>
                  <a:gd name="connsiteX0" fmla="*/ 0 w 1414464"/>
                  <a:gd name="connsiteY0" fmla="*/ 0 h 1255474"/>
                  <a:gd name="connsiteX1" fmla="*/ 1414464 w 1414464"/>
                  <a:gd name="connsiteY1" fmla="*/ 0 h 1255474"/>
                  <a:gd name="connsiteX2" fmla="*/ 1414464 w 1414464"/>
                  <a:gd name="connsiteY2" fmla="*/ 635465 h 1255474"/>
                  <a:gd name="connsiteX3" fmla="*/ 1414464 w 1414464"/>
                  <a:gd name="connsiteY3" fmla="*/ 635468 h 1255474"/>
                  <a:gd name="connsiteX4" fmla="*/ 1414464 w 1414464"/>
                  <a:gd name="connsiteY4" fmla="*/ 995580 h 1255474"/>
                  <a:gd name="connsiteX5" fmla="*/ 1324433 w 1414464"/>
                  <a:gd name="connsiteY5" fmla="*/ 1085611 h 1255474"/>
                  <a:gd name="connsiteX6" fmla="*/ 877095 w 1414464"/>
                  <a:gd name="connsiteY6" fmla="*/ 1085611 h 1255474"/>
                  <a:gd name="connsiteX7" fmla="*/ 707232 w 1414464"/>
                  <a:gd name="connsiteY7" fmla="*/ 1255474 h 1255474"/>
                  <a:gd name="connsiteX8" fmla="*/ 537369 w 1414464"/>
                  <a:gd name="connsiteY8" fmla="*/ 1085611 h 1255474"/>
                  <a:gd name="connsiteX9" fmla="*/ 90031 w 1414464"/>
                  <a:gd name="connsiteY9" fmla="*/ 1085611 h 1255474"/>
                  <a:gd name="connsiteX10" fmla="*/ 0 w 1414464"/>
                  <a:gd name="connsiteY10" fmla="*/ 995580 h 1255474"/>
                  <a:gd name="connsiteX11" fmla="*/ 0 w 1414464"/>
                  <a:gd name="connsiteY11" fmla="*/ 635468 h 1255474"/>
                  <a:gd name="connsiteX12" fmla="*/ 0 w 1414464"/>
                  <a:gd name="connsiteY12" fmla="*/ 635465 h 1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464" h="1255474">
                    <a:moveTo>
                      <a:pt x="0" y="0"/>
                    </a:moveTo>
                    <a:lnTo>
                      <a:pt x="1414464" y="0"/>
                    </a:lnTo>
                    <a:lnTo>
                      <a:pt x="1414464" y="635465"/>
                    </a:lnTo>
                    <a:lnTo>
                      <a:pt x="1414464" y="635468"/>
                    </a:lnTo>
                    <a:lnTo>
                      <a:pt x="1414464" y="995580"/>
                    </a:lnTo>
                    <a:cubicBezTo>
                      <a:pt x="1414464" y="1045303"/>
                      <a:pt x="1374156" y="1085611"/>
                      <a:pt x="1324433" y="1085611"/>
                    </a:cubicBezTo>
                    <a:lnTo>
                      <a:pt x="877095" y="1085611"/>
                    </a:lnTo>
                    <a:lnTo>
                      <a:pt x="707232" y="1255474"/>
                    </a:lnTo>
                    <a:lnTo>
                      <a:pt x="537369" y="1085611"/>
                    </a:lnTo>
                    <a:lnTo>
                      <a:pt x="90031" y="1085611"/>
                    </a:lnTo>
                    <a:cubicBezTo>
                      <a:pt x="40308" y="1085611"/>
                      <a:pt x="0" y="1045303"/>
                      <a:pt x="0" y="995580"/>
                    </a:cubicBezTo>
                    <a:lnTo>
                      <a:pt x="0" y="635468"/>
                    </a:lnTo>
                    <a:lnTo>
                      <a:pt x="0" y="635465"/>
                    </a:lnTo>
                    <a:close/>
                  </a:path>
                </a:pathLst>
              </a:cu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800" kern="0">
                  <a:solidFill>
                    <a:prstClr val="white"/>
                  </a:solidFill>
                  <a:latin typeface="Calibri" panose="020F0502020204030204"/>
                </a:endParaRPr>
              </a:p>
            </p:txBody>
          </p:sp>
          <p:sp>
            <p:nvSpPr>
              <p:cNvPr id="22" name="TextBox 21"/>
              <p:cNvSpPr txBox="1"/>
              <p:nvPr/>
            </p:nvSpPr>
            <p:spPr>
              <a:xfrm>
                <a:off x="1965895" y="2150950"/>
                <a:ext cx="1213793" cy="691720"/>
              </a:xfrm>
              <a:prstGeom prst="rect">
                <a:avLst/>
              </a:prstGeom>
              <a:noFill/>
            </p:spPr>
            <p:txBody>
              <a:bodyPr wrap="square" rtlCol="0">
                <a:spAutoFit/>
              </a:bodyPr>
              <a:lstStyle/>
              <a:p>
                <a:r>
                  <a:rPr lang="en-GB" b="1" dirty="0">
                    <a:solidFill>
                      <a:schemeClr val="bg1"/>
                    </a:solidFill>
                  </a:rPr>
                  <a:t>What could I do to </a:t>
                </a:r>
                <a:r>
                  <a:rPr lang="en-GB" b="1" dirty="0" smtClean="0">
                    <a:solidFill>
                      <a:schemeClr val="bg1"/>
                    </a:solidFill>
                  </a:rPr>
                  <a:t>prepare? Who </a:t>
                </a:r>
                <a:r>
                  <a:rPr lang="en-GB" b="1" dirty="0">
                    <a:solidFill>
                      <a:schemeClr val="bg1"/>
                    </a:solidFill>
                  </a:rPr>
                  <a:t>could I talk to? </a:t>
                </a:r>
              </a:p>
            </p:txBody>
          </p:sp>
        </p:grpSp>
        <p:sp>
          <p:nvSpPr>
            <p:cNvPr id="20" name="Oval 19"/>
            <p:cNvSpPr/>
            <p:nvPr/>
          </p:nvSpPr>
          <p:spPr>
            <a:xfrm>
              <a:off x="1935664" y="3469423"/>
              <a:ext cx="244475" cy="244475"/>
            </a:xfrm>
            <a:prstGeom prst="ellipse">
              <a:avLst/>
            </a:pr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800" kern="0">
                <a:solidFill>
                  <a:prstClr val="white"/>
                </a:solidFill>
                <a:latin typeface="Calibri" panose="020F0502020204030204"/>
              </a:endParaRPr>
            </a:p>
          </p:txBody>
        </p:sp>
      </p:grpSp>
      <p:grpSp>
        <p:nvGrpSpPr>
          <p:cNvPr id="28" name="Group 27"/>
          <p:cNvGrpSpPr/>
          <p:nvPr/>
        </p:nvGrpSpPr>
        <p:grpSpPr>
          <a:xfrm>
            <a:off x="7876253" y="2814392"/>
            <a:ext cx="373308" cy="787910"/>
            <a:chOff x="2365375" y="1752600"/>
            <a:chExt cx="309563" cy="790575"/>
          </a:xfrm>
          <a:solidFill>
            <a:srgbClr val="81AD56"/>
          </a:solidFill>
        </p:grpSpPr>
        <p:sp>
          <p:nvSpPr>
            <p:cNvPr id="29" name="Oval 175"/>
            <p:cNvSpPr>
              <a:spLocks noChangeArrowheads="1"/>
            </p:cNvSpPr>
            <p:nvPr/>
          </p:nvSpPr>
          <p:spPr bwMode="auto">
            <a:xfrm>
              <a:off x="2465387" y="1752600"/>
              <a:ext cx="166688"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76"/>
            <p:cNvSpPr>
              <a:spLocks noChangeArrowheads="1"/>
            </p:cNvSpPr>
            <p:nvPr/>
          </p:nvSpPr>
          <p:spPr bwMode="auto">
            <a:xfrm>
              <a:off x="2365375" y="1908175"/>
              <a:ext cx="1619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177"/>
            <p:cNvSpPr>
              <a:spLocks noChangeArrowheads="1"/>
            </p:cNvSpPr>
            <p:nvPr/>
          </p:nvSpPr>
          <p:spPr bwMode="auto">
            <a:xfrm>
              <a:off x="2543175" y="1943100"/>
              <a:ext cx="131763"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178"/>
            <p:cNvSpPr>
              <a:spLocks noChangeArrowheads="1"/>
            </p:cNvSpPr>
            <p:nvPr/>
          </p:nvSpPr>
          <p:spPr bwMode="auto">
            <a:xfrm>
              <a:off x="2427287" y="2082800"/>
              <a:ext cx="17462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179"/>
            <p:cNvSpPr>
              <a:spLocks noChangeArrowheads="1"/>
            </p:cNvSpPr>
            <p:nvPr/>
          </p:nvSpPr>
          <p:spPr bwMode="auto">
            <a:xfrm>
              <a:off x="2446337" y="2038350"/>
              <a:ext cx="13493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180"/>
            <p:cNvSpPr>
              <a:spLocks noChangeArrowheads="1"/>
            </p:cNvSpPr>
            <p:nvPr/>
          </p:nvSpPr>
          <p:spPr bwMode="auto">
            <a:xfrm>
              <a:off x="2384425" y="2087563"/>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181"/>
            <p:cNvSpPr>
              <a:spLocks noChangeArrowheads="1"/>
            </p:cNvSpPr>
            <p:nvPr/>
          </p:nvSpPr>
          <p:spPr bwMode="auto">
            <a:xfrm>
              <a:off x="2540000" y="2038350"/>
              <a:ext cx="134938" cy="177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182"/>
            <p:cNvSpPr>
              <a:spLocks noChangeArrowheads="1"/>
            </p:cNvSpPr>
            <p:nvPr/>
          </p:nvSpPr>
          <p:spPr bwMode="auto">
            <a:xfrm>
              <a:off x="2422525" y="1851025"/>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183"/>
            <p:cNvSpPr>
              <a:spLocks noChangeArrowheads="1"/>
            </p:cNvSpPr>
            <p:nvPr/>
          </p:nvSpPr>
          <p:spPr bwMode="auto">
            <a:xfrm>
              <a:off x="2581275" y="188595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184"/>
            <p:cNvSpPr>
              <a:spLocks noChangeArrowheads="1"/>
            </p:cNvSpPr>
            <p:nvPr/>
          </p:nvSpPr>
          <p:spPr bwMode="auto">
            <a:xfrm>
              <a:off x="2543175" y="215900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85"/>
            <p:cNvSpPr>
              <a:spLocks noChangeArrowheads="1"/>
            </p:cNvSpPr>
            <p:nvPr/>
          </p:nvSpPr>
          <p:spPr bwMode="auto">
            <a:xfrm>
              <a:off x="2519362" y="2159000"/>
              <a:ext cx="23813" cy="38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7455112" y="2985092"/>
            <a:ext cx="289057" cy="610089"/>
            <a:chOff x="2365375" y="1752600"/>
            <a:chExt cx="309563" cy="790575"/>
          </a:xfrm>
          <a:solidFill>
            <a:srgbClr val="81AD56"/>
          </a:solidFill>
        </p:grpSpPr>
        <p:sp>
          <p:nvSpPr>
            <p:cNvPr id="41" name="Oval 175"/>
            <p:cNvSpPr>
              <a:spLocks noChangeArrowheads="1"/>
            </p:cNvSpPr>
            <p:nvPr/>
          </p:nvSpPr>
          <p:spPr bwMode="auto">
            <a:xfrm>
              <a:off x="2465387" y="1752600"/>
              <a:ext cx="166688"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76"/>
            <p:cNvSpPr>
              <a:spLocks noChangeArrowheads="1"/>
            </p:cNvSpPr>
            <p:nvPr/>
          </p:nvSpPr>
          <p:spPr bwMode="auto">
            <a:xfrm>
              <a:off x="2365375" y="1908175"/>
              <a:ext cx="1619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177"/>
            <p:cNvSpPr>
              <a:spLocks noChangeArrowheads="1"/>
            </p:cNvSpPr>
            <p:nvPr/>
          </p:nvSpPr>
          <p:spPr bwMode="auto">
            <a:xfrm>
              <a:off x="2543175" y="1943100"/>
              <a:ext cx="131763"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178"/>
            <p:cNvSpPr>
              <a:spLocks noChangeArrowheads="1"/>
            </p:cNvSpPr>
            <p:nvPr/>
          </p:nvSpPr>
          <p:spPr bwMode="auto">
            <a:xfrm>
              <a:off x="2427287" y="2082800"/>
              <a:ext cx="17462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179"/>
            <p:cNvSpPr>
              <a:spLocks noChangeArrowheads="1"/>
            </p:cNvSpPr>
            <p:nvPr/>
          </p:nvSpPr>
          <p:spPr bwMode="auto">
            <a:xfrm>
              <a:off x="2446337" y="2038350"/>
              <a:ext cx="13493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180"/>
            <p:cNvSpPr>
              <a:spLocks noChangeArrowheads="1"/>
            </p:cNvSpPr>
            <p:nvPr/>
          </p:nvSpPr>
          <p:spPr bwMode="auto">
            <a:xfrm>
              <a:off x="2384425" y="2087563"/>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181"/>
            <p:cNvSpPr>
              <a:spLocks noChangeArrowheads="1"/>
            </p:cNvSpPr>
            <p:nvPr/>
          </p:nvSpPr>
          <p:spPr bwMode="auto">
            <a:xfrm>
              <a:off x="2540000" y="2038350"/>
              <a:ext cx="134938" cy="177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182"/>
            <p:cNvSpPr>
              <a:spLocks noChangeArrowheads="1"/>
            </p:cNvSpPr>
            <p:nvPr/>
          </p:nvSpPr>
          <p:spPr bwMode="auto">
            <a:xfrm>
              <a:off x="2422525" y="1851025"/>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183"/>
            <p:cNvSpPr>
              <a:spLocks noChangeArrowheads="1"/>
            </p:cNvSpPr>
            <p:nvPr/>
          </p:nvSpPr>
          <p:spPr bwMode="auto">
            <a:xfrm>
              <a:off x="2581275" y="188595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184"/>
            <p:cNvSpPr>
              <a:spLocks noChangeArrowheads="1"/>
            </p:cNvSpPr>
            <p:nvPr/>
          </p:nvSpPr>
          <p:spPr bwMode="auto">
            <a:xfrm>
              <a:off x="2543175" y="215900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85"/>
            <p:cNvSpPr>
              <a:spLocks noChangeArrowheads="1"/>
            </p:cNvSpPr>
            <p:nvPr/>
          </p:nvSpPr>
          <p:spPr bwMode="auto">
            <a:xfrm>
              <a:off x="2519362" y="2159000"/>
              <a:ext cx="23813" cy="38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684212" y="2712718"/>
            <a:ext cx="308519" cy="716282"/>
            <a:chOff x="2365375" y="1752600"/>
            <a:chExt cx="309563" cy="790575"/>
          </a:xfrm>
          <a:solidFill>
            <a:srgbClr val="81AD56"/>
          </a:solidFill>
        </p:grpSpPr>
        <p:sp>
          <p:nvSpPr>
            <p:cNvPr id="53" name="Oval 175"/>
            <p:cNvSpPr>
              <a:spLocks noChangeArrowheads="1"/>
            </p:cNvSpPr>
            <p:nvPr/>
          </p:nvSpPr>
          <p:spPr bwMode="auto">
            <a:xfrm>
              <a:off x="2465387" y="1752600"/>
              <a:ext cx="166688"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76"/>
            <p:cNvSpPr>
              <a:spLocks noChangeArrowheads="1"/>
            </p:cNvSpPr>
            <p:nvPr/>
          </p:nvSpPr>
          <p:spPr bwMode="auto">
            <a:xfrm>
              <a:off x="2365375" y="1908175"/>
              <a:ext cx="1619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77"/>
            <p:cNvSpPr>
              <a:spLocks noChangeArrowheads="1"/>
            </p:cNvSpPr>
            <p:nvPr/>
          </p:nvSpPr>
          <p:spPr bwMode="auto">
            <a:xfrm>
              <a:off x="2543175" y="1943100"/>
              <a:ext cx="131763"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78"/>
            <p:cNvSpPr>
              <a:spLocks noChangeArrowheads="1"/>
            </p:cNvSpPr>
            <p:nvPr/>
          </p:nvSpPr>
          <p:spPr bwMode="auto">
            <a:xfrm>
              <a:off x="2427287" y="2082800"/>
              <a:ext cx="17462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79"/>
            <p:cNvSpPr>
              <a:spLocks noChangeArrowheads="1"/>
            </p:cNvSpPr>
            <p:nvPr/>
          </p:nvSpPr>
          <p:spPr bwMode="auto">
            <a:xfrm>
              <a:off x="2446337" y="2038350"/>
              <a:ext cx="13493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180"/>
            <p:cNvSpPr>
              <a:spLocks noChangeArrowheads="1"/>
            </p:cNvSpPr>
            <p:nvPr/>
          </p:nvSpPr>
          <p:spPr bwMode="auto">
            <a:xfrm>
              <a:off x="2384425" y="2087563"/>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181"/>
            <p:cNvSpPr>
              <a:spLocks noChangeArrowheads="1"/>
            </p:cNvSpPr>
            <p:nvPr/>
          </p:nvSpPr>
          <p:spPr bwMode="auto">
            <a:xfrm>
              <a:off x="2540000" y="2038350"/>
              <a:ext cx="134938" cy="177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182"/>
            <p:cNvSpPr>
              <a:spLocks noChangeArrowheads="1"/>
            </p:cNvSpPr>
            <p:nvPr/>
          </p:nvSpPr>
          <p:spPr bwMode="auto">
            <a:xfrm>
              <a:off x="2422525" y="1851025"/>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183"/>
            <p:cNvSpPr>
              <a:spLocks noChangeArrowheads="1"/>
            </p:cNvSpPr>
            <p:nvPr/>
          </p:nvSpPr>
          <p:spPr bwMode="auto">
            <a:xfrm>
              <a:off x="2581275" y="188595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84"/>
            <p:cNvSpPr>
              <a:spLocks noChangeArrowheads="1"/>
            </p:cNvSpPr>
            <p:nvPr/>
          </p:nvSpPr>
          <p:spPr bwMode="auto">
            <a:xfrm>
              <a:off x="2543175" y="215900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85"/>
            <p:cNvSpPr>
              <a:spLocks noChangeArrowheads="1"/>
            </p:cNvSpPr>
            <p:nvPr/>
          </p:nvSpPr>
          <p:spPr bwMode="auto">
            <a:xfrm>
              <a:off x="2519362" y="2159000"/>
              <a:ext cx="23813" cy="38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p:nvGrpSpPr>
        <p:grpSpPr>
          <a:xfrm>
            <a:off x="254164" y="2738480"/>
            <a:ext cx="349759" cy="893232"/>
            <a:chOff x="2365375" y="1752600"/>
            <a:chExt cx="309563" cy="790575"/>
          </a:xfrm>
          <a:solidFill>
            <a:srgbClr val="81AD56"/>
          </a:solidFill>
        </p:grpSpPr>
        <p:sp>
          <p:nvSpPr>
            <p:cNvPr id="65" name="Oval 175"/>
            <p:cNvSpPr>
              <a:spLocks noChangeArrowheads="1"/>
            </p:cNvSpPr>
            <p:nvPr/>
          </p:nvSpPr>
          <p:spPr bwMode="auto">
            <a:xfrm>
              <a:off x="2465387" y="1752600"/>
              <a:ext cx="166688"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176"/>
            <p:cNvSpPr>
              <a:spLocks noChangeArrowheads="1"/>
            </p:cNvSpPr>
            <p:nvPr/>
          </p:nvSpPr>
          <p:spPr bwMode="auto">
            <a:xfrm>
              <a:off x="2365375" y="1908175"/>
              <a:ext cx="1619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177"/>
            <p:cNvSpPr>
              <a:spLocks noChangeArrowheads="1"/>
            </p:cNvSpPr>
            <p:nvPr/>
          </p:nvSpPr>
          <p:spPr bwMode="auto">
            <a:xfrm>
              <a:off x="2543175" y="1943100"/>
              <a:ext cx="131763"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178"/>
            <p:cNvSpPr>
              <a:spLocks noChangeArrowheads="1"/>
            </p:cNvSpPr>
            <p:nvPr/>
          </p:nvSpPr>
          <p:spPr bwMode="auto">
            <a:xfrm>
              <a:off x="2427287" y="2082800"/>
              <a:ext cx="17462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179"/>
            <p:cNvSpPr>
              <a:spLocks noChangeArrowheads="1"/>
            </p:cNvSpPr>
            <p:nvPr/>
          </p:nvSpPr>
          <p:spPr bwMode="auto">
            <a:xfrm>
              <a:off x="2446337" y="2038350"/>
              <a:ext cx="13493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180"/>
            <p:cNvSpPr>
              <a:spLocks noChangeArrowheads="1"/>
            </p:cNvSpPr>
            <p:nvPr/>
          </p:nvSpPr>
          <p:spPr bwMode="auto">
            <a:xfrm>
              <a:off x="2384425" y="2087563"/>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181"/>
            <p:cNvSpPr>
              <a:spLocks noChangeArrowheads="1"/>
            </p:cNvSpPr>
            <p:nvPr/>
          </p:nvSpPr>
          <p:spPr bwMode="auto">
            <a:xfrm>
              <a:off x="2540000" y="2038350"/>
              <a:ext cx="134938" cy="177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182"/>
            <p:cNvSpPr>
              <a:spLocks noChangeArrowheads="1"/>
            </p:cNvSpPr>
            <p:nvPr/>
          </p:nvSpPr>
          <p:spPr bwMode="auto">
            <a:xfrm>
              <a:off x="2422525" y="1851025"/>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183"/>
            <p:cNvSpPr>
              <a:spLocks noChangeArrowheads="1"/>
            </p:cNvSpPr>
            <p:nvPr/>
          </p:nvSpPr>
          <p:spPr bwMode="auto">
            <a:xfrm>
              <a:off x="2581275" y="188595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184"/>
            <p:cNvSpPr>
              <a:spLocks noChangeArrowheads="1"/>
            </p:cNvSpPr>
            <p:nvPr/>
          </p:nvSpPr>
          <p:spPr bwMode="auto">
            <a:xfrm>
              <a:off x="2543175" y="215900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85"/>
            <p:cNvSpPr>
              <a:spLocks noChangeArrowheads="1"/>
            </p:cNvSpPr>
            <p:nvPr/>
          </p:nvSpPr>
          <p:spPr bwMode="auto">
            <a:xfrm>
              <a:off x="2519362" y="2159000"/>
              <a:ext cx="23813" cy="38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8344944" y="2843626"/>
            <a:ext cx="308519" cy="651165"/>
            <a:chOff x="2365375" y="1752600"/>
            <a:chExt cx="309563" cy="790575"/>
          </a:xfrm>
          <a:solidFill>
            <a:srgbClr val="81AD56"/>
          </a:solidFill>
        </p:grpSpPr>
        <p:sp>
          <p:nvSpPr>
            <p:cNvPr id="77" name="Oval 175"/>
            <p:cNvSpPr>
              <a:spLocks noChangeArrowheads="1"/>
            </p:cNvSpPr>
            <p:nvPr/>
          </p:nvSpPr>
          <p:spPr bwMode="auto">
            <a:xfrm>
              <a:off x="2465387" y="1752600"/>
              <a:ext cx="166688"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176"/>
            <p:cNvSpPr>
              <a:spLocks noChangeArrowheads="1"/>
            </p:cNvSpPr>
            <p:nvPr/>
          </p:nvSpPr>
          <p:spPr bwMode="auto">
            <a:xfrm>
              <a:off x="2365375" y="1908175"/>
              <a:ext cx="1619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177"/>
            <p:cNvSpPr>
              <a:spLocks noChangeArrowheads="1"/>
            </p:cNvSpPr>
            <p:nvPr/>
          </p:nvSpPr>
          <p:spPr bwMode="auto">
            <a:xfrm>
              <a:off x="2543175" y="1943100"/>
              <a:ext cx="131763"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178"/>
            <p:cNvSpPr>
              <a:spLocks noChangeArrowheads="1"/>
            </p:cNvSpPr>
            <p:nvPr/>
          </p:nvSpPr>
          <p:spPr bwMode="auto">
            <a:xfrm>
              <a:off x="2427287" y="2082800"/>
              <a:ext cx="17462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179"/>
            <p:cNvSpPr>
              <a:spLocks noChangeArrowheads="1"/>
            </p:cNvSpPr>
            <p:nvPr/>
          </p:nvSpPr>
          <p:spPr bwMode="auto">
            <a:xfrm>
              <a:off x="2446337" y="2038350"/>
              <a:ext cx="13493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180"/>
            <p:cNvSpPr>
              <a:spLocks noChangeArrowheads="1"/>
            </p:cNvSpPr>
            <p:nvPr/>
          </p:nvSpPr>
          <p:spPr bwMode="auto">
            <a:xfrm>
              <a:off x="2384425" y="2087563"/>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81"/>
            <p:cNvSpPr>
              <a:spLocks noChangeArrowheads="1"/>
            </p:cNvSpPr>
            <p:nvPr/>
          </p:nvSpPr>
          <p:spPr bwMode="auto">
            <a:xfrm>
              <a:off x="2540000" y="2038350"/>
              <a:ext cx="134938" cy="177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182"/>
            <p:cNvSpPr>
              <a:spLocks noChangeArrowheads="1"/>
            </p:cNvSpPr>
            <p:nvPr/>
          </p:nvSpPr>
          <p:spPr bwMode="auto">
            <a:xfrm>
              <a:off x="2422525" y="1851025"/>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83"/>
            <p:cNvSpPr>
              <a:spLocks noChangeArrowheads="1"/>
            </p:cNvSpPr>
            <p:nvPr/>
          </p:nvSpPr>
          <p:spPr bwMode="auto">
            <a:xfrm>
              <a:off x="2581275" y="188595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84"/>
            <p:cNvSpPr>
              <a:spLocks noChangeArrowheads="1"/>
            </p:cNvSpPr>
            <p:nvPr/>
          </p:nvSpPr>
          <p:spPr bwMode="auto">
            <a:xfrm>
              <a:off x="2543175" y="2159000"/>
              <a:ext cx="8572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85"/>
            <p:cNvSpPr>
              <a:spLocks noChangeArrowheads="1"/>
            </p:cNvSpPr>
            <p:nvPr/>
          </p:nvSpPr>
          <p:spPr bwMode="auto">
            <a:xfrm>
              <a:off x="2519362" y="2159000"/>
              <a:ext cx="23813" cy="38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p:nvSpPr>
        <p:spPr>
          <a:xfrm>
            <a:off x="451464" y="960792"/>
            <a:ext cx="11459259" cy="646331"/>
          </a:xfrm>
          <a:prstGeom prst="rect">
            <a:avLst/>
          </a:prstGeom>
        </p:spPr>
        <p:txBody>
          <a:bodyPr wrap="square">
            <a:spAutoFit/>
          </a:bodyPr>
          <a:lstStyle/>
          <a:p>
            <a:r>
              <a:rPr lang="en-GB" dirty="0">
                <a:solidFill>
                  <a:srgbClr val="0F2946"/>
                </a:solidFill>
              </a:rPr>
              <a:t>You have the power to be the best, brightest version of yourself and the future is in your </a:t>
            </a:r>
            <a:r>
              <a:rPr lang="en-GB" dirty="0" smtClean="0">
                <a:solidFill>
                  <a:srgbClr val="0F2946"/>
                </a:solidFill>
              </a:rPr>
              <a:t>hands. In </a:t>
            </a:r>
            <a:r>
              <a:rPr lang="en-GB" dirty="0">
                <a:solidFill>
                  <a:srgbClr val="0F2946"/>
                </a:solidFill>
              </a:rPr>
              <a:t>pairs, you can talk to your neighbour about your vision for the </a:t>
            </a:r>
            <a:r>
              <a:rPr lang="en-GB" dirty="0" smtClean="0">
                <a:solidFill>
                  <a:srgbClr val="0F2946"/>
                </a:solidFill>
              </a:rPr>
              <a:t>future and your action plan </a:t>
            </a:r>
            <a:endParaRPr lang="en-GB" dirty="0">
              <a:solidFill>
                <a:srgbClr val="0F2946"/>
              </a:solidFill>
            </a:endParaRPr>
          </a:p>
        </p:txBody>
      </p:sp>
      <p:sp>
        <p:nvSpPr>
          <p:cNvPr id="92" name="Rectangle 91"/>
          <p:cNvSpPr/>
          <p:nvPr/>
        </p:nvSpPr>
        <p:spPr>
          <a:xfrm>
            <a:off x="446536" y="365209"/>
            <a:ext cx="5250155" cy="477054"/>
          </a:xfrm>
          <a:prstGeom prst="rect">
            <a:avLst/>
          </a:prstGeom>
        </p:spPr>
        <p:txBody>
          <a:bodyPr wrap="none">
            <a:spAutoFit/>
          </a:bodyPr>
          <a:lstStyle/>
          <a:p>
            <a:r>
              <a:rPr lang="en-GB" sz="2500" b="1" dirty="0" smtClean="0">
                <a:solidFill>
                  <a:srgbClr val="D20089"/>
                </a:solidFill>
              </a:rPr>
              <a:t>ACTIVITY: The future is in my hands   </a:t>
            </a:r>
            <a:endParaRPr lang="en-GB" sz="2500" b="1" dirty="0">
              <a:solidFill>
                <a:srgbClr val="D20089"/>
              </a:solidFill>
            </a:endParaRPr>
          </a:p>
        </p:txBody>
      </p:sp>
      <p:sp>
        <p:nvSpPr>
          <p:cNvPr id="90" name="Freeform 10"/>
          <p:cNvSpPr>
            <a:spLocks/>
          </p:cNvSpPr>
          <p:nvPr/>
        </p:nvSpPr>
        <p:spPr bwMode="auto">
          <a:xfrm>
            <a:off x="7127961" y="3387353"/>
            <a:ext cx="5067300" cy="3484563"/>
          </a:xfrm>
          <a:custGeom>
            <a:avLst/>
            <a:gdLst/>
            <a:ahLst/>
            <a:cxnLst>
              <a:cxn ang="0">
                <a:pos x="2720" y="0"/>
              </a:cxn>
              <a:cxn ang="0">
                <a:pos x="2876" y="9"/>
              </a:cxn>
              <a:cxn ang="0">
                <a:pos x="3034" y="32"/>
              </a:cxn>
              <a:cxn ang="0">
                <a:pos x="3192" y="72"/>
              </a:cxn>
              <a:cxn ang="0">
                <a:pos x="3192" y="2195"/>
              </a:cxn>
              <a:cxn ang="0">
                <a:pos x="0" y="2195"/>
              </a:cxn>
              <a:cxn ang="0">
                <a:pos x="21" y="2172"/>
              </a:cxn>
              <a:cxn ang="0">
                <a:pos x="49" y="2142"/>
              </a:cxn>
              <a:cxn ang="0">
                <a:pos x="86" y="2103"/>
              </a:cxn>
              <a:cxn ang="0">
                <a:pos x="130" y="2054"/>
              </a:cxn>
              <a:cxn ang="0">
                <a:pos x="179" y="2001"/>
              </a:cxn>
              <a:cxn ang="0">
                <a:pos x="233" y="1941"/>
              </a:cxn>
              <a:cxn ang="0">
                <a:pos x="293" y="1876"/>
              </a:cxn>
              <a:cxn ang="0">
                <a:pos x="356" y="1806"/>
              </a:cxn>
              <a:cxn ang="0">
                <a:pos x="423" y="1732"/>
              </a:cxn>
              <a:cxn ang="0">
                <a:pos x="493" y="1653"/>
              </a:cxn>
              <a:cxn ang="0">
                <a:pos x="637" y="1491"/>
              </a:cxn>
              <a:cxn ang="0">
                <a:pos x="712" y="1406"/>
              </a:cxn>
              <a:cxn ang="0">
                <a:pos x="786" y="1322"/>
              </a:cxn>
              <a:cxn ang="0">
                <a:pos x="935" y="1151"/>
              </a:cxn>
              <a:cxn ang="0">
                <a:pos x="1005" y="1067"/>
              </a:cxn>
              <a:cxn ang="0">
                <a:pos x="1075" y="986"/>
              </a:cxn>
              <a:cxn ang="0">
                <a:pos x="1140" y="908"/>
              </a:cxn>
              <a:cxn ang="0">
                <a:pos x="1203" y="831"/>
              </a:cxn>
              <a:cxn ang="0">
                <a:pos x="1261" y="760"/>
              </a:cxn>
              <a:cxn ang="0">
                <a:pos x="1314" y="690"/>
              </a:cxn>
              <a:cxn ang="0">
                <a:pos x="1361" y="628"/>
              </a:cxn>
              <a:cxn ang="0">
                <a:pos x="1442" y="528"/>
              </a:cxn>
              <a:cxn ang="0">
                <a:pos x="1533" y="433"/>
              </a:cxn>
              <a:cxn ang="0">
                <a:pos x="1636" y="347"/>
              </a:cxn>
              <a:cxn ang="0">
                <a:pos x="1747" y="269"/>
              </a:cxn>
              <a:cxn ang="0">
                <a:pos x="1868" y="199"/>
              </a:cxn>
              <a:cxn ang="0">
                <a:pos x="1996" y="139"/>
              </a:cxn>
              <a:cxn ang="0">
                <a:pos x="2131" y="88"/>
              </a:cxn>
              <a:cxn ang="0">
                <a:pos x="2271" y="49"/>
              </a:cxn>
              <a:cxn ang="0">
                <a:pos x="2417" y="18"/>
              </a:cxn>
              <a:cxn ang="0">
                <a:pos x="2566" y="2"/>
              </a:cxn>
              <a:cxn ang="0">
                <a:pos x="2720" y="0"/>
              </a:cxn>
            </a:cxnLst>
            <a:rect l="0" t="0" r="r" b="b"/>
            <a:pathLst>
              <a:path w="3192" h="2195">
                <a:moveTo>
                  <a:pt x="2720" y="0"/>
                </a:moveTo>
                <a:lnTo>
                  <a:pt x="2876" y="9"/>
                </a:lnTo>
                <a:lnTo>
                  <a:pt x="3034" y="32"/>
                </a:lnTo>
                <a:lnTo>
                  <a:pt x="3192" y="72"/>
                </a:lnTo>
                <a:lnTo>
                  <a:pt x="3192" y="2195"/>
                </a:lnTo>
                <a:lnTo>
                  <a:pt x="0" y="2195"/>
                </a:lnTo>
                <a:lnTo>
                  <a:pt x="21" y="2172"/>
                </a:lnTo>
                <a:lnTo>
                  <a:pt x="49" y="2142"/>
                </a:lnTo>
                <a:lnTo>
                  <a:pt x="86" y="2103"/>
                </a:lnTo>
                <a:lnTo>
                  <a:pt x="130" y="2054"/>
                </a:lnTo>
                <a:lnTo>
                  <a:pt x="179" y="2001"/>
                </a:lnTo>
                <a:lnTo>
                  <a:pt x="233" y="1941"/>
                </a:lnTo>
                <a:lnTo>
                  <a:pt x="293" y="1876"/>
                </a:lnTo>
                <a:lnTo>
                  <a:pt x="356" y="1806"/>
                </a:lnTo>
                <a:lnTo>
                  <a:pt x="423" y="1732"/>
                </a:lnTo>
                <a:lnTo>
                  <a:pt x="493" y="1653"/>
                </a:lnTo>
                <a:lnTo>
                  <a:pt x="637" y="1491"/>
                </a:lnTo>
                <a:lnTo>
                  <a:pt x="712" y="1406"/>
                </a:lnTo>
                <a:lnTo>
                  <a:pt x="786" y="1322"/>
                </a:lnTo>
                <a:lnTo>
                  <a:pt x="935" y="1151"/>
                </a:lnTo>
                <a:lnTo>
                  <a:pt x="1005" y="1067"/>
                </a:lnTo>
                <a:lnTo>
                  <a:pt x="1075" y="986"/>
                </a:lnTo>
                <a:lnTo>
                  <a:pt x="1140" y="908"/>
                </a:lnTo>
                <a:lnTo>
                  <a:pt x="1203" y="831"/>
                </a:lnTo>
                <a:lnTo>
                  <a:pt x="1261" y="760"/>
                </a:lnTo>
                <a:lnTo>
                  <a:pt x="1314" y="690"/>
                </a:lnTo>
                <a:lnTo>
                  <a:pt x="1361" y="628"/>
                </a:lnTo>
                <a:lnTo>
                  <a:pt x="1442" y="528"/>
                </a:lnTo>
                <a:lnTo>
                  <a:pt x="1533" y="433"/>
                </a:lnTo>
                <a:lnTo>
                  <a:pt x="1636" y="347"/>
                </a:lnTo>
                <a:lnTo>
                  <a:pt x="1747" y="269"/>
                </a:lnTo>
                <a:lnTo>
                  <a:pt x="1868" y="199"/>
                </a:lnTo>
                <a:lnTo>
                  <a:pt x="1996" y="139"/>
                </a:lnTo>
                <a:lnTo>
                  <a:pt x="2131" y="88"/>
                </a:lnTo>
                <a:lnTo>
                  <a:pt x="2271" y="49"/>
                </a:lnTo>
                <a:lnTo>
                  <a:pt x="2417" y="18"/>
                </a:lnTo>
                <a:lnTo>
                  <a:pt x="2566" y="2"/>
                </a:lnTo>
                <a:lnTo>
                  <a:pt x="2720" y="0"/>
                </a:lnTo>
                <a:close/>
              </a:path>
            </a:pathLst>
          </a:custGeom>
          <a:gradFill flip="none" rotWithShape="1">
            <a:gsLst>
              <a:gs pos="0">
                <a:srgbClr val="CCDC95"/>
              </a:gs>
              <a:gs pos="39000">
                <a:srgbClr val="ABC77A"/>
              </a:gs>
              <a:gs pos="100000">
                <a:srgbClr val="649845"/>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11"/>
          <p:cNvSpPr>
            <a:spLocks/>
          </p:cNvSpPr>
          <p:nvPr/>
        </p:nvSpPr>
        <p:spPr bwMode="auto">
          <a:xfrm>
            <a:off x="7982242" y="3739183"/>
            <a:ext cx="4209758" cy="2206625"/>
          </a:xfrm>
          <a:custGeom>
            <a:avLst/>
            <a:gdLst/>
            <a:ahLst/>
            <a:cxnLst>
              <a:cxn ang="0">
                <a:pos x="2059" y="0"/>
              </a:cxn>
              <a:cxn ang="0">
                <a:pos x="2201" y="0"/>
              </a:cxn>
              <a:cxn ang="0">
                <a:pos x="2343" y="14"/>
              </a:cxn>
              <a:cxn ang="0">
                <a:pos x="2485" y="42"/>
              </a:cxn>
              <a:cxn ang="0">
                <a:pos x="2629" y="86"/>
              </a:cxn>
              <a:cxn ang="0">
                <a:pos x="2629" y="1320"/>
              </a:cxn>
              <a:cxn ang="0">
                <a:pos x="2618" y="1297"/>
              </a:cxn>
              <a:cxn ang="0">
                <a:pos x="2604" y="1274"/>
              </a:cxn>
              <a:cxn ang="0">
                <a:pos x="2587" y="1246"/>
              </a:cxn>
              <a:cxn ang="0">
                <a:pos x="2566" y="1216"/>
              </a:cxn>
              <a:cxn ang="0">
                <a:pos x="2541" y="1186"/>
              </a:cxn>
              <a:cxn ang="0">
                <a:pos x="2515" y="1153"/>
              </a:cxn>
              <a:cxn ang="0">
                <a:pos x="2483" y="1123"/>
              </a:cxn>
              <a:cxn ang="0">
                <a:pos x="2448" y="1091"/>
              </a:cxn>
              <a:cxn ang="0">
                <a:pos x="2408" y="1058"/>
              </a:cxn>
              <a:cxn ang="0">
                <a:pos x="2364" y="1026"/>
              </a:cxn>
              <a:cxn ang="0">
                <a:pos x="2315" y="996"/>
              </a:cxn>
              <a:cxn ang="0">
                <a:pos x="2264" y="968"/>
              </a:cxn>
              <a:cxn ang="0">
                <a:pos x="2206" y="943"/>
              </a:cxn>
              <a:cxn ang="0">
                <a:pos x="2143" y="917"/>
              </a:cxn>
              <a:cxn ang="0">
                <a:pos x="2075" y="896"/>
              </a:cxn>
              <a:cxn ang="0">
                <a:pos x="2003" y="880"/>
              </a:cxn>
              <a:cxn ang="0">
                <a:pos x="1926" y="864"/>
              </a:cxn>
              <a:cxn ang="0">
                <a:pos x="1843" y="855"/>
              </a:cxn>
              <a:cxn ang="0">
                <a:pos x="1752" y="850"/>
              </a:cxn>
              <a:cxn ang="0">
                <a:pos x="1659" y="850"/>
              </a:cxn>
              <a:cxn ang="0">
                <a:pos x="1557" y="855"/>
              </a:cxn>
              <a:cxn ang="0">
                <a:pos x="1450" y="864"/>
              </a:cxn>
              <a:cxn ang="0">
                <a:pos x="1335" y="882"/>
              </a:cxn>
              <a:cxn ang="0">
                <a:pos x="1217" y="906"/>
              </a:cxn>
              <a:cxn ang="0">
                <a:pos x="1089" y="938"/>
              </a:cxn>
              <a:cxn ang="0">
                <a:pos x="954" y="975"/>
              </a:cxn>
              <a:cxn ang="0">
                <a:pos x="814" y="1021"/>
              </a:cxn>
              <a:cxn ang="0">
                <a:pos x="665" y="1077"/>
              </a:cxn>
              <a:cxn ang="0">
                <a:pos x="512" y="1142"/>
              </a:cxn>
              <a:cxn ang="0">
                <a:pos x="349" y="1214"/>
              </a:cxn>
              <a:cxn ang="0">
                <a:pos x="179" y="1297"/>
              </a:cxn>
              <a:cxn ang="0">
                <a:pos x="0" y="1390"/>
              </a:cxn>
              <a:cxn ang="0">
                <a:pos x="60" y="1320"/>
              </a:cxn>
              <a:cxn ang="0">
                <a:pos x="347" y="994"/>
              </a:cxn>
              <a:cxn ang="0">
                <a:pos x="437" y="885"/>
              </a:cxn>
              <a:cxn ang="0">
                <a:pos x="526" y="781"/>
              </a:cxn>
              <a:cxn ang="0">
                <a:pos x="610" y="681"/>
              </a:cxn>
              <a:cxn ang="0">
                <a:pos x="686" y="586"/>
              </a:cxn>
              <a:cxn ang="0">
                <a:pos x="747" y="540"/>
              </a:cxn>
              <a:cxn ang="0">
                <a:pos x="817" y="489"/>
              </a:cxn>
              <a:cxn ang="0">
                <a:pos x="896" y="433"/>
              </a:cxn>
              <a:cxn ang="0">
                <a:pos x="982" y="375"/>
              </a:cxn>
              <a:cxn ang="0">
                <a:pos x="1080" y="317"/>
              </a:cxn>
              <a:cxn ang="0">
                <a:pos x="1182" y="260"/>
              </a:cxn>
              <a:cxn ang="0">
                <a:pos x="1291" y="206"/>
              </a:cxn>
              <a:cxn ang="0">
                <a:pos x="1408" y="153"/>
              </a:cxn>
              <a:cxn ang="0">
                <a:pos x="1531" y="107"/>
              </a:cxn>
              <a:cxn ang="0">
                <a:pos x="1657" y="67"/>
              </a:cxn>
              <a:cxn ang="0">
                <a:pos x="1787" y="35"/>
              </a:cxn>
              <a:cxn ang="0">
                <a:pos x="1922" y="12"/>
              </a:cxn>
              <a:cxn ang="0">
                <a:pos x="2059" y="0"/>
              </a:cxn>
            </a:cxnLst>
            <a:rect l="0" t="0" r="r" b="b"/>
            <a:pathLst>
              <a:path w="2629" h="1390">
                <a:moveTo>
                  <a:pt x="2059" y="0"/>
                </a:moveTo>
                <a:lnTo>
                  <a:pt x="2201" y="0"/>
                </a:lnTo>
                <a:lnTo>
                  <a:pt x="2343" y="14"/>
                </a:lnTo>
                <a:lnTo>
                  <a:pt x="2485" y="42"/>
                </a:lnTo>
                <a:lnTo>
                  <a:pt x="2629" y="86"/>
                </a:lnTo>
                <a:lnTo>
                  <a:pt x="2629" y="1320"/>
                </a:lnTo>
                <a:lnTo>
                  <a:pt x="2618" y="1297"/>
                </a:lnTo>
                <a:lnTo>
                  <a:pt x="2604" y="1274"/>
                </a:lnTo>
                <a:lnTo>
                  <a:pt x="2587" y="1246"/>
                </a:lnTo>
                <a:lnTo>
                  <a:pt x="2566" y="1216"/>
                </a:lnTo>
                <a:lnTo>
                  <a:pt x="2541" y="1186"/>
                </a:lnTo>
                <a:lnTo>
                  <a:pt x="2515" y="1153"/>
                </a:lnTo>
                <a:lnTo>
                  <a:pt x="2483" y="1123"/>
                </a:lnTo>
                <a:lnTo>
                  <a:pt x="2448" y="1091"/>
                </a:lnTo>
                <a:lnTo>
                  <a:pt x="2408" y="1058"/>
                </a:lnTo>
                <a:lnTo>
                  <a:pt x="2364" y="1026"/>
                </a:lnTo>
                <a:lnTo>
                  <a:pt x="2315" y="996"/>
                </a:lnTo>
                <a:lnTo>
                  <a:pt x="2264" y="968"/>
                </a:lnTo>
                <a:lnTo>
                  <a:pt x="2206" y="943"/>
                </a:lnTo>
                <a:lnTo>
                  <a:pt x="2143" y="917"/>
                </a:lnTo>
                <a:lnTo>
                  <a:pt x="2075" y="896"/>
                </a:lnTo>
                <a:lnTo>
                  <a:pt x="2003" y="880"/>
                </a:lnTo>
                <a:lnTo>
                  <a:pt x="1926" y="864"/>
                </a:lnTo>
                <a:lnTo>
                  <a:pt x="1843" y="855"/>
                </a:lnTo>
                <a:lnTo>
                  <a:pt x="1752" y="850"/>
                </a:lnTo>
                <a:lnTo>
                  <a:pt x="1659" y="850"/>
                </a:lnTo>
                <a:lnTo>
                  <a:pt x="1557" y="855"/>
                </a:lnTo>
                <a:lnTo>
                  <a:pt x="1450" y="864"/>
                </a:lnTo>
                <a:lnTo>
                  <a:pt x="1335" y="882"/>
                </a:lnTo>
                <a:lnTo>
                  <a:pt x="1217" y="906"/>
                </a:lnTo>
                <a:lnTo>
                  <a:pt x="1089" y="938"/>
                </a:lnTo>
                <a:lnTo>
                  <a:pt x="954" y="975"/>
                </a:lnTo>
                <a:lnTo>
                  <a:pt x="814" y="1021"/>
                </a:lnTo>
                <a:lnTo>
                  <a:pt x="665" y="1077"/>
                </a:lnTo>
                <a:lnTo>
                  <a:pt x="512" y="1142"/>
                </a:lnTo>
                <a:lnTo>
                  <a:pt x="349" y="1214"/>
                </a:lnTo>
                <a:lnTo>
                  <a:pt x="179" y="1297"/>
                </a:lnTo>
                <a:lnTo>
                  <a:pt x="0" y="1390"/>
                </a:lnTo>
                <a:lnTo>
                  <a:pt x="60" y="1320"/>
                </a:lnTo>
                <a:lnTo>
                  <a:pt x="347" y="994"/>
                </a:lnTo>
                <a:lnTo>
                  <a:pt x="437" y="885"/>
                </a:lnTo>
                <a:lnTo>
                  <a:pt x="526" y="781"/>
                </a:lnTo>
                <a:lnTo>
                  <a:pt x="610" y="681"/>
                </a:lnTo>
                <a:lnTo>
                  <a:pt x="686" y="586"/>
                </a:lnTo>
                <a:lnTo>
                  <a:pt x="747" y="540"/>
                </a:lnTo>
                <a:lnTo>
                  <a:pt x="817" y="489"/>
                </a:lnTo>
                <a:lnTo>
                  <a:pt x="896" y="433"/>
                </a:lnTo>
                <a:lnTo>
                  <a:pt x="982" y="375"/>
                </a:lnTo>
                <a:lnTo>
                  <a:pt x="1080" y="317"/>
                </a:lnTo>
                <a:lnTo>
                  <a:pt x="1182" y="260"/>
                </a:lnTo>
                <a:lnTo>
                  <a:pt x="1291" y="206"/>
                </a:lnTo>
                <a:lnTo>
                  <a:pt x="1408" y="153"/>
                </a:lnTo>
                <a:lnTo>
                  <a:pt x="1531" y="107"/>
                </a:lnTo>
                <a:lnTo>
                  <a:pt x="1657" y="67"/>
                </a:lnTo>
                <a:lnTo>
                  <a:pt x="1787" y="35"/>
                </a:lnTo>
                <a:lnTo>
                  <a:pt x="1922" y="12"/>
                </a:lnTo>
                <a:lnTo>
                  <a:pt x="2059" y="0"/>
                </a:lnTo>
                <a:close/>
              </a:path>
            </a:pathLst>
          </a:custGeom>
          <a:gradFill flip="none" rotWithShape="1">
            <a:gsLst>
              <a:gs pos="0">
                <a:schemeClr val="tx1"/>
              </a:gs>
              <a:gs pos="50000">
                <a:schemeClr val="tx1">
                  <a:lumMod val="50000"/>
                  <a:lumOff val="50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2"/>
          <p:cNvSpPr>
            <a:spLocks/>
          </p:cNvSpPr>
          <p:nvPr/>
        </p:nvSpPr>
        <p:spPr bwMode="auto">
          <a:xfrm>
            <a:off x="8655436" y="4143813"/>
            <a:ext cx="3535363" cy="1047750"/>
          </a:xfrm>
          <a:custGeom>
            <a:avLst/>
            <a:gdLst/>
            <a:ahLst/>
            <a:cxnLst>
              <a:cxn ang="0">
                <a:pos x="1473" y="0"/>
              </a:cxn>
              <a:cxn ang="0">
                <a:pos x="1573" y="2"/>
              </a:cxn>
              <a:cxn ang="0">
                <a:pos x="1671" y="9"/>
              </a:cxn>
              <a:cxn ang="0">
                <a:pos x="1771" y="26"/>
              </a:cxn>
              <a:cxn ang="0">
                <a:pos x="1867" y="53"/>
              </a:cxn>
              <a:cxn ang="0">
                <a:pos x="1962" y="88"/>
              </a:cxn>
              <a:cxn ang="0">
                <a:pos x="2053" y="134"/>
              </a:cxn>
              <a:cxn ang="0">
                <a:pos x="2141" y="190"/>
              </a:cxn>
              <a:cxn ang="0">
                <a:pos x="2227" y="260"/>
              </a:cxn>
              <a:cxn ang="0">
                <a:pos x="2227" y="461"/>
              </a:cxn>
              <a:cxn ang="0">
                <a:pos x="2225" y="459"/>
              </a:cxn>
              <a:cxn ang="0">
                <a:pos x="2220" y="452"/>
              </a:cxn>
              <a:cxn ang="0">
                <a:pos x="2211" y="440"/>
              </a:cxn>
              <a:cxn ang="0">
                <a:pos x="2181" y="410"/>
              </a:cxn>
              <a:cxn ang="0">
                <a:pos x="2160" y="392"/>
              </a:cxn>
              <a:cxn ang="0">
                <a:pos x="2134" y="368"/>
              </a:cxn>
              <a:cxn ang="0">
                <a:pos x="2104" y="348"/>
              </a:cxn>
              <a:cxn ang="0">
                <a:pos x="2069" y="324"/>
              </a:cxn>
              <a:cxn ang="0">
                <a:pos x="2032" y="301"/>
              </a:cxn>
              <a:cxn ang="0">
                <a:pos x="1987" y="276"/>
              </a:cxn>
              <a:cxn ang="0">
                <a:pos x="1941" y="255"/>
              </a:cxn>
              <a:cxn ang="0">
                <a:pos x="1887" y="234"/>
              </a:cxn>
              <a:cxn ang="0">
                <a:pos x="1829" y="213"/>
              </a:cxn>
              <a:cxn ang="0">
                <a:pos x="1766" y="197"/>
              </a:cxn>
              <a:cxn ang="0">
                <a:pos x="1699" y="183"/>
              </a:cxn>
              <a:cxn ang="0">
                <a:pos x="1627" y="172"/>
              </a:cxn>
              <a:cxn ang="0">
                <a:pos x="1548" y="165"/>
              </a:cxn>
              <a:cxn ang="0">
                <a:pos x="1464" y="162"/>
              </a:cxn>
              <a:cxn ang="0">
                <a:pos x="1376" y="165"/>
              </a:cxn>
              <a:cxn ang="0">
                <a:pos x="1280" y="172"/>
              </a:cxn>
              <a:cxn ang="0">
                <a:pos x="1180" y="185"/>
              </a:cxn>
              <a:cxn ang="0">
                <a:pos x="1073" y="204"/>
              </a:cxn>
              <a:cxn ang="0">
                <a:pos x="961" y="232"/>
              </a:cxn>
              <a:cxn ang="0">
                <a:pos x="843" y="266"/>
              </a:cxn>
              <a:cxn ang="0">
                <a:pos x="719" y="308"/>
              </a:cxn>
              <a:cxn ang="0">
                <a:pos x="587" y="359"/>
              </a:cxn>
              <a:cxn ang="0">
                <a:pos x="452" y="419"/>
              </a:cxn>
              <a:cxn ang="0">
                <a:pos x="308" y="489"/>
              </a:cxn>
              <a:cxn ang="0">
                <a:pos x="156" y="570"/>
              </a:cxn>
              <a:cxn ang="0">
                <a:pos x="0" y="660"/>
              </a:cxn>
              <a:cxn ang="0">
                <a:pos x="128" y="496"/>
              </a:cxn>
              <a:cxn ang="0">
                <a:pos x="133" y="493"/>
              </a:cxn>
              <a:cxn ang="0">
                <a:pos x="147" y="482"/>
              </a:cxn>
              <a:cxn ang="0">
                <a:pos x="173" y="466"/>
              </a:cxn>
              <a:cxn ang="0">
                <a:pos x="203" y="447"/>
              </a:cxn>
              <a:cxn ang="0">
                <a:pos x="245" y="422"/>
              </a:cxn>
              <a:cxn ang="0">
                <a:pos x="291" y="392"/>
              </a:cxn>
              <a:cxn ang="0">
                <a:pos x="347" y="361"/>
              </a:cxn>
              <a:cxn ang="0">
                <a:pos x="410" y="327"/>
              </a:cxn>
              <a:cxn ang="0">
                <a:pos x="477" y="292"/>
              </a:cxn>
              <a:cxn ang="0">
                <a:pos x="550" y="255"/>
              </a:cxn>
              <a:cxn ang="0">
                <a:pos x="629" y="218"/>
              </a:cxn>
              <a:cxn ang="0">
                <a:pos x="710" y="183"/>
              </a:cxn>
              <a:cxn ang="0">
                <a:pos x="796" y="148"/>
              </a:cxn>
              <a:cxn ang="0">
                <a:pos x="887" y="116"/>
              </a:cxn>
              <a:cxn ang="0">
                <a:pos x="980" y="86"/>
              </a:cxn>
              <a:cxn ang="0">
                <a:pos x="1075" y="58"/>
              </a:cxn>
              <a:cxn ang="0">
                <a:pos x="1173" y="37"/>
              </a:cxn>
              <a:cxn ang="0">
                <a:pos x="1273" y="19"/>
              </a:cxn>
              <a:cxn ang="0">
                <a:pos x="1371" y="7"/>
              </a:cxn>
              <a:cxn ang="0">
                <a:pos x="1473" y="0"/>
              </a:cxn>
            </a:cxnLst>
            <a:rect l="0" t="0" r="r" b="b"/>
            <a:pathLst>
              <a:path w="2227" h="660">
                <a:moveTo>
                  <a:pt x="1473" y="0"/>
                </a:moveTo>
                <a:lnTo>
                  <a:pt x="1573" y="2"/>
                </a:lnTo>
                <a:lnTo>
                  <a:pt x="1671" y="9"/>
                </a:lnTo>
                <a:lnTo>
                  <a:pt x="1771" y="26"/>
                </a:lnTo>
                <a:lnTo>
                  <a:pt x="1867" y="53"/>
                </a:lnTo>
                <a:lnTo>
                  <a:pt x="1962" y="88"/>
                </a:lnTo>
                <a:lnTo>
                  <a:pt x="2053" y="134"/>
                </a:lnTo>
                <a:lnTo>
                  <a:pt x="2141" y="190"/>
                </a:lnTo>
                <a:lnTo>
                  <a:pt x="2227" y="260"/>
                </a:lnTo>
                <a:lnTo>
                  <a:pt x="2227" y="461"/>
                </a:lnTo>
                <a:lnTo>
                  <a:pt x="2225" y="459"/>
                </a:lnTo>
                <a:lnTo>
                  <a:pt x="2220" y="452"/>
                </a:lnTo>
                <a:lnTo>
                  <a:pt x="2211" y="440"/>
                </a:lnTo>
                <a:lnTo>
                  <a:pt x="2181" y="410"/>
                </a:lnTo>
                <a:lnTo>
                  <a:pt x="2160" y="392"/>
                </a:lnTo>
                <a:lnTo>
                  <a:pt x="2134" y="368"/>
                </a:lnTo>
                <a:lnTo>
                  <a:pt x="2104" y="348"/>
                </a:lnTo>
                <a:lnTo>
                  <a:pt x="2069" y="324"/>
                </a:lnTo>
                <a:lnTo>
                  <a:pt x="2032" y="301"/>
                </a:lnTo>
                <a:lnTo>
                  <a:pt x="1987" y="276"/>
                </a:lnTo>
                <a:lnTo>
                  <a:pt x="1941" y="255"/>
                </a:lnTo>
                <a:lnTo>
                  <a:pt x="1887" y="234"/>
                </a:lnTo>
                <a:lnTo>
                  <a:pt x="1829" y="213"/>
                </a:lnTo>
                <a:lnTo>
                  <a:pt x="1766" y="197"/>
                </a:lnTo>
                <a:lnTo>
                  <a:pt x="1699" y="183"/>
                </a:lnTo>
                <a:lnTo>
                  <a:pt x="1627" y="172"/>
                </a:lnTo>
                <a:lnTo>
                  <a:pt x="1548" y="165"/>
                </a:lnTo>
                <a:lnTo>
                  <a:pt x="1464" y="162"/>
                </a:lnTo>
                <a:lnTo>
                  <a:pt x="1376" y="165"/>
                </a:lnTo>
                <a:lnTo>
                  <a:pt x="1280" y="172"/>
                </a:lnTo>
                <a:lnTo>
                  <a:pt x="1180" y="185"/>
                </a:lnTo>
                <a:lnTo>
                  <a:pt x="1073" y="204"/>
                </a:lnTo>
                <a:lnTo>
                  <a:pt x="961" y="232"/>
                </a:lnTo>
                <a:lnTo>
                  <a:pt x="843" y="266"/>
                </a:lnTo>
                <a:lnTo>
                  <a:pt x="719" y="308"/>
                </a:lnTo>
                <a:lnTo>
                  <a:pt x="587" y="359"/>
                </a:lnTo>
                <a:lnTo>
                  <a:pt x="452" y="419"/>
                </a:lnTo>
                <a:lnTo>
                  <a:pt x="308" y="489"/>
                </a:lnTo>
                <a:lnTo>
                  <a:pt x="156" y="570"/>
                </a:lnTo>
                <a:lnTo>
                  <a:pt x="0" y="660"/>
                </a:lnTo>
                <a:lnTo>
                  <a:pt x="128" y="496"/>
                </a:lnTo>
                <a:lnTo>
                  <a:pt x="133" y="493"/>
                </a:lnTo>
                <a:lnTo>
                  <a:pt x="147" y="482"/>
                </a:lnTo>
                <a:lnTo>
                  <a:pt x="173" y="466"/>
                </a:lnTo>
                <a:lnTo>
                  <a:pt x="203" y="447"/>
                </a:lnTo>
                <a:lnTo>
                  <a:pt x="245" y="422"/>
                </a:lnTo>
                <a:lnTo>
                  <a:pt x="291" y="392"/>
                </a:lnTo>
                <a:lnTo>
                  <a:pt x="347" y="361"/>
                </a:lnTo>
                <a:lnTo>
                  <a:pt x="410" y="327"/>
                </a:lnTo>
                <a:lnTo>
                  <a:pt x="477" y="292"/>
                </a:lnTo>
                <a:lnTo>
                  <a:pt x="550" y="255"/>
                </a:lnTo>
                <a:lnTo>
                  <a:pt x="629" y="218"/>
                </a:lnTo>
                <a:lnTo>
                  <a:pt x="710" y="183"/>
                </a:lnTo>
                <a:lnTo>
                  <a:pt x="796" y="148"/>
                </a:lnTo>
                <a:lnTo>
                  <a:pt x="887" y="116"/>
                </a:lnTo>
                <a:lnTo>
                  <a:pt x="980" y="86"/>
                </a:lnTo>
                <a:lnTo>
                  <a:pt x="1075" y="58"/>
                </a:lnTo>
                <a:lnTo>
                  <a:pt x="1173" y="37"/>
                </a:lnTo>
                <a:lnTo>
                  <a:pt x="1273" y="19"/>
                </a:lnTo>
                <a:lnTo>
                  <a:pt x="1371" y="7"/>
                </a:lnTo>
                <a:lnTo>
                  <a:pt x="147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9244045" y="2224231"/>
            <a:ext cx="1915124" cy="2748875"/>
            <a:chOff x="1462960" y="1540790"/>
            <a:chExt cx="1235916" cy="2173108"/>
          </a:xfrm>
        </p:grpSpPr>
        <p:grpSp>
          <p:nvGrpSpPr>
            <p:cNvPr id="24" name="Group 23"/>
            <p:cNvGrpSpPr/>
            <p:nvPr/>
          </p:nvGrpSpPr>
          <p:grpSpPr>
            <a:xfrm>
              <a:off x="1462960" y="1540790"/>
              <a:ext cx="1235916" cy="1255474"/>
              <a:chOff x="1944489" y="1559841"/>
              <a:chExt cx="1235916" cy="1255474"/>
            </a:xfrm>
          </p:grpSpPr>
          <p:sp>
            <p:nvSpPr>
              <p:cNvPr id="26" name="Freeform 25"/>
              <p:cNvSpPr/>
              <p:nvPr/>
            </p:nvSpPr>
            <p:spPr>
              <a:xfrm>
                <a:off x="1944489" y="1559841"/>
                <a:ext cx="1235916" cy="1255474"/>
              </a:xfrm>
              <a:custGeom>
                <a:avLst/>
                <a:gdLst>
                  <a:gd name="connsiteX0" fmla="*/ 0 w 1414464"/>
                  <a:gd name="connsiteY0" fmla="*/ 0 h 1255474"/>
                  <a:gd name="connsiteX1" fmla="*/ 1414464 w 1414464"/>
                  <a:gd name="connsiteY1" fmla="*/ 0 h 1255474"/>
                  <a:gd name="connsiteX2" fmla="*/ 1414464 w 1414464"/>
                  <a:gd name="connsiteY2" fmla="*/ 635465 h 1255474"/>
                  <a:gd name="connsiteX3" fmla="*/ 1414464 w 1414464"/>
                  <a:gd name="connsiteY3" fmla="*/ 635468 h 1255474"/>
                  <a:gd name="connsiteX4" fmla="*/ 1414464 w 1414464"/>
                  <a:gd name="connsiteY4" fmla="*/ 995580 h 1255474"/>
                  <a:gd name="connsiteX5" fmla="*/ 1324433 w 1414464"/>
                  <a:gd name="connsiteY5" fmla="*/ 1085611 h 1255474"/>
                  <a:gd name="connsiteX6" fmla="*/ 877095 w 1414464"/>
                  <a:gd name="connsiteY6" fmla="*/ 1085611 h 1255474"/>
                  <a:gd name="connsiteX7" fmla="*/ 707232 w 1414464"/>
                  <a:gd name="connsiteY7" fmla="*/ 1255474 h 1255474"/>
                  <a:gd name="connsiteX8" fmla="*/ 537369 w 1414464"/>
                  <a:gd name="connsiteY8" fmla="*/ 1085611 h 1255474"/>
                  <a:gd name="connsiteX9" fmla="*/ 90031 w 1414464"/>
                  <a:gd name="connsiteY9" fmla="*/ 1085611 h 1255474"/>
                  <a:gd name="connsiteX10" fmla="*/ 0 w 1414464"/>
                  <a:gd name="connsiteY10" fmla="*/ 995580 h 1255474"/>
                  <a:gd name="connsiteX11" fmla="*/ 0 w 1414464"/>
                  <a:gd name="connsiteY11" fmla="*/ 635468 h 1255474"/>
                  <a:gd name="connsiteX12" fmla="*/ 0 w 1414464"/>
                  <a:gd name="connsiteY12" fmla="*/ 635465 h 1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464" h="1255474">
                    <a:moveTo>
                      <a:pt x="0" y="0"/>
                    </a:moveTo>
                    <a:lnTo>
                      <a:pt x="1414464" y="0"/>
                    </a:lnTo>
                    <a:lnTo>
                      <a:pt x="1414464" y="635465"/>
                    </a:lnTo>
                    <a:lnTo>
                      <a:pt x="1414464" y="635468"/>
                    </a:lnTo>
                    <a:lnTo>
                      <a:pt x="1414464" y="995580"/>
                    </a:lnTo>
                    <a:cubicBezTo>
                      <a:pt x="1414464" y="1045303"/>
                      <a:pt x="1374156" y="1085611"/>
                      <a:pt x="1324433" y="1085611"/>
                    </a:cubicBezTo>
                    <a:lnTo>
                      <a:pt x="877095" y="1085611"/>
                    </a:lnTo>
                    <a:lnTo>
                      <a:pt x="707232" y="1255474"/>
                    </a:lnTo>
                    <a:lnTo>
                      <a:pt x="537369" y="1085611"/>
                    </a:lnTo>
                    <a:lnTo>
                      <a:pt x="90031" y="1085611"/>
                    </a:lnTo>
                    <a:cubicBezTo>
                      <a:pt x="40308" y="1085611"/>
                      <a:pt x="0" y="1045303"/>
                      <a:pt x="0" y="995580"/>
                    </a:cubicBezTo>
                    <a:lnTo>
                      <a:pt x="0" y="635468"/>
                    </a:lnTo>
                    <a:lnTo>
                      <a:pt x="0" y="635465"/>
                    </a:lnTo>
                    <a:close/>
                  </a:path>
                </a:pathLst>
              </a:cu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800" kern="0">
                  <a:solidFill>
                    <a:prstClr val="white"/>
                  </a:solidFill>
                  <a:latin typeface="Calibri" panose="020F0502020204030204"/>
                </a:endParaRPr>
              </a:p>
            </p:txBody>
          </p:sp>
          <p:sp>
            <p:nvSpPr>
              <p:cNvPr id="27" name="TextBox 26"/>
              <p:cNvSpPr txBox="1"/>
              <p:nvPr/>
            </p:nvSpPr>
            <p:spPr>
              <a:xfrm>
                <a:off x="1957629" y="1658831"/>
                <a:ext cx="1213793" cy="744754"/>
              </a:xfrm>
              <a:prstGeom prst="rect">
                <a:avLst/>
              </a:prstGeom>
              <a:noFill/>
            </p:spPr>
            <p:txBody>
              <a:bodyPr wrap="square" rtlCol="0">
                <a:spAutoFit/>
              </a:bodyPr>
              <a:lstStyle/>
              <a:p>
                <a:r>
                  <a:rPr lang="en-GB" b="1" dirty="0" smtClean="0">
                    <a:solidFill>
                      <a:schemeClr val="bg1"/>
                    </a:solidFill>
                  </a:rPr>
                  <a:t>Action plan - What </a:t>
                </a:r>
                <a:r>
                  <a:rPr lang="en-GB" b="1" dirty="0">
                    <a:solidFill>
                      <a:schemeClr val="bg1"/>
                    </a:solidFill>
                  </a:rPr>
                  <a:t>steps will I take to get there? </a:t>
                </a:r>
              </a:p>
            </p:txBody>
          </p:sp>
        </p:grpSp>
        <p:sp>
          <p:nvSpPr>
            <p:cNvPr id="25" name="Oval 24"/>
            <p:cNvSpPr/>
            <p:nvPr/>
          </p:nvSpPr>
          <p:spPr>
            <a:xfrm>
              <a:off x="1935664" y="3469423"/>
              <a:ext cx="244475" cy="244475"/>
            </a:xfrm>
            <a:prstGeom prst="ellipse">
              <a:avLst/>
            </a:prstGeom>
            <a:solidFill>
              <a:srgbClr val="00B3CE"/>
            </a:solidFill>
            <a:ln w="50800" cap="flat" cmpd="sng" algn="ctr">
              <a:solidFill>
                <a:schemeClr val="bg1"/>
              </a:solidFill>
              <a:prstDash val="solid"/>
              <a:miter lim="800000"/>
            </a:ln>
            <a:effectLst>
              <a:innerShdw blurRad="63500" dist="50800" dir="2700000">
                <a:prstClr val="black">
                  <a:alpha val="50000"/>
                </a:prstClr>
              </a:innerShdw>
            </a:effectLst>
          </p:spPr>
          <p:txBody>
            <a:bodyPr rtlCol="0" anchor="ctr"/>
            <a:lstStyle/>
            <a:p>
              <a:pPr algn="ctr" defTabSz="914400"/>
              <a:endParaRPr lang="en-US" sz="1800" kern="0">
                <a:solidFill>
                  <a:prstClr val="white"/>
                </a:solidFill>
                <a:latin typeface="Calibri" panose="020F0502020204030204"/>
              </a:endParaRPr>
            </a:p>
          </p:txBody>
        </p:sp>
      </p:grpSp>
    </p:spTree>
    <p:extLst>
      <p:ext uri="{BB962C8B-B14F-4D97-AF65-F5344CB8AC3E}">
        <p14:creationId xmlns:p14="http://schemas.microsoft.com/office/powerpoint/2010/main" val="431342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64" y="328139"/>
            <a:ext cx="5567358" cy="477054"/>
          </a:xfrm>
          <a:prstGeom prst="rect">
            <a:avLst/>
          </a:prstGeom>
        </p:spPr>
        <p:txBody>
          <a:bodyPr wrap="none">
            <a:spAutoFit/>
          </a:bodyPr>
          <a:lstStyle/>
          <a:p>
            <a:r>
              <a:rPr lang="en-GB" sz="2500" b="1" dirty="0" smtClean="0">
                <a:solidFill>
                  <a:srgbClr val="0F2946"/>
                </a:solidFill>
              </a:rPr>
              <a:t>Some resources to help you on your way</a:t>
            </a:r>
            <a:endParaRPr lang="en-GB" sz="2500" b="1" dirty="0">
              <a:solidFill>
                <a:srgbClr val="0F2946"/>
              </a:solidFill>
            </a:endParaRPr>
          </a:p>
        </p:txBody>
      </p:sp>
      <p:sp>
        <p:nvSpPr>
          <p:cNvPr id="3" name="Rectangle 2"/>
          <p:cNvSpPr/>
          <p:nvPr/>
        </p:nvSpPr>
        <p:spPr>
          <a:xfrm>
            <a:off x="6209748" y="1131327"/>
            <a:ext cx="5739235" cy="4585871"/>
          </a:xfrm>
          <a:prstGeom prst="rect">
            <a:avLst/>
          </a:prstGeom>
          <a:ln w="38100">
            <a:solidFill>
              <a:srgbClr val="D20089"/>
            </a:solidFill>
          </a:ln>
        </p:spPr>
        <p:txBody>
          <a:bodyPr wrap="square">
            <a:spAutoFit/>
          </a:bodyPr>
          <a:lstStyle/>
          <a:p>
            <a:r>
              <a:rPr lang="en-GB" sz="2000" b="1" dirty="0"/>
              <a:t>For </a:t>
            </a:r>
            <a:r>
              <a:rPr lang="en-GB" sz="2000" b="1" dirty="0" smtClean="0"/>
              <a:t>Teachers and Careers Leads/Advisors </a:t>
            </a:r>
            <a:endParaRPr lang="en-GB" sz="2000" dirty="0" smtClean="0"/>
          </a:p>
          <a:p>
            <a:endParaRPr lang="en-GB" sz="1600" dirty="0"/>
          </a:p>
          <a:p>
            <a:r>
              <a:rPr lang="en-GB" sz="1600" dirty="0">
                <a:hlinkClick r:id="rId3"/>
              </a:rPr>
              <a:t>Skills_shortages_bulletin_summary.pdf (</a:t>
            </a:r>
            <a:r>
              <a:rPr lang="en-GB" sz="1600" dirty="0" smtClean="0">
                <a:hlinkClick r:id="rId3"/>
              </a:rPr>
              <a:t>edge.co.uk)</a:t>
            </a:r>
            <a:r>
              <a:rPr lang="en-US" sz="1600" kern="0" dirty="0" smtClean="0">
                <a:cs typeface="Arial" pitchFamily="34" charset="0"/>
              </a:rPr>
              <a:t> - </a:t>
            </a:r>
            <a:r>
              <a:rPr lang="en-GB" sz="1600" dirty="0" smtClean="0"/>
              <a:t>You </a:t>
            </a:r>
            <a:r>
              <a:rPr lang="en-GB" sz="1600" dirty="0"/>
              <a:t>can read more about skills shortages from the Edge Foundation and </a:t>
            </a:r>
            <a:endParaRPr lang="en-GB" sz="1600" dirty="0" smtClean="0"/>
          </a:p>
          <a:p>
            <a:r>
              <a:rPr lang="en-GB" sz="1600" dirty="0" smtClean="0"/>
              <a:t>why </a:t>
            </a:r>
            <a:r>
              <a:rPr lang="en-GB" sz="1600" dirty="0"/>
              <a:t>it is important to address them</a:t>
            </a:r>
          </a:p>
          <a:p>
            <a:endParaRPr lang="en-GB" sz="1600" dirty="0"/>
          </a:p>
          <a:p>
            <a:r>
              <a:rPr lang="en-GB" sz="1600" dirty="0">
                <a:hlinkClick r:id="rId4"/>
              </a:rPr>
              <a:t>EFL Training | Edge </a:t>
            </a:r>
            <a:r>
              <a:rPr lang="en-GB" sz="1600" dirty="0" smtClean="0">
                <a:hlinkClick r:id="rId4"/>
              </a:rPr>
              <a:t>Foundation</a:t>
            </a:r>
            <a:r>
              <a:rPr lang="en-GB" sz="1600" dirty="0" smtClean="0"/>
              <a:t> - At </a:t>
            </a:r>
            <a:r>
              <a:rPr lang="en-GB" sz="1600" dirty="0"/>
              <a:t>Edge, we offer a variety of live and on-demand training for teachers related to community </a:t>
            </a:r>
          </a:p>
          <a:p>
            <a:r>
              <a:rPr lang="en-GB" sz="1600" dirty="0"/>
              <a:t>connected learning, project based learning and real world learning. Join us to learn how these techniques can help bring </a:t>
            </a:r>
            <a:endParaRPr lang="en-GB" sz="1600" dirty="0" smtClean="0"/>
          </a:p>
          <a:p>
            <a:r>
              <a:rPr lang="en-GB" sz="1600" dirty="0" smtClean="0"/>
              <a:t>learning to </a:t>
            </a:r>
            <a:r>
              <a:rPr lang="en-GB" sz="1600" dirty="0"/>
              <a:t>life </a:t>
            </a:r>
          </a:p>
          <a:p>
            <a:endParaRPr lang="en-GB" sz="1600" dirty="0"/>
          </a:p>
          <a:p>
            <a:r>
              <a:rPr lang="en-GB" sz="1600" dirty="0">
                <a:hlinkClick r:id="rId5"/>
              </a:rPr>
              <a:t>Create Your Future - Teaching Resources - Youth Employment </a:t>
            </a:r>
            <a:r>
              <a:rPr lang="en-GB" sz="1600" dirty="0" smtClean="0">
                <a:hlinkClick r:id="rId5"/>
              </a:rPr>
              <a:t>UK</a:t>
            </a:r>
            <a:r>
              <a:rPr lang="en-GB" sz="1600" dirty="0" smtClean="0"/>
              <a:t> – Free teaching resources and the </a:t>
            </a:r>
            <a:r>
              <a:rPr lang="en-GB" sz="1600" dirty="0"/>
              <a:t>Young Professional </a:t>
            </a:r>
            <a:r>
              <a:rPr lang="en-GB" sz="1600" dirty="0" smtClean="0"/>
              <a:t>Programmes are </a:t>
            </a:r>
            <a:r>
              <a:rPr lang="en-GB" sz="1600" dirty="0"/>
              <a:t>freely available for young people aged 14-16 and 17+.</a:t>
            </a:r>
          </a:p>
          <a:p>
            <a:endParaRPr lang="en-GB" sz="1600" dirty="0"/>
          </a:p>
          <a:p>
            <a:r>
              <a:rPr lang="en-GB" sz="1600" dirty="0">
                <a:hlinkClick r:id="rId6"/>
              </a:rPr>
              <a:t>Skills Builder Education Toolkit - Training </a:t>
            </a:r>
            <a:r>
              <a:rPr lang="en-GB" sz="1600" dirty="0" smtClean="0">
                <a:hlinkClick r:id="rId6"/>
              </a:rPr>
              <a:t>Resource</a:t>
            </a:r>
            <a:r>
              <a:rPr lang="en-GB" sz="1600" dirty="0" smtClean="0"/>
              <a:t> – A toolkit for </a:t>
            </a:r>
            <a:r>
              <a:rPr lang="en-GB" sz="1600" dirty="0"/>
              <a:t>building essential skills at all levels of education  </a:t>
            </a:r>
          </a:p>
        </p:txBody>
      </p:sp>
      <p:sp>
        <p:nvSpPr>
          <p:cNvPr id="4" name="Rectangle 3"/>
          <p:cNvSpPr/>
          <p:nvPr/>
        </p:nvSpPr>
        <p:spPr>
          <a:xfrm>
            <a:off x="391064" y="1131327"/>
            <a:ext cx="5601963" cy="4585871"/>
          </a:xfrm>
          <a:prstGeom prst="rect">
            <a:avLst/>
          </a:prstGeom>
          <a:ln w="38100">
            <a:solidFill>
              <a:srgbClr val="D20089"/>
            </a:solidFill>
          </a:ln>
        </p:spPr>
        <p:txBody>
          <a:bodyPr wrap="square">
            <a:spAutoFit/>
          </a:bodyPr>
          <a:lstStyle/>
          <a:p>
            <a:r>
              <a:rPr lang="en-GB" sz="2000" b="1" dirty="0"/>
              <a:t>For young people </a:t>
            </a:r>
            <a:endParaRPr lang="en-GB" sz="2000" b="1" dirty="0" smtClean="0">
              <a:hlinkClick r:id="rId7"/>
            </a:endParaRPr>
          </a:p>
          <a:p>
            <a:endParaRPr lang="en-GB" sz="1600" dirty="0" smtClean="0">
              <a:hlinkClick r:id="rId7"/>
            </a:endParaRPr>
          </a:p>
          <a:p>
            <a:r>
              <a:rPr lang="en-GB" sz="1600" dirty="0" smtClean="0">
                <a:hlinkClick r:id="rId7"/>
              </a:rPr>
              <a:t>Careers </a:t>
            </a:r>
            <a:r>
              <a:rPr lang="en-GB" sz="1600" dirty="0">
                <a:hlinkClick r:id="rId7"/>
              </a:rPr>
              <a:t>advice - job profiles, information and resources | National Careers </a:t>
            </a:r>
            <a:r>
              <a:rPr lang="en-GB" sz="1600" dirty="0" smtClean="0">
                <a:hlinkClick r:id="rId7"/>
              </a:rPr>
              <a:t>Service</a:t>
            </a:r>
            <a:r>
              <a:rPr lang="en-GB" sz="1600" dirty="0" smtClean="0"/>
              <a:t> - Here you can access careers advice and </a:t>
            </a:r>
            <a:r>
              <a:rPr lang="en-GB" sz="1600" dirty="0"/>
              <a:t>guidance to help you make decisions on learning, training and work</a:t>
            </a:r>
            <a:r>
              <a:rPr lang="en-GB" sz="1600" dirty="0" smtClean="0"/>
              <a:t>.</a:t>
            </a:r>
          </a:p>
          <a:p>
            <a:endParaRPr lang="en-GB" sz="1600" dirty="0" smtClean="0">
              <a:hlinkClick r:id="rId8"/>
            </a:endParaRPr>
          </a:p>
          <a:p>
            <a:r>
              <a:rPr lang="en-GB" sz="1600" dirty="0">
                <a:hlinkClick r:id="rId9"/>
              </a:rPr>
              <a:t>Careers Advice for Young People - Youth Employment UK</a:t>
            </a:r>
            <a:r>
              <a:rPr lang="en-GB" sz="1600" dirty="0"/>
              <a:t> – Provides advice and guidance for young people </a:t>
            </a:r>
            <a:endParaRPr lang="en-GB" sz="1600" dirty="0">
              <a:hlinkClick r:id="rId8"/>
            </a:endParaRPr>
          </a:p>
          <a:p>
            <a:endParaRPr lang="en-GB" sz="1600" dirty="0">
              <a:hlinkClick r:id="rId8"/>
            </a:endParaRPr>
          </a:p>
          <a:p>
            <a:r>
              <a:rPr lang="en-GB" sz="1600" dirty="0" smtClean="0">
                <a:hlinkClick r:id="rId8"/>
              </a:rPr>
              <a:t>Download </a:t>
            </a:r>
            <a:r>
              <a:rPr lang="en-GB" sz="1600" dirty="0">
                <a:hlinkClick r:id="rId8"/>
              </a:rPr>
              <a:t>FREE Skills &amp; Careers Activities Booklet for Young People - Youth Employment </a:t>
            </a:r>
            <a:r>
              <a:rPr lang="en-GB" sz="1600" dirty="0" smtClean="0">
                <a:hlinkClick r:id="rId8"/>
              </a:rPr>
              <a:t>UK</a:t>
            </a:r>
            <a:r>
              <a:rPr lang="en-GB" sz="1600" dirty="0" smtClean="0"/>
              <a:t> - You </a:t>
            </a:r>
            <a:r>
              <a:rPr lang="en-GB" sz="1600" dirty="0"/>
              <a:t>can download activities and materials from Youth Employment </a:t>
            </a:r>
            <a:r>
              <a:rPr lang="en-GB" sz="1600" dirty="0" smtClean="0"/>
              <a:t>UK</a:t>
            </a:r>
          </a:p>
          <a:p>
            <a:endParaRPr lang="en-GB" sz="1600" dirty="0" smtClean="0"/>
          </a:p>
          <a:p>
            <a:r>
              <a:rPr lang="en-GB" sz="1600" dirty="0">
                <a:hlinkClick r:id="rId10"/>
              </a:rPr>
              <a:t>home </a:t>
            </a:r>
            <a:r>
              <a:rPr lang="en-GB" sz="1600" dirty="0" smtClean="0">
                <a:hlinkClick r:id="rId10"/>
              </a:rPr>
              <a:t>– </a:t>
            </a:r>
            <a:r>
              <a:rPr lang="en-GB" sz="1600" dirty="0" err="1" smtClean="0">
                <a:hlinkClick r:id="rId10"/>
              </a:rPr>
              <a:t>icould</a:t>
            </a:r>
            <a:r>
              <a:rPr lang="en-GB" sz="1600" dirty="0" smtClean="0"/>
              <a:t> – Find out what you’re like and what job you might want to do by taking the buzz quiz </a:t>
            </a:r>
          </a:p>
          <a:p>
            <a:endParaRPr lang="en-GB" sz="1600" dirty="0"/>
          </a:p>
          <a:p>
            <a:r>
              <a:rPr lang="en-GB" sz="1600" dirty="0" smtClean="0">
                <a:hlinkClick r:id="rId11"/>
              </a:rPr>
              <a:t>BBC bitesize </a:t>
            </a:r>
            <a:r>
              <a:rPr lang="en-GB" sz="1600" dirty="0" smtClean="0"/>
              <a:t>– Explains the world of work for young people </a:t>
            </a:r>
            <a:endParaRPr lang="en-GB" sz="1600" dirty="0"/>
          </a:p>
        </p:txBody>
      </p:sp>
    </p:spTree>
    <p:extLst>
      <p:ext uri="{BB962C8B-B14F-4D97-AF65-F5344CB8AC3E}">
        <p14:creationId xmlns:p14="http://schemas.microsoft.com/office/powerpoint/2010/main" val="125214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879613-A489-3B4C-AE88-AD5380653E79}"/>
              </a:ext>
            </a:extLst>
          </p:cNvPr>
          <p:cNvSpPr txBox="1"/>
          <p:nvPr/>
        </p:nvSpPr>
        <p:spPr>
          <a:xfrm>
            <a:off x="173698" y="1831394"/>
            <a:ext cx="5436270" cy="1521353"/>
          </a:xfrm>
          <a:prstGeom prst="rect">
            <a:avLst/>
          </a:prstGeom>
          <a:noFill/>
        </p:spPr>
        <p:txBody>
          <a:bodyPr wrap="square" lIns="0" tIns="0" rIns="0" bIns="0" rtlCol="0">
            <a:noAutofit/>
          </a:bodyPr>
          <a:lstStyle/>
          <a:p>
            <a:r>
              <a:rPr lang="en-US" sz="4000" b="1" dirty="0" smtClean="0">
                <a:solidFill>
                  <a:srgbClr val="0F2946"/>
                </a:solidFill>
              </a:rPr>
              <a:t>To stay in touch you can: </a:t>
            </a:r>
            <a:endParaRPr lang="en-US" sz="4000" b="1" dirty="0">
              <a:solidFill>
                <a:srgbClr val="0F2946"/>
              </a:solidFill>
            </a:endParaRPr>
          </a:p>
        </p:txBody>
      </p:sp>
      <p:sp>
        <p:nvSpPr>
          <p:cNvPr id="5" name="TextBox 4">
            <a:extLst>
              <a:ext uri="{FF2B5EF4-FFF2-40B4-BE49-F238E27FC236}">
                <a16:creationId xmlns:a16="http://schemas.microsoft.com/office/drawing/2014/main" xmlns="" id="{822E6346-3A7E-9441-8F80-DC8DA7CE7B9B}"/>
              </a:ext>
            </a:extLst>
          </p:cNvPr>
          <p:cNvSpPr txBox="1"/>
          <p:nvPr/>
        </p:nvSpPr>
        <p:spPr>
          <a:xfrm>
            <a:off x="173698" y="2431433"/>
            <a:ext cx="4626511" cy="2541925"/>
          </a:xfrm>
          <a:prstGeom prst="rect">
            <a:avLst/>
          </a:prstGeom>
          <a:noFill/>
        </p:spPr>
        <p:txBody>
          <a:bodyPr wrap="square" lIns="0" tIns="0" rIns="0" bIns="0" rtlCol="0">
            <a:noAutofit/>
          </a:bodyPr>
          <a:lstStyle/>
          <a:p>
            <a:pPr>
              <a:spcAft>
                <a:spcPts val="300"/>
              </a:spcAft>
            </a:pPr>
            <a:endParaRPr lang="en-US" b="1" dirty="0">
              <a:solidFill>
                <a:srgbClr val="0F2946"/>
              </a:solidFill>
            </a:endParaRPr>
          </a:p>
          <a:p>
            <a:pPr marL="285750" lvl="0" indent="-285750">
              <a:buFont typeface="Wingdings" panose="05000000000000000000" pitchFamily="2" charset="2"/>
              <a:buChar char="Ø"/>
            </a:pPr>
            <a:r>
              <a:rPr lang="en-GB" b="1" dirty="0">
                <a:solidFill>
                  <a:srgbClr val="D20089"/>
                </a:solidFill>
              </a:rPr>
              <a:t>JOIN </a:t>
            </a:r>
            <a:r>
              <a:rPr lang="en-GB" dirty="0"/>
              <a:t>our Edge community </a:t>
            </a:r>
            <a:r>
              <a:rPr lang="en-GB" u="sng" dirty="0">
                <a:hlinkClick r:id="rId3"/>
              </a:rPr>
              <a:t>https://www.edge.co.uk/join-our-network</a:t>
            </a:r>
            <a:r>
              <a:rPr lang="en-GB" u="sng" dirty="0" smtClean="0">
                <a:hlinkClick r:id="rId3"/>
              </a:rPr>
              <a:t>/</a:t>
            </a:r>
            <a:endParaRPr lang="en-GB" u="sng" dirty="0" smtClean="0"/>
          </a:p>
          <a:p>
            <a:pPr lvl="0"/>
            <a:endParaRPr lang="en-GB" dirty="0"/>
          </a:p>
          <a:p>
            <a:pPr marL="285750" lvl="0" indent="-285750">
              <a:buFont typeface="Wingdings" panose="05000000000000000000" pitchFamily="2" charset="2"/>
              <a:buChar char="Ø"/>
            </a:pPr>
            <a:r>
              <a:rPr lang="en-GB" b="1" dirty="0">
                <a:solidFill>
                  <a:srgbClr val="D20089"/>
                </a:solidFill>
              </a:rPr>
              <a:t>ENGAGE</a:t>
            </a:r>
            <a:r>
              <a:rPr lang="en-GB" dirty="0"/>
              <a:t> with the debate online </a:t>
            </a:r>
            <a:r>
              <a:rPr lang="en-GB" dirty="0" smtClean="0">
                <a:solidFill>
                  <a:srgbClr val="0070C0"/>
                </a:solidFill>
              </a:rPr>
              <a:t>@</a:t>
            </a:r>
            <a:r>
              <a:rPr lang="en-GB" dirty="0" err="1">
                <a:solidFill>
                  <a:srgbClr val="0070C0"/>
                </a:solidFill>
              </a:rPr>
              <a:t>UkEdge</a:t>
            </a:r>
            <a:r>
              <a:rPr lang="en-GB" dirty="0">
                <a:solidFill>
                  <a:srgbClr val="0070C0"/>
                </a:solidFill>
              </a:rPr>
              <a:t> </a:t>
            </a:r>
            <a:endParaRPr lang="en-GB" dirty="0" smtClean="0">
              <a:solidFill>
                <a:srgbClr val="0070C0"/>
              </a:solidFill>
            </a:endParaRPr>
          </a:p>
          <a:p>
            <a:pPr lvl="0"/>
            <a:endParaRPr lang="en-GB" dirty="0"/>
          </a:p>
          <a:p>
            <a:pPr marL="285750" lvl="0" indent="-285750">
              <a:buFont typeface="Wingdings" panose="05000000000000000000" pitchFamily="2" charset="2"/>
              <a:buChar char="Ø"/>
            </a:pPr>
            <a:r>
              <a:rPr lang="en-GB" b="1" dirty="0">
                <a:solidFill>
                  <a:srgbClr val="D20089"/>
                </a:solidFill>
              </a:rPr>
              <a:t>Or CONTACT </a:t>
            </a:r>
            <a:r>
              <a:rPr lang="en-GB" dirty="0"/>
              <a:t>one of our team at </a:t>
            </a:r>
            <a:r>
              <a:rPr lang="en-GB" u="sng" dirty="0">
                <a:hlinkClick r:id="rId4"/>
              </a:rPr>
              <a:t>https://www.edge.co.uk/about-edge/our-people/</a:t>
            </a:r>
            <a:r>
              <a:rPr lang="en-GB" dirty="0"/>
              <a:t> to discuss further</a:t>
            </a:r>
          </a:p>
          <a:p>
            <a:pPr>
              <a:spcAft>
                <a:spcPts val="300"/>
              </a:spcAft>
            </a:pPr>
            <a:r>
              <a:rPr lang="en-US" dirty="0" smtClean="0">
                <a:solidFill>
                  <a:srgbClr val="0F2946"/>
                </a:solidFill>
              </a:rPr>
              <a:t> </a:t>
            </a:r>
            <a:endParaRPr lang="en-US" dirty="0">
              <a:solidFill>
                <a:srgbClr val="0F2946"/>
              </a:solidFill>
            </a:endParaRPr>
          </a:p>
        </p:txBody>
      </p:sp>
    </p:spTree>
    <p:extLst>
      <p:ext uri="{BB962C8B-B14F-4D97-AF65-F5344CB8AC3E}">
        <p14:creationId xmlns:p14="http://schemas.microsoft.com/office/powerpoint/2010/main" val="4017570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33683" y="339307"/>
            <a:ext cx="5812553" cy="477054"/>
          </a:xfrm>
          <a:prstGeom prst="rect">
            <a:avLst/>
          </a:prstGeom>
          <a:noFill/>
        </p:spPr>
        <p:txBody>
          <a:bodyPr wrap="none" rtlCol="0">
            <a:spAutoFit/>
          </a:bodyPr>
          <a:lstStyle/>
          <a:p>
            <a:r>
              <a:rPr lang="en-GB" sz="2500" b="1" dirty="0" smtClean="0">
                <a:solidFill>
                  <a:srgbClr val="0F2946"/>
                </a:solidFill>
              </a:rPr>
              <a:t>To begin, let’s look at some key definitions</a:t>
            </a:r>
            <a:endParaRPr lang="en-GB" sz="2500" b="1" dirty="0">
              <a:solidFill>
                <a:srgbClr val="0F2946"/>
              </a:solidFill>
            </a:endParaRPr>
          </a:p>
        </p:txBody>
      </p:sp>
      <p:sp>
        <p:nvSpPr>
          <p:cNvPr id="22" name="Rectangle 21"/>
          <p:cNvSpPr/>
          <p:nvPr/>
        </p:nvSpPr>
        <p:spPr>
          <a:xfrm>
            <a:off x="763755" y="5011669"/>
            <a:ext cx="11841864" cy="1477328"/>
          </a:xfrm>
          <a:prstGeom prst="rect">
            <a:avLst/>
          </a:prstGeom>
        </p:spPr>
        <p:txBody>
          <a:bodyPr wrap="square">
            <a:spAutoFit/>
          </a:bodyPr>
          <a:lstStyle/>
          <a:p>
            <a:endParaRPr lang="en-GB" dirty="0" smtClean="0"/>
          </a:p>
          <a:p>
            <a:endParaRPr lang="en-GB" dirty="0"/>
          </a:p>
          <a:p>
            <a:endParaRPr lang="en-GB" b="1" dirty="0"/>
          </a:p>
          <a:p>
            <a:endParaRPr lang="en-GB" dirty="0" smtClean="0"/>
          </a:p>
          <a:p>
            <a:endParaRPr lang="en-GB" dirty="0"/>
          </a:p>
        </p:txBody>
      </p:sp>
      <p:sp>
        <p:nvSpPr>
          <p:cNvPr id="24" name="Pentagon 23">
            <a:hlinkClick r:id="rId3"/>
          </p:cNvPr>
          <p:cNvSpPr/>
          <p:nvPr/>
        </p:nvSpPr>
        <p:spPr>
          <a:xfrm>
            <a:off x="481310" y="1346035"/>
            <a:ext cx="11329851" cy="947397"/>
          </a:xfrm>
          <a:prstGeom prst="homePlate">
            <a:avLst/>
          </a:prstGeom>
          <a:solidFill>
            <a:srgbClr val="760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Fourth Industrial Revolution </a:t>
            </a:r>
            <a:r>
              <a:rPr lang="en-GB" b="1" dirty="0" smtClean="0"/>
              <a:t>/ Future of Work </a:t>
            </a:r>
            <a:r>
              <a:rPr lang="en-GB" dirty="0" smtClean="0"/>
              <a:t>– </a:t>
            </a:r>
            <a:r>
              <a:rPr lang="en-GB" dirty="0"/>
              <a:t>(also known as Industry 4.0) is the current and developing environment where disruptive technologies and trends like the Internet of </a:t>
            </a:r>
            <a:r>
              <a:rPr lang="en-GB" dirty="0" smtClean="0"/>
              <a:t>Things (</a:t>
            </a:r>
            <a:r>
              <a:rPr lang="en-GB" dirty="0" err="1" smtClean="0"/>
              <a:t>IoT</a:t>
            </a:r>
            <a:r>
              <a:rPr lang="en-GB" dirty="0" smtClean="0"/>
              <a:t>), </a:t>
            </a:r>
            <a:r>
              <a:rPr lang="en-GB" dirty="0"/>
              <a:t>robotics, virtual reality and artificial intelligence are changing the way we live and work. </a:t>
            </a:r>
            <a:endParaRPr lang="en-GB" b="1" dirty="0"/>
          </a:p>
        </p:txBody>
      </p:sp>
      <p:sp>
        <p:nvSpPr>
          <p:cNvPr id="25" name="Pentagon 24">
            <a:hlinkClick r:id="rId4"/>
          </p:cNvPr>
          <p:cNvSpPr/>
          <p:nvPr/>
        </p:nvSpPr>
        <p:spPr>
          <a:xfrm>
            <a:off x="481310" y="2526907"/>
            <a:ext cx="10879181" cy="947397"/>
          </a:xfrm>
          <a:prstGeom prst="homePlate">
            <a:avLst/>
          </a:prstGeom>
          <a:solidFill>
            <a:srgbClr val="A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Technical skills </a:t>
            </a:r>
            <a:r>
              <a:rPr lang="en-GB" dirty="0"/>
              <a:t>– specialised knowledge and expertise to accomplish certain tasks, often practical tasks in the areas of science, arts, technology, engineering, maths, finance. </a:t>
            </a:r>
          </a:p>
        </p:txBody>
      </p:sp>
      <p:sp>
        <p:nvSpPr>
          <p:cNvPr id="26" name="Pentagon 25">
            <a:hlinkClick r:id="rId5"/>
          </p:cNvPr>
          <p:cNvSpPr/>
          <p:nvPr/>
        </p:nvSpPr>
        <p:spPr>
          <a:xfrm>
            <a:off x="481310" y="3670960"/>
            <a:ext cx="10232570" cy="947397"/>
          </a:xfrm>
          <a:prstGeom prst="homePlate">
            <a:avLst/>
          </a:prstGeom>
          <a:solidFill>
            <a:srgbClr val="CC00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b="1" dirty="0"/>
              <a:t>Transferrable skills –</a:t>
            </a:r>
            <a:r>
              <a:rPr lang="en-GB" dirty="0"/>
              <a:t> a core set of skills and abilities that can be carried between jobs and apply to a wide range of industries </a:t>
            </a:r>
          </a:p>
          <a:p>
            <a:endParaRPr lang="en-GB" dirty="0"/>
          </a:p>
          <a:p>
            <a:endParaRPr lang="en-GB" dirty="0"/>
          </a:p>
        </p:txBody>
      </p:sp>
      <p:sp>
        <p:nvSpPr>
          <p:cNvPr id="27" name="Pentagon 26">
            <a:hlinkClick r:id="rId5"/>
          </p:cNvPr>
          <p:cNvSpPr/>
          <p:nvPr/>
        </p:nvSpPr>
        <p:spPr>
          <a:xfrm>
            <a:off x="481310" y="4802936"/>
            <a:ext cx="9337247" cy="947397"/>
          </a:xfrm>
          <a:prstGeom prst="homePlate">
            <a:avLst/>
          </a:prstGeom>
          <a:solidFill>
            <a:srgbClr val="F20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b="1" dirty="0"/>
              <a:t>Skills shortages / Skills gap </a:t>
            </a:r>
            <a:r>
              <a:rPr lang="en-GB" dirty="0"/>
              <a:t>– where the demand for a particular type of skills or worker exceeds the supply of such workers </a:t>
            </a:r>
          </a:p>
          <a:p>
            <a:endParaRPr lang="en-GB" b="1" dirty="0"/>
          </a:p>
        </p:txBody>
      </p:sp>
    </p:spTree>
    <p:extLst>
      <p:ext uri="{BB962C8B-B14F-4D97-AF65-F5344CB8AC3E}">
        <p14:creationId xmlns:p14="http://schemas.microsoft.com/office/powerpoint/2010/main" val="140353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4694281" y="3627639"/>
            <a:ext cx="2772229" cy="1828800"/>
          </a:xfrm>
          <a:prstGeom prst="diamond">
            <a:avLst/>
          </a:prstGeom>
          <a:solidFill>
            <a:schemeClr val="accent6"/>
          </a:solidFill>
          <a:ln>
            <a:noFill/>
          </a:ln>
          <a:effectLst>
            <a:outerShdw blurRad="228600" dist="38100" dir="5400000" sx="109000" sy="109000" algn="t" rotWithShape="0">
              <a:prstClr val="black">
                <a:alpha val="40000"/>
              </a:prstClr>
            </a:outerShdw>
          </a:effectLst>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3" name="Diamond 2"/>
          <p:cNvSpPr/>
          <p:nvPr/>
        </p:nvSpPr>
        <p:spPr>
          <a:xfrm>
            <a:off x="4694281" y="2945468"/>
            <a:ext cx="2772229" cy="1828800"/>
          </a:xfrm>
          <a:prstGeom prst="diamond">
            <a:avLst/>
          </a:prstGeom>
          <a:solidFill>
            <a:schemeClr val="accent4"/>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4" name="Diamond 3"/>
          <p:cNvSpPr/>
          <p:nvPr/>
        </p:nvSpPr>
        <p:spPr>
          <a:xfrm>
            <a:off x="4694281" y="2263297"/>
            <a:ext cx="2772229" cy="1828800"/>
          </a:xfrm>
          <a:prstGeom prst="diamond">
            <a:avLst/>
          </a:prstGeom>
          <a:solidFill>
            <a:schemeClr val="accent3"/>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5" name="Diamond 4"/>
          <p:cNvSpPr/>
          <p:nvPr/>
        </p:nvSpPr>
        <p:spPr>
          <a:xfrm>
            <a:off x="4694281" y="1581126"/>
            <a:ext cx="2772229" cy="1828800"/>
          </a:xfrm>
          <a:prstGeom prst="diamond">
            <a:avLst/>
          </a:prstGeom>
          <a:solidFill>
            <a:schemeClr val="accent2"/>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7" name="Oval 6"/>
          <p:cNvSpPr/>
          <p:nvPr/>
        </p:nvSpPr>
        <p:spPr>
          <a:xfrm>
            <a:off x="8138008" y="1879802"/>
            <a:ext cx="653143" cy="653143"/>
          </a:xfrm>
          <a:prstGeom prst="ellipse">
            <a:avLst/>
          </a:prstGeom>
          <a:solidFill>
            <a:schemeClr val="accent3"/>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56043" y="3844319"/>
            <a:ext cx="3035957" cy="1631216"/>
          </a:xfrm>
          <a:prstGeom prst="rect">
            <a:avLst/>
          </a:prstGeom>
        </p:spPr>
        <p:txBody>
          <a:bodyPr wrap="square">
            <a:spAutoFit/>
          </a:bodyPr>
          <a:lstStyle/>
          <a:p>
            <a:r>
              <a:rPr lang="en-GB" sz="2500" b="1" dirty="0">
                <a:solidFill>
                  <a:srgbClr val="D20089"/>
                </a:solidFill>
              </a:rPr>
              <a:t>Key message 4: </a:t>
            </a:r>
            <a:endParaRPr lang="en-GB" sz="2500" b="1" dirty="0" smtClean="0">
              <a:solidFill>
                <a:srgbClr val="D20089"/>
              </a:solidFill>
            </a:endParaRPr>
          </a:p>
          <a:p>
            <a:r>
              <a:rPr lang="en-GB" sz="2500" dirty="0" smtClean="0">
                <a:solidFill>
                  <a:srgbClr val="0F2946"/>
                </a:solidFill>
              </a:rPr>
              <a:t>Otherwise, skills  shortages might  become more </a:t>
            </a:r>
            <a:r>
              <a:rPr lang="en-GB" sz="2500" dirty="0">
                <a:solidFill>
                  <a:srgbClr val="0F2946"/>
                </a:solidFill>
              </a:rPr>
              <a:t>costly</a:t>
            </a:r>
            <a:endParaRPr lang="en-GB" sz="2500" b="1" dirty="0">
              <a:solidFill>
                <a:srgbClr val="0D2B49"/>
              </a:solidFill>
            </a:endParaRPr>
          </a:p>
        </p:txBody>
      </p:sp>
      <p:sp>
        <p:nvSpPr>
          <p:cNvPr id="10" name="Rectangle 9"/>
          <p:cNvSpPr/>
          <p:nvPr/>
        </p:nvSpPr>
        <p:spPr>
          <a:xfrm>
            <a:off x="333683" y="3798696"/>
            <a:ext cx="3052902" cy="1246495"/>
          </a:xfrm>
          <a:prstGeom prst="rect">
            <a:avLst/>
          </a:prstGeom>
        </p:spPr>
        <p:txBody>
          <a:bodyPr wrap="square">
            <a:spAutoFit/>
          </a:bodyPr>
          <a:lstStyle/>
          <a:p>
            <a:r>
              <a:rPr lang="en-GB" sz="2500" b="1" dirty="0">
                <a:solidFill>
                  <a:srgbClr val="D20089"/>
                </a:solidFill>
              </a:rPr>
              <a:t>Key message 3: </a:t>
            </a:r>
            <a:endParaRPr lang="en-GB" sz="2500" b="1" dirty="0" smtClean="0">
              <a:solidFill>
                <a:srgbClr val="D20089"/>
              </a:solidFill>
            </a:endParaRPr>
          </a:p>
          <a:p>
            <a:r>
              <a:rPr lang="en-GB" sz="2500" dirty="0" smtClean="0">
                <a:solidFill>
                  <a:srgbClr val="0F2946"/>
                </a:solidFill>
              </a:rPr>
              <a:t>We need to see more investment in skills </a:t>
            </a:r>
            <a:endParaRPr lang="en-GB" sz="2500" b="1" dirty="0">
              <a:solidFill>
                <a:srgbClr val="0D2B49"/>
              </a:solidFill>
            </a:endParaRPr>
          </a:p>
        </p:txBody>
      </p:sp>
      <p:sp>
        <p:nvSpPr>
          <p:cNvPr id="11" name="Rectangle 10"/>
          <p:cNvSpPr/>
          <p:nvPr/>
        </p:nvSpPr>
        <p:spPr>
          <a:xfrm>
            <a:off x="377668" y="1698973"/>
            <a:ext cx="3035957" cy="1246495"/>
          </a:xfrm>
          <a:prstGeom prst="rect">
            <a:avLst/>
          </a:prstGeom>
        </p:spPr>
        <p:txBody>
          <a:bodyPr wrap="square">
            <a:spAutoFit/>
          </a:bodyPr>
          <a:lstStyle/>
          <a:p>
            <a:r>
              <a:rPr lang="en-GB" sz="2500" b="1" dirty="0">
                <a:solidFill>
                  <a:srgbClr val="D20089"/>
                </a:solidFill>
              </a:rPr>
              <a:t>Key message 1: </a:t>
            </a:r>
            <a:endParaRPr lang="en-GB" sz="2500" b="1" dirty="0" smtClean="0">
              <a:solidFill>
                <a:srgbClr val="D20089"/>
              </a:solidFill>
            </a:endParaRPr>
          </a:p>
          <a:p>
            <a:r>
              <a:rPr lang="en-GB" sz="2500" dirty="0" smtClean="0">
                <a:solidFill>
                  <a:srgbClr val="0F2946"/>
                </a:solidFill>
              </a:rPr>
              <a:t>Skills </a:t>
            </a:r>
            <a:r>
              <a:rPr lang="en-GB" sz="2500" dirty="0">
                <a:solidFill>
                  <a:srgbClr val="0F2946"/>
                </a:solidFill>
              </a:rPr>
              <a:t>shortages are large </a:t>
            </a:r>
            <a:r>
              <a:rPr lang="en-GB" sz="2500" dirty="0" smtClean="0">
                <a:solidFill>
                  <a:srgbClr val="0F2946"/>
                </a:solidFill>
              </a:rPr>
              <a:t>and are growing</a:t>
            </a:r>
            <a:endParaRPr lang="en-GB" sz="2500" b="1" dirty="0">
              <a:solidFill>
                <a:srgbClr val="0D2B49"/>
              </a:solidFill>
            </a:endParaRPr>
          </a:p>
        </p:txBody>
      </p:sp>
      <p:sp>
        <p:nvSpPr>
          <p:cNvPr id="12" name="Rectangle 11"/>
          <p:cNvSpPr/>
          <p:nvPr/>
        </p:nvSpPr>
        <p:spPr>
          <a:xfrm>
            <a:off x="9156043" y="1613724"/>
            <a:ext cx="3035957" cy="1631216"/>
          </a:xfrm>
          <a:prstGeom prst="rect">
            <a:avLst/>
          </a:prstGeom>
        </p:spPr>
        <p:txBody>
          <a:bodyPr wrap="square">
            <a:spAutoFit/>
          </a:bodyPr>
          <a:lstStyle/>
          <a:p>
            <a:r>
              <a:rPr lang="en-GB" sz="2500" b="1" dirty="0">
                <a:solidFill>
                  <a:srgbClr val="D20089"/>
                </a:solidFill>
              </a:rPr>
              <a:t>Key message 2: </a:t>
            </a:r>
            <a:r>
              <a:rPr lang="en-GB" sz="2500" dirty="0" smtClean="0">
                <a:solidFill>
                  <a:srgbClr val="0F2946"/>
                </a:solidFill>
              </a:rPr>
              <a:t>Modern, transferable skills should be prioritised</a:t>
            </a:r>
            <a:endParaRPr lang="en-GB" sz="2500" b="1" dirty="0">
              <a:solidFill>
                <a:srgbClr val="0D2B49"/>
              </a:solidFill>
            </a:endParaRPr>
          </a:p>
        </p:txBody>
      </p:sp>
      <p:grpSp>
        <p:nvGrpSpPr>
          <p:cNvPr id="13" name="Group 4"/>
          <p:cNvGrpSpPr>
            <a:grpSpLocks noChangeAspect="1"/>
          </p:cNvGrpSpPr>
          <p:nvPr/>
        </p:nvGrpSpPr>
        <p:grpSpPr bwMode="auto">
          <a:xfrm>
            <a:off x="3596071" y="1644852"/>
            <a:ext cx="309562" cy="307975"/>
            <a:chOff x="6445" y="399"/>
            <a:chExt cx="195" cy="194"/>
          </a:xfrm>
          <a:solidFill>
            <a:schemeClr val="bg1"/>
          </a:solidFill>
        </p:grpSpPr>
        <p:sp>
          <p:nvSpPr>
            <p:cNvPr id="14" name="Freeform 6"/>
            <p:cNvSpPr>
              <a:spLocks noEditPoints="1"/>
            </p:cNvSpPr>
            <p:nvPr/>
          </p:nvSpPr>
          <p:spPr bwMode="auto">
            <a:xfrm>
              <a:off x="6445" y="399"/>
              <a:ext cx="195" cy="194"/>
            </a:xfrm>
            <a:custGeom>
              <a:avLst/>
              <a:gdLst>
                <a:gd name="T0" fmla="*/ 1374 w 3311"/>
                <a:gd name="T1" fmla="*/ 284 h 3301"/>
                <a:gd name="T2" fmla="*/ 1030 w 3311"/>
                <a:gd name="T3" fmla="*/ 404 h 3301"/>
                <a:gd name="T4" fmla="*/ 733 w 3311"/>
                <a:gd name="T5" fmla="*/ 604 h 3301"/>
                <a:gd name="T6" fmla="*/ 497 w 3311"/>
                <a:gd name="T7" fmla="*/ 872 h 3301"/>
                <a:gd name="T8" fmla="*/ 335 w 3311"/>
                <a:gd name="T9" fmla="*/ 1193 h 3301"/>
                <a:gd name="T10" fmla="*/ 260 w 3311"/>
                <a:gd name="T11" fmla="*/ 1555 h 3301"/>
                <a:gd name="T12" fmla="*/ 285 w 3311"/>
                <a:gd name="T13" fmla="*/ 1931 h 3301"/>
                <a:gd name="T14" fmla="*/ 405 w 3311"/>
                <a:gd name="T15" fmla="*/ 2274 h 3301"/>
                <a:gd name="T16" fmla="*/ 606 w 3311"/>
                <a:gd name="T17" fmla="*/ 2571 h 3301"/>
                <a:gd name="T18" fmla="*/ 875 w 3311"/>
                <a:gd name="T19" fmla="*/ 2806 h 3301"/>
                <a:gd name="T20" fmla="*/ 1197 w 3311"/>
                <a:gd name="T21" fmla="*/ 2967 h 3301"/>
                <a:gd name="T22" fmla="*/ 1560 w 3311"/>
                <a:gd name="T23" fmla="*/ 3042 h 3301"/>
                <a:gd name="T24" fmla="*/ 1937 w 3311"/>
                <a:gd name="T25" fmla="*/ 3017 h 3301"/>
                <a:gd name="T26" fmla="*/ 2281 w 3311"/>
                <a:gd name="T27" fmla="*/ 2897 h 3301"/>
                <a:gd name="T28" fmla="*/ 2578 w 3311"/>
                <a:gd name="T29" fmla="*/ 2697 h 3301"/>
                <a:gd name="T30" fmla="*/ 2814 w 3311"/>
                <a:gd name="T31" fmla="*/ 2429 h 3301"/>
                <a:gd name="T32" fmla="*/ 2976 w 3311"/>
                <a:gd name="T33" fmla="*/ 2108 h 3301"/>
                <a:gd name="T34" fmla="*/ 3051 w 3311"/>
                <a:gd name="T35" fmla="*/ 1746 h 3301"/>
                <a:gd name="T36" fmla="*/ 3026 w 3311"/>
                <a:gd name="T37" fmla="*/ 1370 h 3301"/>
                <a:gd name="T38" fmla="*/ 2906 w 3311"/>
                <a:gd name="T39" fmla="*/ 1027 h 3301"/>
                <a:gd name="T40" fmla="*/ 2705 w 3311"/>
                <a:gd name="T41" fmla="*/ 730 h 3301"/>
                <a:gd name="T42" fmla="*/ 2436 w 3311"/>
                <a:gd name="T43" fmla="*/ 495 h 3301"/>
                <a:gd name="T44" fmla="*/ 2114 w 3311"/>
                <a:gd name="T45" fmla="*/ 334 h 3301"/>
                <a:gd name="T46" fmla="*/ 1751 w 3311"/>
                <a:gd name="T47" fmla="*/ 259 h 3301"/>
                <a:gd name="T48" fmla="*/ 1855 w 3311"/>
                <a:gd name="T49" fmla="*/ 12 h 3301"/>
                <a:gd name="T50" fmla="*/ 2233 w 3311"/>
                <a:gd name="T51" fmla="*/ 103 h 3301"/>
                <a:gd name="T52" fmla="*/ 2570 w 3311"/>
                <a:gd name="T53" fmla="*/ 275 h 3301"/>
                <a:gd name="T54" fmla="*/ 2859 w 3311"/>
                <a:gd name="T55" fmla="*/ 517 h 3301"/>
                <a:gd name="T56" fmla="*/ 3084 w 3311"/>
                <a:gd name="T57" fmla="*/ 818 h 3301"/>
                <a:gd name="T58" fmla="*/ 3238 w 3311"/>
                <a:gd name="T59" fmla="*/ 1166 h 3301"/>
                <a:gd name="T60" fmla="*/ 3308 w 3311"/>
                <a:gd name="T61" fmla="*/ 1550 h 3301"/>
                <a:gd name="T62" fmla="*/ 3285 w 3311"/>
                <a:gd name="T63" fmla="*/ 1947 h 3301"/>
                <a:gd name="T64" fmla="*/ 3171 w 3311"/>
                <a:gd name="T65" fmla="*/ 2314 h 3301"/>
                <a:gd name="T66" fmla="*/ 2979 w 3311"/>
                <a:gd name="T67" fmla="*/ 2640 h 3301"/>
                <a:gd name="T68" fmla="*/ 2722 w 3311"/>
                <a:gd name="T69" fmla="*/ 2912 h 3301"/>
                <a:gd name="T70" fmla="*/ 2407 w 3311"/>
                <a:gd name="T71" fmla="*/ 3121 h 3301"/>
                <a:gd name="T72" fmla="*/ 2048 w 3311"/>
                <a:gd name="T73" fmla="*/ 3254 h 3301"/>
                <a:gd name="T74" fmla="*/ 1655 w 3311"/>
                <a:gd name="T75" fmla="*/ 3301 h 3301"/>
                <a:gd name="T76" fmla="*/ 1263 w 3311"/>
                <a:gd name="T77" fmla="*/ 3254 h 3301"/>
                <a:gd name="T78" fmla="*/ 904 w 3311"/>
                <a:gd name="T79" fmla="*/ 3121 h 3301"/>
                <a:gd name="T80" fmla="*/ 589 w 3311"/>
                <a:gd name="T81" fmla="*/ 2912 h 3301"/>
                <a:gd name="T82" fmla="*/ 332 w 3311"/>
                <a:gd name="T83" fmla="*/ 2640 h 3301"/>
                <a:gd name="T84" fmla="*/ 140 w 3311"/>
                <a:gd name="T85" fmla="*/ 2314 h 3301"/>
                <a:gd name="T86" fmla="*/ 27 w 3311"/>
                <a:gd name="T87" fmla="*/ 1947 h 3301"/>
                <a:gd name="T88" fmla="*/ 3 w 3311"/>
                <a:gd name="T89" fmla="*/ 1550 h 3301"/>
                <a:gd name="T90" fmla="*/ 73 w 3311"/>
                <a:gd name="T91" fmla="*/ 1166 h 3301"/>
                <a:gd name="T92" fmla="*/ 227 w 3311"/>
                <a:gd name="T93" fmla="*/ 818 h 3301"/>
                <a:gd name="T94" fmla="*/ 452 w 3311"/>
                <a:gd name="T95" fmla="*/ 517 h 3301"/>
                <a:gd name="T96" fmla="*/ 741 w 3311"/>
                <a:gd name="T97" fmla="*/ 275 h 3301"/>
                <a:gd name="T98" fmla="*/ 1078 w 3311"/>
                <a:gd name="T99" fmla="*/ 103 h 3301"/>
                <a:gd name="T100" fmla="*/ 1456 w 3311"/>
                <a:gd name="T101" fmla="*/ 12 h 3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1" h="3301">
                  <a:moveTo>
                    <a:pt x="1655" y="256"/>
                  </a:moveTo>
                  <a:lnTo>
                    <a:pt x="1560" y="259"/>
                  </a:lnTo>
                  <a:lnTo>
                    <a:pt x="1466" y="269"/>
                  </a:lnTo>
                  <a:lnTo>
                    <a:pt x="1374" y="284"/>
                  </a:lnTo>
                  <a:lnTo>
                    <a:pt x="1285" y="306"/>
                  </a:lnTo>
                  <a:lnTo>
                    <a:pt x="1197" y="334"/>
                  </a:lnTo>
                  <a:lnTo>
                    <a:pt x="1111" y="366"/>
                  </a:lnTo>
                  <a:lnTo>
                    <a:pt x="1030" y="404"/>
                  </a:lnTo>
                  <a:lnTo>
                    <a:pt x="950" y="447"/>
                  </a:lnTo>
                  <a:lnTo>
                    <a:pt x="875" y="495"/>
                  </a:lnTo>
                  <a:lnTo>
                    <a:pt x="801" y="547"/>
                  </a:lnTo>
                  <a:lnTo>
                    <a:pt x="733" y="604"/>
                  </a:lnTo>
                  <a:lnTo>
                    <a:pt x="667" y="665"/>
                  </a:lnTo>
                  <a:lnTo>
                    <a:pt x="606" y="730"/>
                  </a:lnTo>
                  <a:lnTo>
                    <a:pt x="549" y="799"/>
                  </a:lnTo>
                  <a:lnTo>
                    <a:pt x="497" y="872"/>
                  </a:lnTo>
                  <a:lnTo>
                    <a:pt x="448" y="947"/>
                  </a:lnTo>
                  <a:lnTo>
                    <a:pt x="405" y="1027"/>
                  </a:lnTo>
                  <a:lnTo>
                    <a:pt x="367" y="1108"/>
                  </a:lnTo>
                  <a:lnTo>
                    <a:pt x="335" y="1193"/>
                  </a:lnTo>
                  <a:lnTo>
                    <a:pt x="307" y="1281"/>
                  </a:lnTo>
                  <a:lnTo>
                    <a:pt x="285" y="1370"/>
                  </a:lnTo>
                  <a:lnTo>
                    <a:pt x="270" y="1462"/>
                  </a:lnTo>
                  <a:lnTo>
                    <a:pt x="260" y="1555"/>
                  </a:lnTo>
                  <a:lnTo>
                    <a:pt x="257" y="1650"/>
                  </a:lnTo>
                  <a:lnTo>
                    <a:pt x="260" y="1746"/>
                  </a:lnTo>
                  <a:lnTo>
                    <a:pt x="270" y="1839"/>
                  </a:lnTo>
                  <a:lnTo>
                    <a:pt x="285" y="1931"/>
                  </a:lnTo>
                  <a:lnTo>
                    <a:pt x="307" y="2021"/>
                  </a:lnTo>
                  <a:lnTo>
                    <a:pt x="335" y="2108"/>
                  </a:lnTo>
                  <a:lnTo>
                    <a:pt x="367" y="2193"/>
                  </a:lnTo>
                  <a:lnTo>
                    <a:pt x="405" y="2274"/>
                  </a:lnTo>
                  <a:lnTo>
                    <a:pt x="448" y="2354"/>
                  </a:lnTo>
                  <a:lnTo>
                    <a:pt x="497" y="2429"/>
                  </a:lnTo>
                  <a:lnTo>
                    <a:pt x="549" y="2502"/>
                  </a:lnTo>
                  <a:lnTo>
                    <a:pt x="606" y="2571"/>
                  </a:lnTo>
                  <a:lnTo>
                    <a:pt x="667" y="2636"/>
                  </a:lnTo>
                  <a:lnTo>
                    <a:pt x="733" y="2697"/>
                  </a:lnTo>
                  <a:lnTo>
                    <a:pt x="801" y="2753"/>
                  </a:lnTo>
                  <a:lnTo>
                    <a:pt x="875" y="2806"/>
                  </a:lnTo>
                  <a:lnTo>
                    <a:pt x="950" y="2854"/>
                  </a:lnTo>
                  <a:lnTo>
                    <a:pt x="1030" y="2897"/>
                  </a:lnTo>
                  <a:lnTo>
                    <a:pt x="1111" y="2935"/>
                  </a:lnTo>
                  <a:lnTo>
                    <a:pt x="1197" y="2967"/>
                  </a:lnTo>
                  <a:lnTo>
                    <a:pt x="1285" y="2995"/>
                  </a:lnTo>
                  <a:lnTo>
                    <a:pt x="1374" y="3017"/>
                  </a:lnTo>
                  <a:lnTo>
                    <a:pt x="1466" y="3032"/>
                  </a:lnTo>
                  <a:lnTo>
                    <a:pt x="1560" y="3042"/>
                  </a:lnTo>
                  <a:lnTo>
                    <a:pt x="1655" y="3045"/>
                  </a:lnTo>
                  <a:lnTo>
                    <a:pt x="1751" y="3042"/>
                  </a:lnTo>
                  <a:lnTo>
                    <a:pt x="1845" y="3032"/>
                  </a:lnTo>
                  <a:lnTo>
                    <a:pt x="1937" y="3017"/>
                  </a:lnTo>
                  <a:lnTo>
                    <a:pt x="2027" y="2995"/>
                  </a:lnTo>
                  <a:lnTo>
                    <a:pt x="2114" y="2967"/>
                  </a:lnTo>
                  <a:lnTo>
                    <a:pt x="2200" y="2935"/>
                  </a:lnTo>
                  <a:lnTo>
                    <a:pt x="2281" y="2897"/>
                  </a:lnTo>
                  <a:lnTo>
                    <a:pt x="2361" y="2854"/>
                  </a:lnTo>
                  <a:lnTo>
                    <a:pt x="2436" y="2806"/>
                  </a:lnTo>
                  <a:lnTo>
                    <a:pt x="2510" y="2753"/>
                  </a:lnTo>
                  <a:lnTo>
                    <a:pt x="2578" y="2697"/>
                  </a:lnTo>
                  <a:lnTo>
                    <a:pt x="2644" y="2636"/>
                  </a:lnTo>
                  <a:lnTo>
                    <a:pt x="2705" y="2571"/>
                  </a:lnTo>
                  <a:lnTo>
                    <a:pt x="2762" y="2502"/>
                  </a:lnTo>
                  <a:lnTo>
                    <a:pt x="2814" y="2429"/>
                  </a:lnTo>
                  <a:lnTo>
                    <a:pt x="2863" y="2354"/>
                  </a:lnTo>
                  <a:lnTo>
                    <a:pt x="2906" y="2274"/>
                  </a:lnTo>
                  <a:lnTo>
                    <a:pt x="2944" y="2193"/>
                  </a:lnTo>
                  <a:lnTo>
                    <a:pt x="2976" y="2108"/>
                  </a:lnTo>
                  <a:lnTo>
                    <a:pt x="3004" y="2021"/>
                  </a:lnTo>
                  <a:lnTo>
                    <a:pt x="3026" y="1931"/>
                  </a:lnTo>
                  <a:lnTo>
                    <a:pt x="3041" y="1839"/>
                  </a:lnTo>
                  <a:lnTo>
                    <a:pt x="3051" y="1746"/>
                  </a:lnTo>
                  <a:lnTo>
                    <a:pt x="3054" y="1650"/>
                  </a:lnTo>
                  <a:lnTo>
                    <a:pt x="3051" y="1555"/>
                  </a:lnTo>
                  <a:lnTo>
                    <a:pt x="3041" y="1462"/>
                  </a:lnTo>
                  <a:lnTo>
                    <a:pt x="3026" y="1370"/>
                  </a:lnTo>
                  <a:lnTo>
                    <a:pt x="3004" y="1281"/>
                  </a:lnTo>
                  <a:lnTo>
                    <a:pt x="2976" y="1193"/>
                  </a:lnTo>
                  <a:lnTo>
                    <a:pt x="2944" y="1108"/>
                  </a:lnTo>
                  <a:lnTo>
                    <a:pt x="2906" y="1027"/>
                  </a:lnTo>
                  <a:lnTo>
                    <a:pt x="2863" y="947"/>
                  </a:lnTo>
                  <a:lnTo>
                    <a:pt x="2814" y="872"/>
                  </a:lnTo>
                  <a:lnTo>
                    <a:pt x="2762" y="799"/>
                  </a:lnTo>
                  <a:lnTo>
                    <a:pt x="2705" y="730"/>
                  </a:lnTo>
                  <a:lnTo>
                    <a:pt x="2644" y="665"/>
                  </a:lnTo>
                  <a:lnTo>
                    <a:pt x="2578" y="604"/>
                  </a:lnTo>
                  <a:lnTo>
                    <a:pt x="2510" y="547"/>
                  </a:lnTo>
                  <a:lnTo>
                    <a:pt x="2436" y="495"/>
                  </a:lnTo>
                  <a:lnTo>
                    <a:pt x="2361" y="447"/>
                  </a:lnTo>
                  <a:lnTo>
                    <a:pt x="2281" y="404"/>
                  </a:lnTo>
                  <a:lnTo>
                    <a:pt x="2200" y="366"/>
                  </a:lnTo>
                  <a:lnTo>
                    <a:pt x="2114" y="334"/>
                  </a:lnTo>
                  <a:lnTo>
                    <a:pt x="2027" y="306"/>
                  </a:lnTo>
                  <a:lnTo>
                    <a:pt x="1937" y="284"/>
                  </a:lnTo>
                  <a:lnTo>
                    <a:pt x="1845" y="269"/>
                  </a:lnTo>
                  <a:lnTo>
                    <a:pt x="1751" y="259"/>
                  </a:lnTo>
                  <a:lnTo>
                    <a:pt x="1655" y="256"/>
                  </a:lnTo>
                  <a:close/>
                  <a:moveTo>
                    <a:pt x="1655" y="0"/>
                  </a:moveTo>
                  <a:lnTo>
                    <a:pt x="1756" y="3"/>
                  </a:lnTo>
                  <a:lnTo>
                    <a:pt x="1855" y="12"/>
                  </a:lnTo>
                  <a:lnTo>
                    <a:pt x="1953" y="27"/>
                  </a:lnTo>
                  <a:lnTo>
                    <a:pt x="2048" y="47"/>
                  </a:lnTo>
                  <a:lnTo>
                    <a:pt x="2141" y="72"/>
                  </a:lnTo>
                  <a:lnTo>
                    <a:pt x="2233" y="103"/>
                  </a:lnTo>
                  <a:lnTo>
                    <a:pt x="2322" y="140"/>
                  </a:lnTo>
                  <a:lnTo>
                    <a:pt x="2407" y="180"/>
                  </a:lnTo>
                  <a:lnTo>
                    <a:pt x="2491" y="226"/>
                  </a:lnTo>
                  <a:lnTo>
                    <a:pt x="2570" y="275"/>
                  </a:lnTo>
                  <a:lnTo>
                    <a:pt x="2648" y="331"/>
                  </a:lnTo>
                  <a:lnTo>
                    <a:pt x="2722" y="389"/>
                  </a:lnTo>
                  <a:lnTo>
                    <a:pt x="2792" y="451"/>
                  </a:lnTo>
                  <a:lnTo>
                    <a:pt x="2859" y="517"/>
                  </a:lnTo>
                  <a:lnTo>
                    <a:pt x="2921" y="588"/>
                  </a:lnTo>
                  <a:lnTo>
                    <a:pt x="2979" y="661"/>
                  </a:lnTo>
                  <a:lnTo>
                    <a:pt x="3035" y="738"/>
                  </a:lnTo>
                  <a:lnTo>
                    <a:pt x="3084" y="818"/>
                  </a:lnTo>
                  <a:lnTo>
                    <a:pt x="3131" y="901"/>
                  </a:lnTo>
                  <a:lnTo>
                    <a:pt x="3171" y="986"/>
                  </a:lnTo>
                  <a:lnTo>
                    <a:pt x="3207" y="1075"/>
                  </a:lnTo>
                  <a:lnTo>
                    <a:pt x="3238" y="1166"/>
                  </a:lnTo>
                  <a:lnTo>
                    <a:pt x="3264" y="1259"/>
                  </a:lnTo>
                  <a:lnTo>
                    <a:pt x="3285" y="1354"/>
                  </a:lnTo>
                  <a:lnTo>
                    <a:pt x="3299" y="1452"/>
                  </a:lnTo>
                  <a:lnTo>
                    <a:pt x="3308" y="1550"/>
                  </a:lnTo>
                  <a:lnTo>
                    <a:pt x="3311" y="1650"/>
                  </a:lnTo>
                  <a:lnTo>
                    <a:pt x="3308" y="1751"/>
                  </a:lnTo>
                  <a:lnTo>
                    <a:pt x="3299" y="1849"/>
                  </a:lnTo>
                  <a:lnTo>
                    <a:pt x="3285" y="1947"/>
                  </a:lnTo>
                  <a:lnTo>
                    <a:pt x="3264" y="2042"/>
                  </a:lnTo>
                  <a:lnTo>
                    <a:pt x="3238" y="2135"/>
                  </a:lnTo>
                  <a:lnTo>
                    <a:pt x="3207" y="2226"/>
                  </a:lnTo>
                  <a:lnTo>
                    <a:pt x="3171" y="2314"/>
                  </a:lnTo>
                  <a:lnTo>
                    <a:pt x="3131" y="2400"/>
                  </a:lnTo>
                  <a:lnTo>
                    <a:pt x="3084" y="2483"/>
                  </a:lnTo>
                  <a:lnTo>
                    <a:pt x="3035" y="2563"/>
                  </a:lnTo>
                  <a:lnTo>
                    <a:pt x="2979" y="2640"/>
                  </a:lnTo>
                  <a:lnTo>
                    <a:pt x="2921" y="2713"/>
                  </a:lnTo>
                  <a:lnTo>
                    <a:pt x="2859" y="2784"/>
                  </a:lnTo>
                  <a:lnTo>
                    <a:pt x="2792" y="2850"/>
                  </a:lnTo>
                  <a:lnTo>
                    <a:pt x="2722" y="2912"/>
                  </a:lnTo>
                  <a:lnTo>
                    <a:pt x="2648" y="2970"/>
                  </a:lnTo>
                  <a:lnTo>
                    <a:pt x="2570" y="3026"/>
                  </a:lnTo>
                  <a:lnTo>
                    <a:pt x="2491" y="3075"/>
                  </a:lnTo>
                  <a:lnTo>
                    <a:pt x="2407" y="3121"/>
                  </a:lnTo>
                  <a:lnTo>
                    <a:pt x="2322" y="3161"/>
                  </a:lnTo>
                  <a:lnTo>
                    <a:pt x="2233" y="3197"/>
                  </a:lnTo>
                  <a:lnTo>
                    <a:pt x="2141" y="3229"/>
                  </a:lnTo>
                  <a:lnTo>
                    <a:pt x="2048" y="3254"/>
                  </a:lnTo>
                  <a:lnTo>
                    <a:pt x="1953" y="3275"/>
                  </a:lnTo>
                  <a:lnTo>
                    <a:pt x="1855" y="3289"/>
                  </a:lnTo>
                  <a:lnTo>
                    <a:pt x="1756" y="3298"/>
                  </a:lnTo>
                  <a:lnTo>
                    <a:pt x="1655" y="3301"/>
                  </a:lnTo>
                  <a:lnTo>
                    <a:pt x="1555" y="3298"/>
                  </a:lnTo>
                  <a:lnTo>
                    <a:pt x="1456" y="3289"/>
                  </a:lnTo>
                  <a:lnTo>
                    <a:pt x="1358" y="3275"/>
                  </a:lnTo>
                  <a:lnTo>
                    <a:pt x="1263" y="3254"/>
                  </a:lnTo>
                  <a:lnTo>
                    <a:pt x="1170" y="3229"/>
                  </a:lnTo>
                  <a:lnTo>
                    <a:pt x="1078" y="3197"/>
                  </a:lnTo>
                  <a:lnTo>
                    <a:pt x="989" y="3161"/>
                  </a:lnTo>
                  <a:lnTo>
                    <a:pt x="904" y="3121"/>
                  </a:lnTo>
                  <a:lnTo>
                    <a:pt x="820" y="3075"/>
                  </a:lnTo>
                  <a:lnTo>
                    <a:pt x="741" y="3026"/>
                  </a:lnTo>
                  <a:lnTo>
                    <a:pt x="663" y="2970"/>
                  </a:lnTo>
                  <a:lnTo>
                    <a:pt x="589" y="2912"/>
                  </a:lnTo>
                  <a:lnTo>
                    <a:pt x="519" y="2850"/>
                  </a:lnTo>
                  <a:lnTo>
                    <a:pt x="452" y="2784"/>
                  </a:lnTo>
                  <a:lnTo>
                    <a:pt x="390" y="2713"/>
                  </a:lnTo>
                  <a:lnTo>
                    <a:pt x="332" y="2640"/>
                  </a:lnTo>
                  <a:lnTo>
                    <a:pt x="276" y="2563"/>
                  </a:lnTo>
                  <a:lnTo>
                    <a:pt x="227" y="2483"/>
                  </a:lnTo>
                  <a:lnTo>
                    <a:pt x="180" y="2400"/>
                  </a:lnTo>
                  <a:lnTo>
                    <a:pt x="140" y="2314"/>
                  </a:lnTo>
                  <a:lnTo>
                    <a:pt x="104" y="2226"/>
                  </a:lnTo>
                  <a:lnTo>
                    <a:pt x="73" y="2135"/>
                  </a:lnTo>
                  <a:lnTo>
                    <a:pt x="47" y="2042"/>
                  </a:lnTo>
                  <a:lnTo>
                    <a:pt x="27" y="1947"/>
                  </a:lnTo>
                  <a:lnTo>
                    <a:pt x="12" y="1849"/>
                  </a:lnTo>
                  <a:lnTo>
                    <a:pt x="3" y="1751"/>
                  </a:lnTo>
                  <a:lnTo>
                    <a:pt x="0" y="1650"/>
                  </a:lnTo>
                  <a:lnTo>
                    <a:pt x="3" y="1550"/>
                  </a:lnTo>
                  <a:lnTo>
                    <a:pt x="12" y="1452"/>
                  </a:lnTo>
                  <a:lnTo>
                    <a:pt x="27" y="1354"/>
                  </a:lnTo>
                  <a:lnTo>
                    <a:pt x="47" y="1259"/>
                  </a:lnTo>
                  <a:lnTo>
                    <a:pt x="73" y="1166"/>
                  </a:lnTo>
                  <a:lnTo>
                    <a:pt x="104" y="1075"/>
                  </a:lnTo>
                  <a:lnTo>
                    <a:pt x="140" y="986"/>
                  </a:lnTo>
                  <a:lnTo>
                    <a:pt x="180" y="901"/>
                  </a:lnTo>
                  <a:lnTo>
                    <a:pt x="227" y="818"/>
                  </a:lnTo>
                  <a:lnTo>
                    <a:pt x="276" y="738"/>
                  </a:lnTo>
                  <a:lnTo>
                    <a:pt x="332" y="661"/>
                  </a:lnTo>
                  <a:lnTo>
                    <a:pt x="390" y="588"/>
                  </a:lnTo>
                  <a:lnTo>
                    <a:pt x="452" y="517"/>
                  </a:lnTo>
                  <a:lnTo>
                    <a:pt x="519" y="451"/>
                  </a:lnTo>
                  <a:lnTo>
                    <a:pt x="589" y="389"/>
                  </a:lnTo>
                  <a:lnTo>
                    <a:pt x="663" y="331"/>
                  </a:lnTo>
                  <a:lnTo>
                    <a:pt x="741" y="275"/>
                  </a:lnTo>
                  <a:lnTo>
                    <a:pt x="820" y="226"/>
                  </a:lnTo>
                  <a:lnTo>
                    <a:pt x="904" y="180"/>
                  </a:lnTo>
                  <a:lnTo>
                    <a:pt x="989" y="140"/>
                  </a:lnTo>
                  <a:lnTo>
                    <a:pt x="1078" y="103"/>
                  </a:lnTo>
                  <a:lnTo>
                    <a:pt x="1170" y="72"/>
                  </a:lnTo>
                  <a:lnTo>
                    <a:pt x="1263" y="47"/>
                  </a:lnTo>
                  <a:lnTo>
                    <a:pt x="1358" y="27"/>
                  </a:lnTo>
                  <a:lnTo>
                    <a:pt x="1456" y="12"/>
                  </a:lnTo>
                  <a:lnTo>
                    <a:pt x="1555" y="3"/>
                  </a:lnTo>
                  <a:lnTo>
                    <a:pt x="16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6483" y="437"/>
              <a:ext cx="119" cy="119"/>
            </a:xfrm>
            <a:custGeom>
              <a:avLst/>
              <a:gdLst>
                <a:gd name="T0" fmla="*/ 1169 w 2025"/>
                <a:gd name="T1" fmla="*/ 12 h 2019"/>
                <a:gd name="T2" fmla="*/ 1389 w 2025"/>
                <a:gd name="T3" fmla="*/ 72 h 2019"/>
                <a:gd name="T4" fmla="*/ 1586 w 2025"/>
                <a:gd name="T5" fmla="*/ 178 h 2019"/>
                <a:gd name="T6" fmla="*/ 1754 w 2025"/>
                <a:gd name="T7" fmla="*/ 322 h 2019"/>
                <a:gd name="T8" fmla="*/ 1887 w 2025"/>
                <a:gd name="T9" fmla="*/ 500 h 2019"/>
                <a:gd name="T10" fmla="*/ 1978 w 2025"/>
                <a:gd name="T11" fmla="*/ 705 h 2019"/>
                <a:gd name="T12" fmla="*/ 2022 w 2025"/>
                <a:gd name="T13" fmla="*/ 931 h 2019"/>
                <a:gd name="T14" fmla="*/ 2014 w 2025"/>
                <a:gd name="T15" fmla="*/ 1156 h 2019"/>
                <a:gd name="T16" fmla="*/ 1962 w 2025"/>
                <a:gd name="T17" fmla="*/ 1362 h 2019"/>
                <a:gd name="T18" fmla="*/ 1868 w 2025"/>
                <a:gd name="T19" fmla="*/ 1550 h 2019"/>
                <a:gd name="T20" fmla="*/ 1840 w 2025"/>
                <a:gd name="T21" fmla="*/ 1452 h 2019"/>
                <a:gd name="T22" fmla="*/ 1881 w 2025"/>
                <a:gd name="T23" fmla="*/ 1394 h 2019"/>
                <a:gd name="T24" fmla="*/ 1890 w 2025"/>
                <a:gd name="T25" fmla="*/ 1321 h 2019"/>
                <a:gd name="T26" fmla="*/ 1863 w 2025"/>
                <a:gd name="T27" fmla="*/ 1254 h 2019"/>
                <a:gd name="T28" fmla="*/ 1805 w 2025"/>
                <a:gd name="T29" fmla="*/ 1207 h 2019"/>
                <a:gd name="T30" fmla="*/ 1765 w 2025"/>
                <a:gd name="T31" fmla="*/ 1068 h 2019"/>
                <a:gd name="T32" fmla="*/ 1756 w 2025"/>
                <a:gd name="T33" fmla="*/ 874 h 2019"/>
                <a:gd name="T34" fmla="*/ 1695 w 2025"/>
                <a:gd name="T35" fmla="*/ 687 h 2019"/>
                <a:gd name="T36" fmla="*/ 1590 w 2025"/>
                <a:gd name="T37" fmla="*/ 524 h 2019"/>
                <a:gd name="T38" fmla="*/ 1448 w 2025"/>
                <a:gd name="T39" fmla="*/ 395 h 2019"/>
                <a:gd name="T40" fmla="*/ 1275 w 2025"/>
                <a:gd name="T41" fmla="*/ 303 h 2019"/>
                <a:gd name="T42" fmla="*/ 1081 w 2025"/>
                <a:gd name="T43" fmla="*/ 259 h 2019"/>
                <a:gd name="T44" fmla="*/ 876 w 2025"/>
                <a:gd name="T45" fmla="*/ 268 h 2019"/>
                <a:gd name="T46" fmla="*/ 689 w 2025"/>
                <a:gd name="T47" fmla="*/ 329 h 2019"/>
                <a:gd name="T48" fmla="*/ 526 w 2025"/>
                <a:gd name="T49" fmla="*/ 434 h 2019"/>
                <a:gd name="T50" fmla="*/ 396 w 2025"/>
                <a:gd name="T51" fmla="*/ 576 h 2019"/>
                <a:gd name="T52" fmla="*/ 304 w 2025"/>
                <a:gd name="T53" fmla="*/ 747 h 2019"/>
                <a:gd name="T54" fmla="*/ 260 w 2025"/>
                <a:gd name="T55" fmla="*/ 941 h 2019"/>
                <a:gd name="T56" fmla="*/ 269 w 2025"/>
                <a:gd name="T57" fmla="*/ 1145 h 2019"/>
                <a:gd name="T58" fmla="*/ 330 w 2025"/>
                <a:gd name="T59" fmla="*/ 1332 h 2019"/>
                <a:gd name="T60" fmla="*/ 435 w 2025"/>
                <a:gd name="T61" fmla="*/ 1495 h 2019"/>
                <a:gd name="T62" fmla="*/ 577 w 2025"/>
                <a:gd name="T63" fmla="*/ 1624 h 2019"/>
                <a:gd name="T64" fmla="*/ 750 w 2025"/>
                <a:gd name="T65" fmla="*/ 1716 h 2019"/>
                <a:gd name="T66" fmla="*/ 944 w 2025"/>
                <a:gd name="T67" fmla="*/ 1760 h 2019"/>
                <a:gd name="T68" fmla="*/ 1115 w 2025"/>
                <a:gd name="T69" fmla="*/ 1756 h 2019"/>
                <a:gd name="T70" fmla="*/ 1199 w 2025"/>
                <a:gd name="T71" fmla="*/ 1824 h 2019"/>
                <a:gd name="T72" fmla="*/ 1251 w 2025"/>
                <a:gd name="T73" fmla="*/ 1874 h 2019"/>
                <a:gd name="T74" fmla="*/ 1323 w 2025"/>
                <a:gd name="T75" fmla="*/ 1892 h 2019"/>
                <a:gd name="T76" fmla="*/ 1402 w 2025"/>
                <a:gd name="T77" fmla="*/ 1869 h 2019"/>
                <a:gd name="T78" fmla="*/ 1449 w 2025"/>
                <a:gd name="T79" fmla="*/ 1821 h 2019"/>
                <a:gd name="T80" fmla="*/ 1463 w 2025"/>
                <a:gd name="T81" fmla="*/ 1914 h 2019"/>
                <a:gd name="T82" fmla="*/ 1247 w 2025"/>
                <a:gd name="T83" fmla="*/ 1992 h 2019"/>
                <a:gd name="T84" fmla="*/ 1012 w 2025"/>
                <a:gd name="T85" fmla="*/ 2019 h 2019"/>
                <a:gd name="T86" fmla="*/ 781 w 2025"/>
                <a:gd name="T87" fmla="*/ 1992 h 2019"/>
                <a:gd name="T88" fmla="*/ 567 w 2025"/>
                <a:gd name="T89" fmla="*/ 1917 h 2019"/>
                <a:gd name="T90" fmla="*/ 380 w 2025"/>
                <a:gd name="T91" fmla="*/ 1797 h 2019"/>
                <a:gd name="T92" fmla="*/ 223 w 2025"/>
                <a:gd name="T93" fmla="*/ 1640 h 2019"/>
                <a:gd name="T94" fmla="*/ 103 w 2025"/>
                <a:gd name="T95" fmla="*/ 1453 h 2019"/>
                <a:gd name="T96" fmla="*/ 27 w 2025"/>
                <a:gd name="T97" fmla="*/ 1241 h 2019"/>
                <a:gd name="T98" fmla="*/ 0 w 2025"/>
                <a:gd name="T99" fmla="*/ 1009 h 2019"/>
                <a:gd name="T100" fmla="*/ 27 w 2025"/>
                <a:gd name="T101" fmla="*/ 778 h 2019"/>
                <a:gd name="T102" fmla="*/ 103 w 2025"/>
                <a:gd name="T103" fmla="*/ 565 h 2019"/>
                <a:gd name="T104" fmla="*/ 223 w 2025"/>
                <a:gd name="T105" fmla="*/ 379 h 2019"/>
                <a:gd name="T106" fmla="*/ 380 w 2025"/>
                <a:gd name="T107" fmla="*/ 222 h 2019"/>
                <a:gd name="T108" fmla="*/ 567 w 2025"/>
                <a:gd name="T109" fmla="*/ 102 h 2019"/>
                <a:gd name="T110" fmla="*/ 781 w 2025"/>
                <a:gd name="T111" fmla="*/ 27 h 2019"/>
                <a:gd name="T112" fmla="*/ 1012 w 2025"/>
                <a:gd name="T113" fmla="*/ 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5" h="2019">
                  <a:moveTo>
                    <a:pt x="1012" y="0"/>
                  </a:moveTo>
                  <a:lnTo>
                    <a:pt x="1091" y="3"/>
                  </a:lnTo>
                  <a:lnTo>
                    <a:pt x="1169" y="12"/>
                  </a:lnTo>
                  <a:lnTo>
                    <a:pt x="1244" y="27"/>
                  </a:lnTo>
                  <a:lnTo>
                    <a:pt x="1318" y="47"/>
                  </a:lnTo>
                  <a:lnTo>
                    <a:pt x="1389" y="72"/>
                  </a:lnTo>
                  <a:lnTo>
                    <a:pt x="1458" y="102"/>
                  </a:lnTo>
                  <a:lnTo>
                    <a:pt x="1523" y="138"/>
                  </a:lnTo>
                  <a:lnTo>
                    <a:pt x="1586" y="178"/>
                  </a:lnTo>
                  <a:lnTo>
                    <a:pt x="1645" y="222"/>
                  </a:lnTo>
                  <a:lnTo>
                    <a:pt x="1702" y="270"/>
                  </a:lnTo>
                  <a:lnTo>
                    <a:pt x="1754" y="322"/>
                  </a:lnTo>
                  <a:lnTo>
                    <a:pt x="1802" y="379"/>
                  </a:lnTo>
                  <a:lnTo>
                    <a:pt x="1847" y="438"/>
                  </a:lnTo>
                  <a:lnTo>
                    <a:pt x="1887" y="500"/>
                  </a:lnTo>
                  <a:lnTo>
                    <a:pt x="1922" y="565"/>
                  </a:lnTo>
                  <a:lnTo>
                    <a:pt x="1953" y="634"/>
                  </a:lnTo>
                  <a:lnTo>
                    <a:pt x="1978" y="705"/>
                  </a:lnTo>
                  <a:lnTo>
                    <a:pt x="1998" y="778"/>
                  </a:lnTo>
                  <a:lnTo>
                    <a:pt x="2013" y="854"/>
                  </a:lnTo>
                  <a:lnTo>
                    <a:pt x="2022" y="931"/>
                  </a:lnTo>
                  <a:lnTo>
                    <a:pt x="2025" y="1009"/>
                  </a:lnTo>
                  <a:lnTo>
                    <a:pt x="2022" y="1083"/>
                  </a:lnTo>
                  <a:lnTo>
                    <a:pt x="2014" y="1156"/>
                  </a:lnTo>
                  <a:lnTo>
                    <a:pt x="2002" y="1226"/>
                  </a:lnTo>
                  <a:lnTo>
                    <a:pt x="1984" y="1296"/>
                  </a:lnTo>
                  <a:lnTo>
                    <a:pt x="1962" y="1362"/>
                  </a:lnTo>
                  <a:lnTo>
                    <a:pt x="1934" y="1427"/>
                  </a:lnTo>
                  <a:lnTo>
                    <a:pt x="1903" y="1490"/>
                  </a:lnTo>
                  <a:lnTo>
                    <a:pt x="1868" y="1550"/>
                  </a:lnTo>
                  <a:lnTo>
                    <a:pt x="1797" y="1478"/>
                  </a:lnTo>
                  <a:lnTo>
                    <a:pt x="1821" y="1467"/>
                  </a:lnTo>
                  <a:lnTo>
                    <a:pt x="1840" y="1452"/>
                  </a:lnTo>
                  <a:lnTo>
                    <a:pt x="1857" y="1435"/>
                  </a:lnTo>
                  <a:lnTo>
                    <a:pt x="1871" y="1415"/>
                  </a:lnTo>
                  <a:lnTo>
                    <a:pt x="1881" y="1394"/>
                  </a:lnTo>
                  <a:lnTo>
                    <a:pt x="1888" y="1370"/>
                  </a:lnTo>
                  <a:lnTo>
                    <a:pt x="1891" y="1346"/>
                  </a:lnTo>
                  <a:lnTo>
                    <a:pt x="1890" y="1321"/>
                  </a:lnTo>
                  <a:lnTo>
                    <a:pt x="1884" y="1297"/>
                  </a:lnTo>
                  <a:lnTo>
                    <a:pt x="1875" y="1275"/>
                  </a:lnTo>
                  <a:lnTo>
                    <a:pt x="1863" y="1254"/>
                  </a:lnTo>
                  <a:lnTo>
                    <a:pt x="1847" y="1236"/>
                  </a:lnTo>
                  <a:lnTo>
                    <a:pt x="1828" y="1220"/>
                  </a:lnTo>
                  <a:lnTo>
                    <a:pt x="1805" y="1207"/>
                  </a:lnTo>
                  <a:lnTo>
                    <a:pt x="1748" y="1182"/>
                  </a:lnTo>
                  <a:lnTo>
                    <a:pt x="1759" y="1126"/>
                  </a:lnTo>
                  <a:lnTo>
                    <a:pt x="1765" y="1068"/>
                  </a:lnTo>
                  <a:lnTo>
                    <a:pt x="1768" y="1009"/>
                  </a:lnTo>
                  <a:lnTo>
                    <a:pt x="1765" y="941"/>
                  </a:lnTo>
                  <a:lnTo>
                    <a:pt x="1756" y="874"/>
                  </a:lnTo>
                  <a:lnTo>
                    <a:pt x="1741" y="810"/>
                  </a:lnTo>
                  <a:lnTo>
                    <a:pt x="1721" y="747"/>
                  </a:lnTo>
                  <a:lnTo>
                    <a:pt x="1695" y="687"/>
                  </a:lnTo>
                  <a:lnTo>
                    <a:pt x="1664" y="630"/>
                  </a:lnTo>
                  <a:lnTo>
                    <a:pt x="1629" y="576"/>
                  </a:lnTo>
                  <a:lnTo>
                    <a:pt x="1590" y="524"/>
                  </a:lnTo>
                  <a:lnTo>
                    <a:pt x="1547" y="477"/>
                  </a:lnTo>
                  <a:lnTo>
                    <a:pt x="1499" y="434"/>
                  </a:lnTo>
                  <a:lnTo>
                    <a:pt x="1448" y="395"/>
                  </a:lnTo>
                  <a:lnTo>
                    <a:pt x="1393" y="360"/>
                  </a:lnTo>
                  <a:lnTo>
                    <a:pt x="1336" y="329"/>
                  </a:lnTo>
                  <a:lnTo>
                    <a:pt x="1275" y="303"/>
                  </a:lnTo>
                  <a:lnTo>
                    <a:pt x="1213" y="283"/>
                  </a:lnTo>
                  <a:lnTo>
                    <a:pt x="1149" y="268"/>
                  </a:lnTo>
                  <a:lnTo>
                    <a:pt x="1081" y="259"/>
                  </a:lnTo>
                  <a:lnTo>
                    <a:pt x="1012" y="256"/>
                  </a:lnTo>
                  <a:lnTo>
                    <a:pt x="944" y="259"/>
                  </a:lnTo>
                  <a:lnTo>
                    <a:pt x="876" y="268"/>
                  </a:lnTo>
                  <a:lnTo>
                    <a:pt x="812" y="283"/>
                  </a:lnTo>
                  <a:lnTo>
                    <a:pt x="750" y="303"/>
                  </a:lnTo>
                  <a:lnTo>
                    <a:pt x="689" y="329"/>
                  </a:lnTo>
                  <a:lnTo>
                    <a:pt x="632" y="360"/>
                  </a:lnTo>
                  <a:lnTo>
                    <a:pt x="577" y="395"/>
                  </a:lnTo>
                  <a:lnTo>
                    <a:pt x="526" y="434"/>
                  </a:lnTo>
                  <a:lnTo>
                    <a:pt x="478" y="477"/>
                  </a:lnTo>
                  <a:lnTo>
                    <a:pt x="435" y="524"/>
                  </a:lnTo>
                  <a:lnTo>
                    <a:pt x="396" y="576"/>
                  </a:lnTo>
                  <a:lnTo>
                    <a:pt x="361" y="630"/>
                  </a:lnTo>
                  <a:lnTo>
                    <a:pt x="330" y="687"/>
                  </a:lnTo>
                  <a:lnTo>
                    <a:pt x="304" y="747"/>
                  </a:lnTo>
                  <a:lnTo>
                    <a:pt x="284" y="810"/>
                  </a:lnTo>
                  <a:lnTo>
                    <a:pt x="269" y="874"/>
                  </a:lnTo>
                  <a:lnTo>
                    <a:pt x="260" y="941"/>
                  </a:lnTo>
                  <a:lnTo>
                    <a:pt x="257" y="1009"/>
                  </a:lnTo>
                  <a:lnTo>
                    <a:pt x="260" y="1078"/>
                  </a:lnTo>
                  <a:lnTo>
                    <a:pt x="269" y="1145"/>
                  </a:lnTo>
                  <a:lnTo>
                    <a:pt x="284" y="1209"/>
                  </a:lnTo>
                  <a:lnTo>
                    <a:pt x="304" y="1272"/>
                  </a:lnTo>
                  <a:lnTo>
                    <a:pt x="330" y="1332"/>
                  </a:lnTo>
                  <a:lnTo>
                    <a:pt x="361" y="1389"/>
                  </a:lnTo>
                  <a:lnTo>
                    <a:pt x="396" y="1443"/>
                  </a:lnTo>
                  <a:lnTo>
                    <a:pt x="435" y="1495"/>
                  </a:lnTo>
                  <a:lnTo>
                    <a:pt x="478" y="1542"/>
                  </a:lnTo>
                  <a:lnTo>
                    <a:pt x="526" y="1585"/>
                  </a:lnTo>
                  <a:lnTo>
                    <a:pt x="577" y="1624"/>
                  </a:lnTo>
                  <a:lnTo>
                    <a:pt x="632" y="1659"/>
                  </a:lnTo>
                  <a:lnTo>
                    <a:pt x="689" y="1690"/>
                  </a:lnTo>
                  <a:lnTo>
                    <a:pt x="750" y="1716"/>
                  </a:lnTo>
                  <a:lnTo>
                    <a:pt x="812" y="1736"/>
                  </a:lnTo>
                  <a:lnTo>
                    <a:pt x="876" y="1751"/>
                  </a:lnTo>
                  <a:lnTo>
                    <a:pt x="944" y="1760"/>
                  </a:lnTo>
                  <a:lnTo>
                    <a:pt x="1012" y="1763"/>
                  </a:lnTo>
                  <a:lnTo>
                    <a:pt x="1064" y="1761"/>
                  </a:lnTo>
                  <a:lnTo>
                    <a:pt x="1115" y="1756"/>
                  </a:lnTo>
                  <a:lnTo>
                    <a:pt x="1165" y="1747"/>
                  </a:lnTo>
                  <a:lnTo>
                    <a:pt x="1188" y="1802"/>
                  </a:lnTo>
                  <a:lnTo>
                    <a:pt x="1199" y="1824"/>
                  </a:lnTo>
                  <a:lnTo>
                    <a:pt x="1214" y="1844"/>
                  </a:lnTo>
                  <a:lnTo>
                    <a:pt x="1231" y="1861"/>
                  </a:lnTo>
                  <a:lnTo>
                    <a:pt x="1251" y="1874"/>
                  </a:lnTo>
                  <a:lnTo>
                    <a:pt x="1273" y="1884"/>
                  </a:lnTo>
                  <a:lnTo>
                    <a:pt x="1298" y="1890"/>
                  </a:lnTo>
                  <a:lnTo>
                    <a:pt x="1323" y="1892"/>
                  </a:lnTo>
                  <a:lnTo>
                    <a:pt x="1351" y="1890"/>
                  </a:lnTo>
                  <a:lnTo>
                    <a:pt x="1378" y="1882"/>
                  </a:lnTo>
                  <a:lnTo>
                    <a:pt x="1402" y="1869"/>
                  </a:lnTo>
                  <a:lnTo>
                    <a:pt x="1425" y="1852"/>
                  </a:lnTo>
                  <a:lnTo>
                    <a:pt x="1438" y="1837"/>
                  </a:lnTo>
                  <a:lnTo>
                    <a:pt x="1449" y="1821"/>
                  </a:lnTo>
                  <a:lnTo>
                    <a:pt x="1458" y="1804"/>
                  </a:lnTo>
                  <a:lnTo>
                    <a:pt x="1528" y="1877"/>
                  </a:lnTo>
                  <a:lnTo>
                    <a:pt x="1463" y="1914"/>
                  </a:lnTo>
                  <a:lnTo>
                    <a:pt x="1393" y="1945"/>
                  </a:lnTo>
                  <a:lnTo>
                    <a:pt x="1322" y="1971"/>
                  </a:lnTo>
                  <a:lnTo>
                    <a:pt x="1247" y="1992"/>
                  </a:lnTo>
                  <a:lnTo>
                    <a:pt x="1171" y="2007"/>
                  </a:lnTo>
                  <a:lnTo>
                    <a:pt x="1092" y="2016"/>
                  </a:lnTo>
                  <a:lnTo>
                    <a:pt x="1012" y="2019"/>
                  </a:lnTo>
                  <a:lnTo>
                    <a:pt x="934" y="2016"/>
                  </a:lnTo>
                  <a:lnTo>
                    <a:pt x="856" y="2007"/>
                  </a:lnTo>
                  <a:lnTo>
                    <a:pt x="781" y="1992"/>
                  </a:lnTo>
                  <a:lnTo>
                    <a:pt x="707" y="1972"/>
                  </a:lnTo>
                  <a:lnTo>
                    <a:pt x="636" y="1947"/>
                  </a:lnTo>
                  <a:lnTo>
                    <a:pt x="567" y="1917"/>
                  </a:lnTo>
                  <a:lnTo>
                    <a:pt x="502" y="1881"/>
                  </a:lnTo>
                  <a:lnTo>
                    <a:pt x="439" y="1841"/>
                  </a:lnTo>
                  <a:lnTo>
                    <a:pt x="380" y="1797"/>
                  </a:lnTo>
                  <a:lnTo>
                    <a:pt x="323" y="1749"/>
                  </a:lnTo>
                  <a:lnTo>
                    <a:pt x="271" y="1697"/>
                  </a:lnTo>
                  <a:lnTo>
                    <a:pt x="223" y="1640"/>
                  </a:lnTo>
                  <a:lnTo>
                    <a:pt x="178" y="1581"/>
                  </a:lnTo>
                  <a:lnTo>
                    <a:pt x="138" y="1519"/>
                  </a:lnTo>
                  <a:lnTo>
                    <a:pt x="103" y="1453"/>
                  </a:lnTo>
                  <a:lnTo>
                    <a:pt x="72" y="1385"/>
                  </a:lnTo>
                  <a:lnTo>
                    <a:pt x="47" y="1314"/>
                  </a:lnTo>
                  <a:lnTo>
                    <a:pt x="27" y="1241"/>
                  </a:lnTo>
                  <a:lnTo>
                    <a:pt x="12" y="1165"/>
                  </a:lnTo>
                  <a:lnTo>
                    <a:pt x="3" y="1088"/>
                  </a:lnTo>
                  <a:lnTo>
                    <a:pt x="0" y="1009"/>
                  </a:lnTo>
                  <a:lnTo>
                    <a:pt x="3" y="931"/>
                  </a:lnTo>
                  <a:lnTo>
                    <a:pt x="12" y="854"/>
                  </a:lnTo>
                  <a:lnTo>
                    <a:pt x="27" y="778"/>
                  </a:lnTo>
                  <a:lnTo>
                    <a:pt x="47" y="705"/>
                  </a:lnTo>
                  <a:lnTo>
                    <a:pt x="72" y="634"/>
                  </a:lnTo>
                  <a:lnTo>
                    <a:pt x="103" y="565"/>
                  </a:lnTo>
                  <a:lnTo>
                    <a:pt x="138" y="500"/>
                  </a:lnTo>
                  <a:lnTo>
                    <a:pt x="178" y="438"/>
                  </a:lnTo>
                  <a:lnTo>
                    <a:pt x="223" y="379"/>
                  </a:lnTo>
                  <a:lnTo>
                    <a:pt x="271" y="322"/>
                  </a:lnTo>
                  <a:lnTo>
                    <a:pt x="323" y="270"/>
                  </a:lnTo>
                  <a:lnTo>
                    <a:pt x="380" y="222"/>
                  </a:lnTo>
                  <a:lnTo>
                    <a:pt x="439" y="178"/>
                  </a:lnTo>
                  <a:lnTo>
                    <a:pt x="502" y="138"/>
                  </a:lnTo>
                  <a:lnTo>
                    <a:pt x="567" y="102"/>
                  </a:lnTo>
                  <a:lnTo>
                    <a:pt x="636" y="72"/>
                  </a:lnTo>
                  <a:lnTo>
                    <a:pt x="707" y="47"/>
                  </a:lnTo>
                  <a:lnTo>
                    <a:pt x="781" y="27"/>
                  </a:lnTo>
                  <a:lnTo>
                    <a:pt x="856" y="12"/>
                  </a:lnTo>
                  <a:lnTo>
                    <a:pt x="934" y="3"/>
                  </a:lnTo>
                  <a:lnTo>
                    <a:pt x="10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6524" y="478"/>
              <a:ext cx="36" cy="36"/>
            </a:xfrm>
            <a:custGeom>
              <a:avLst/>
              <a:gdLst>
                <a:gd name="T0" fmla="*/ 305 w 610"/>
                <a:gd name="T1" fmla="*/ 0 h 608"/>
                <a:gd name="T2" fmla="*/ 349 w 610"/>
                <a:gd name="T3" fmla="*/ 3 h 608"/>
                <a:gd name="T4" fmla="*/ 390 w 610"/>
                <a:gd name="T5" fmla="*/ 12 h 608"/>
                <a:gd name="T6" fmla="*/ 428 w 610"/>
                <a:gd name="T7" fmla="*/ 26 h 608"/>
                <a:gd name="T8" fmla="*/ 465 w 610"/>
                <a:gd name="T9" fmla="*/ 45 h 608"/>
                <a:gd name="T10" fmla="*/ 498 w 610"/>
                <a:gd name="T11" fmla="*/ 68 h 608"/>
                <a:gd name="T12" fmla="*/ 528 w 610"/>
                <a:gd name="T13" fmla="*/ 96 h 608"/>
                <a:gd name="T14" fmla="*/ 553 w 610"/>
                <a:gd name="T15" fmla="*/ 128 h 608"/>
                <a:gd name="T16" fmla="*/ 576 w 610"/>
                <a:gd name="T17" fmla="*/ 162 h 608"/>
                <a:gd name="T18" fmla="*/ 592 w 610"/>
                <a:gd name="T19" fmla="*/ 199 h 608"/>
                <a:gd name="T20" fmla="*/ 604 w 610"/>
                <a:gd name="T21" fmla="*/ 239 h 608"/>
                <a:gd name="T22" fmla="*/ 610 w 610"/>
                <a:gd name="T23" fmla="*/ 281 h 608"/>
                <a:gd name="T24" fmla="*/ 373 w 610"/>
                <a:gd name="T25" fmla="*/ 174 h 608"/>
                <a:gd name="T26" fmla="*/ 353 w 610"/>
                <a:gd name="T27" fmla="*/ 167 h 608"/>
                <a:gd name="T28" fmla="*/ 333 w 610"/>
                <a:gd name="T29" fmla="*/ 162 h 608"/>
                <a:gd name="T30" fmla="*/ 313 w 610"/>
                <a:gd name="T31" fmla="*/ 161 h 608"/>
                <a:gd name="T32" fmla="*/ 284 w 610"/>
                <a:gd name="T33" fmla="*/ 164 h 608"/>
                <a:gd name="T34" fmla="*/ 257 w 610"/>
                <a:gd name="T35" fmla="*/ 171 h 608"/>
                <a:gd name="T36" fmla="*/ 232 w 610"/>
                <a:gd name="T37" fmla="*/ 184 h 608"/>
                <a:gd name="T38" fmla="*/ 210 w 610"/>
                <a:gd name="T39" fmla="*/ 202 h 608"/>
                <a:gd name="T40" fmla="*/ 194 w 610"/>
                <a:gd name="T41" fmla="*/ 221 h 608"/>
                <a:gd name="T42" fmla="*/ 181 w 610"/>
                <a:gd name="T43" fmla="*/ 242 h 608"/>
                <a:gd name="T44" fmla="*/ 171 w 610"/>
                <a:gd name="T45" fmla="*/ 265 h 608"/>
                <a:gd name="T46" fmla="*/ 166 w 610"/>
                <a:gd name="T47" fmla="*/ 289 h 608"/>
                <a:gd name="T48" fmla="*/ 165 w 610"/>
                <a:gd name="T49" fmla="*/ 314 h 608"/>
                <a:gd name="T50" fmla="*/ 168 w 610"/>
                <a:gd name="T51" fmla="*/ 339 h 608"/>
                <a:gd name="T52" fmla="*/ 177 w 610"/>
                <a:gd name="T53" fmla="*/ 363 h 608"/>
                <a:gd name="T54" fmla="*/ 277 w 610"/>
                <a:gd name="T55" fmla="*/ 608 h 608"/>
                <a:gd name="T56" fmla="*/ 236 w 610"/>
                <a:gd name="T57" fmla="*/ 601 h 608"/>
                <a:gd name="T58" fmla="*/ 197 w 610"/>
                <a:gd name="T59" fmla="*/ 589 h 608"/>
                <a:gd name="T60" fmla="*/ 159 w 610"/>
                <a:gd name="T61" fmla="*/ 572 h 608"/>
                <a:gd name="T62" fmla="*/ 125 w 610"/>
                <a:gd name="T63" fmla="*/ 551 h 608"/>
                <a:gd name="T64" fmla="*/ 95 w 610"/>
                <a:gd name="T65" fmla="*/ 524 h 608"/>
                <a:gd name="T66" fmla="*/ 68 w 610"/>
                <a:gd name="T67" fmla="*/ 495 h 608"/>
                <a:gd name="T68" fmla="*/ 45 w 610"/>
                <a:gd name="T69" fmla="*/ 462 h 608"/>
                <a:gd name="T70" fmla="*/ 25 w 610"/>
                <a:gd name="T71" fmla="*/ 426 h 608"/>
                <a:gd name="T72" fmla="*/ 11 w 610"/>
                <a:gd name="T73" fmla="*/ 388 h 608"/>
                <a:gd name="T74" fmla="*/ 3 w 610"/>
                <a:gd name="T75" fmla="*/ 347 h 608"/>
                <a:gd name="T76" fmla="*/ 0 w 610"/>
                <a:gd name="T77" fmla="*/ 304 h 608"/>
                <a:gd name="T78" fmla="*/ 3 w 610"/>
                <a:gd name="T79" fmla="*/ 263 h 608"/>
                <a:gd name="T80" fmla="*/ 11 w 610"/>
                <a:gd name="T81" fmla="*/ 223 h 608"/>
                <a:gd name="T82" fmla="*/ 24 w 610"/>
                <a:gd name="T83" fmla="*/ 186 h 608"/>
                <a:gd name="T84" fmla="*/ 41 w 610"/>
                <a:gd name="T85" fmla="*/ 151 h 608"/>
                <a:gd name="T86" fmla="*/ 64 w 610"/>
                <a:gd name="T87" fmla="*/ 119 h 608"/>
                <a:gd name="T88" fmla="*/ 90 w 610"/>
                <a:gd name="T89" fmla="*/ 90 h 608"/>
                <a:gd name="T90" fmla="*/ 119 w 610"/>
                <a:gd name="T91" fmla="*/ 63 h 608"/>
                <a:gd name="T92" fmla="*/ 151 w 610"/>
                <a:gd name="T93" fmla="*/ 41 h 608"/>
                <a:gd name="T94" fmla="*/ 187 w 610"/>
                <a:gd name="T95" fmla="*/ 24 h 608"/>
                <a:gd name="T96" fmla="*/ 224 w 610"/>
                <a:gd name="T97" fmla="*/ 11 h 608"/>
                <a:gd name="T98" fmla="*/ 264 w 610"/>
                <a:gd name="T99" fmla="*/ 3 h 608"/>
                <a:gd name="T100" fmla="*/ 305 w 610"/>
                <a:gd name="T101"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0" h="608">
                  <a:moveTo>
                    <a:pt x="305" y="0"/>
                  </a:moveTo>
                  <a:lnTo>
                    <a:pt x="349" y="3"/>
                  </a:lnTo>
                  <a:lnTo>
                    <a:pt x="390" y="12"/>
                  </a:lnTo>
                  <a:lnTo>
                    <a:pt x="428" y="26"/>
                  </a:lnTo>
                  <a:lnTo>
                    <a:pt x="465" y="45"/>
                  </a:lnTo>
                  <a:lnTo>
                    <a:pt x="498" y="68"/>
                  </a:lnTo>
                  <a:lnTo>
                    <a:pt x="528" y="96"/>
                  </a:lnTo>
                  <a:lnTo>
                    <a:pt x="553" y="128"/>
                  </a:lnTo>
                  <a:lnTo>
                    <a:pt x="576" y="162"/>
                  </a:lnTo>
                  <a:lnTo>
                    <a:pt x="592" y="199"/>
                  </a:lnTo>
                  <a:lnTo>
                    <a:pt x="604" y="239"/>
                  </a:lnTo>
                  <a:lnTo>
                    <a:pt x="610" y="281"/>
                  </a:lnTo>
                  <a:lnTo>
                    <a:pt x="373" y="174"/>
                  </a:lnTo>
                  <a:lnTo>
                    <a:pt x="353" y="167"/>
                  </a:lnTo>
                  <a:lnTo>
                    <a:pt x="333" y="162"/>
                  </a:lnTo>
                  <a:lnTo>
                    <a:pt x="313" y="161"/>
                  </a:lnTo>
                  <a:lnTo>
                    <a:pt x="284" y="164"/>
                  </a:lnTo>
                  <a:lnTo>
                    <a:pt x="257" y="171"/>
                  </a:lnTo>
                  <a:lnTo>
                    <a:pt x="232" y="184"/>
                  </a:lnTo>
                  <a:lnTo>
                    <a:pt x="210" y="202"/>
                  </a:lnTo>
                  <a:lnTo>
                    <a:pt x="194" y="221"/>
                  </a:lnTo>
                  <a:lnTo>
                    <a:pt x="181" y="242"/>
                  </a:lnTo>
                  <a:lnTo>
                    <a:pt x="171" y="265"/>
                  </a:lnTo>
                  <a:lnTo>
                    <a:pt x="166" y="289"/>
                  </a:lnTo>
                  <a:lnTo>
                    <a:pt x="165" y="314"/>
                  </a:lnTo>
                  <a:lnTo>
                    <a:pt x="168" y="339"/>
                  </a:lnTo>
                  <a:lnTo>
                    <a:pt x="177" y="363"/>
                  </a:lnTo>
                  <a:lnTo>
                    <a:pt x="277" y="608"/>
                  </a:lnTo>
                  <a:lnTo>
                    <a:pt x="236" y="601"/>
                  </a:lnTo>
                  <a:lnTo>
                    <a:pt x="197" y="589"/>
                  </a:lnTo>
                  <a:lnTo>
                    <a:pt x="159" y="572"/>
                  </a:lnTo>
                  <a:lnTo>
                    <a:pt x="125" y="551"/>
                  </a:lnTo>
                  <a:lnTo>
                    <a:pt x="95" y="524"/>
                  </a:lnTo>
                  <a:lnTo>
                    <a:pt x="68" y="495"/>
                  </a:lnTo>
                  <a:lnTo>
                    <a:pt x="45" y="462"/>
                  </a:lnTo>
                  <a:lnTo>
                    <a:pt x="25" y="426"/>
                  </a:lnTo>
                  <a:lnTo>
                    <a:pt x="11" y="388"/>
                  </a:lnTo>
                  <a:lnTo>
                    <a:pt x="3" y="347"/>
                  </a:lnTo>
                  <a:lnTo>
                    <a:pt x="0" y="304"/>
                  </a:lnTo>
                  <a:lnTo>
                    <a:pt x="3" y="263"/>
                  </a:lnTo>
                  <a:lnTo>
                    <a:pt x="11" y="223"/>
                  </a:lnTo>
                  <a:lnTo>
                    <a:pt x="24" y="186"/>
                  </a:lnTo>
                  <a:lnTo>
                    <a:pt x="41" y="151"/>
                  </a:lnTo>
                  <a:lnTo>
                    <a:pt x="64" y="119"/>
                  </a:lnTo>
                  <a:lnTo>
                    <a:pt x="90" y="90"/>
                  </a:lnTo>
                  <a:lnTo>
                    <a:pt x="119" y="63"/>
                  </a:lnTo>
                  <a:lnTo>
                    <a:pt x="151" y="41"/>
                  </a:lnTo>
                  <a:lnTo>
                    <a:pt x="187" y="24"/>
                  </a:lnTo>
                  <a:lnTo>
                    <a:pt x="224" y="11"/>
                  </a:lnTo>
                  <a:lnTo>
                    <a:pt x="264" y="3"/>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6542" y="495"/>
              <a:ext cx="50" cy="52"/>
            </a:xfrm>
            <a:custGeom>
              <a:avLst/>
              <a:gdLst>
                <a:gd name="T0" fmla="*/ 28 w 860"/>
                <a:gd name="T1" fmla="*/ 0 h 881"/>
                <a:gd name="T2" fmla="*/ 38 w 860"/>
                <a:gd name="T3" fmla="*/ 2 h 881"/>
                <a:gd name="T4" fmla="*/ 763 w 860"/>
                <a:gd name="T5" fmla="*/ 331 h 881"/>
                <a:gd name="T6" fmla="*/ 771 w 860"/>
                <a:gd name="T7" fmla="*/ 337 h 881"/>
                <a:gd name="T8" fmla="*/ 777 w 860"/>
                <a:gd name="T9" fmla="*/ 346 h 881"/>
                <a:gd name="T10" fmla="*/ 778 w 860"/>
                <a:gd name="T11" fmla="*/ 356 h 881"/>
                <a:gd name="T12" fmla="*/ 776 w 860"/>
                <a:gd name="T13" fmla="*/ 366 h 881"/>
                <a:gd name="T14" fmla="*/ 770 w 860"/>
                <a:gd name="T15" fmla="*/ 374 h 881"/>
                <a:gd name="T16" fmla="*/ 761 w 860"/>
                <a:gd name="T17" fmla="*/ 379 h 881"/>
                <a:gd name="T18" fmla="*/ 592 w 860"/>
                <a:gd name="T19" fmla="*/ 443 h 881"/>
                <a:gd name="T20" fmla="*/ 853 w 860"/>
                <a:gd name="T21" fmla="*/ 714 h 881"/>
                <a:gd name="T22" fmla="*/ 858 w 860"/>
                <a:gd name="T23" fmla="*/ 722 h 881"/>
                <a:gd name="T24" fmla="*/ 860 w 860"/>
                <a:gd name="T25" fmla="*/ 732 h 881"/>
                <a:gd name="T26" fmla="*/ 858 w 860"/>
                <a:gd name="T27" fmla="*/ 742 h 881"/>
                <a:gd name="T28" fmla="*/ 852 w 860"/>
                <a:gd name="T29" fmla="*/ 750 h 881"/>
                <a:gd name="T30" fmla="*/ 724 w 860"/>
                <a:gd name="T31" fmla="*/ 874 h 881"/>
                <a:gd name="T32" fmla="*/ 715 w 860"/>
                <a:gd name="T33" fmla="*/ 879 h 881"/>
                <a:gd name="T34" fmla="*/ 705 w 860"/>
                <a:gd name="T35" fmla="*/ 881 h 881"/>
                <a:gd name="T36" fmla="*/ 695 w 860"/>
                <a:gd name="T37" fmla="*/ 879 h 881"/>
                <a:gd name="T38" fmla="*/ 687 w 860"/>
                <a:gd name="T39" fmla="*/ 873 h 881"/>
                <a:gd name="T40" fmla="*/ 426 w 860"/>
                <a:gd name="T41" fmla="*/ 604 h 881"/>
                <a:gd name="T42" fmla="*/ 355 w 860"/>
                <a:gd name="T43" fmla="*/ 771 h 881"/>
                <a:gd name="T44" fmla="*/ 352 w 860"/>
                <a:gd name="T45" fmla="*/ 775 h 881"/>
                <a:gd name="T46" fmla="*/ 349 w 860"/>
                <a:gd name="T47" fmla="*/ 779 h 881"/>
                <a:gd name="T48" fmla="*/ 341 w 860"/>
                <a:gd name="T49" fmla="*/ 785 h 881"/>
                <a:gd name="T50" fmla="*/ 331 w 860"/>
                <a:gd name="T51" fmla="*/ 787 h 881"/>
                <a:gd name="T52" fmla="*/ 321 w 860"/>
                <a:gd name="T53" fmla="*/ 785 h 881"/>
                <a:gd name="T54" fmla="*/ 312 w 860"/>
                <a:gd name="T55" fmla="*/ 779 h 881"/>
                <a:gd name="T56" fmla="*/ 307 w 860"/>
                <a:gd name="T57" fmla="*/ 771 h 881"/>
                <a:gd name="T58" fmla="*/ 2 w 860"/>
                <a:gd name="T59" fmla="*/ 37 h 881"/>
                <a:gd name="T60" fmla="*/ 0 w 860"/>
                <a:gd name="T61" fmla="*/ 25 h 881"/>
                <a:gd name="T62" fmla="*/ 2 w 860"/>
                <a:gd name="T63" fmla="*/ 15 h 881"/>
                <a:gd name="T64" fmla="*/ 8 w 860"/>
                <a:gd name="T65" fmla="*/ 7 h 881"/>
                <a:gd name="T66" fmla="*/ 18 w 860"/>
                <a:gd name="T67" fmla="*/ 1 h 881"/>
                <a:gd name="T68" fmla="*/ 28 w 860"/>
                <a:gd name="T69"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881">
                  <a:moveTo>
                    <a:pt x="28" y="0"/>
                  </a:moveTo>
                  <a:lnTo>
                    <a:pt x="38" y="2"/>
                  </a:lnTo>
                  <a:lnTo>
                    <a:pt x="763" y="331"/>
                  </a:lnTo>
                  <a:lnTo>
                    <a:pt x="771" y="337"/>
                  </a:lnTo>
                  <a:lnTo>
                    <a:pt x="777" y="346"/>
                  </a:lnTo>
                  <a:lnTo>
                    <a:pt x="778" y="356"/>
                  </a:lnTo>
                  <a:lnTo>
                    <a:pt x="776" y="366"/>
                  </a:lnTo>
                  <a:lnTo>
                    <a:pt x="770" y="374"/>
                  </a:lnTo>
                  <a:lnTo>
                    <a:pt x="761" y="379"/>
                  </a:lnTo>
                  <a:lnTo>
                    <a:pt x="592" y="443"/>
                  </a:lnTo>
                  <a:lnTo>
                    <a:pt x="853" y="714"/>
                  </a:lnTo>
                  <a:lnTo>
                    <a:pt x="858" y="722"/>
                  </a:lnTo>
                  <a:lnTo>
                    <a:pt x="860" y="732"/>
                  </a:lnTo>
                  <a:lnTo>
                    <a:pt x="858" y="742"/>
                  </a:lnTo>
                  <a:lnTo>
                    <a:pt x="852" y="750"/>
                  </a:lnTo>
                  <a:lnTo>
                    <a:pt x="724" y="874"/>
                  </a:lnTo>
                  <a:lnTo>
                    <a:pt x="715" y="879"/>
                  </a:lnTo>
                  <a:lnTo>
                    <a:pt x="705" y="881"/>
                  </a:lnTo>
                  <a:lnTo>
                    <a:pt x="695" y="879"/>
                  </a:lnTo>
                  <a:lnTo>
                    <a:pt x="687" y="873"/>
                  </a:lnTo>
                  <a:lnTo>
                    <a:pt x="426" y="604"/>
                  </a:lnTo>
                  <a:lnTo>
                    <a:pt x="355" y="771"/>
                  </a:lnTo>
                  <a:lnTo>
                    <a:pt x="352" y="775"/>
                  </a:lnTo>
                  <a:lnTo>
                    <a:pt x="349" y="779"/>
                  </a:lnTo>
                  <a:lnTo>
                    <a:pt x="341" y="785"/>
                  </a:lnTo>
                  <a:lnTo>
                    <a:pt x="331" y="787"/>
                  </a:lnTo>
                  <a:lnTo>
                    <a:pt x="321" y="785"/>
                  </a:lnTo>
                  <a:lnTo>
                    <a:pt x="312" y="779"/>
                  </a:lnTo>
                  <a:lnTo>
                    <a:pt x="307" y="771"/>
                  </a:lnTo>
                  <a:lnTo>
                    <a:pt x="2" y="37"/>
                  </a:lnTo>
                  <a:lnTo>
                    <a:pt x="0" y="25"/>
                  </a:lnTo>
                  <a:lnTo>
                    <a:pt x="2" y="15"/>
                  </a:lnTo>
                  <a:lnTo>
                    <a:pt x="8" y="7"/>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Oval 22"/>
          <p:cNvSpPr/>
          <p:nvPr/>
        </p:nvSpPr>
        <p:spPr>
          <a:xfrm>
            <a:off x="8138008" y="3763555"/>
            <a:ext cx="653143" cy="653143"/>
          </a:xfrm>
          <a:prstGeom prst="ellipse">
            <a:avLst/>
          </a:prstGeom>
          <a:solidFill>
            <a:schemeClr val="accent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94911" y="1963329"/>
            <a:ext cx="653143" cy="653143"/>
          </a:xfrm>
          <a:prstGeom prst="ellipse">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33683" y="339307"/>
            <a:ext cx="6688562" cy="477054"/>
          </a:xfrm>
          <a:prstGeom prst="rect">
            <a:avLst/>
          </a:prstGeom>
          <a:noFill/>
        </p:spPr>
        <p:txBody>
          <a:bodyPr wrap="none" rtlCol="0">
            <a:spAutoFit/>
          </a:bodyPr>
          <a:lstStyle/>
          <a:p>
            <a:r>
              <a:rPr lang="en-GB" sz="2500" b="1" dirty="0" smtClean="0">
                <a:solidFill>
                  <a:srgbClr val="0F2946"/>
                </a:solidFill>
              </a:rPr>
              <a:t>Setting the scene - What’s happening right now? </a:t>
            </a:r>
            <a:endParaRPr lang="en-GB" sz="2500" b="1" dirty="0">
              <a:solidFill>
                <a:srgbClr val="0F2946"/>
              </a:solidFill>
            </a:endParaRPr>
          </a:p>
        </p:txBody>
      </p:sp>
      <p:grpSp>
        <p:nvGrpSpPr>
          <p:cNvPr id="36" name="Group 35"/>
          <p:cNvGrpSpPr/>
          <p:nvPr/>
        </p:nvGrpSpPr>
        <p:grpSpPr>
          <a:xfrm>
            <a:off x="3386585" y="3423321"/>
            <a:ext cx="653143" cy="856377"/>
            <a:chOff x="8420341" y="4859364"/>
            <a:chExt cx="653143" cy="856377"/>
          </a:xfrm>
        </p:grpSpPr>
        <p:sp>
          <p:nvSpPr>
            <p:cNvPr id="37" name="Oval 36"/>
            <p:cNvSpPr/>
            <p:nvPr/>
          </p:nvSpPr>
          <p:spPr>
            <a:xfrm>
              <a:off x="8420341" y="5062598"/>
              <a:ext cx="653143" cy="653143"/>
            </a:xfrm>
            <a:prstGeom prst="ellipse">
              <a:avLst/>
            </a:prstGeom>
            <a:solidFill>
              <a:schemeClr val="accent4"/>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3"/>
            <p:cNvSpPr>
              <a:spLocks/>
            </p:cNvSpPr>
            <p:nvPr/>
          </p:nvSpPr>
          <p:spPr bwMode="auto">
            <a:xfrm>
              <a:off x="8536575" y="4859364"/>
              <a:ext cx="30355" cy="91064"/>
            </a:xfrm>
            <a:custGeom>
              <a:avLst/>
              <a:gdLst>
                <a:gd name="T0" fmla="*/ 164 w 329"/>
                <a:gd name="T1" fmla="*/ 0 h 989"/>
                <a:gd name="T2" fmla="*/ 194 w 329"/>
                <a:gd name="T3" fmla="*/ 2 h 989"/>
                <a:gd name="T4" fmla="*/ 222 w 329"/>
                <a:gd name="T5" fmla="*/ 10 h 989"/>
                <a:gd name="T6" fmla="*/ 248 w 329"/>
                <a:gd name="T7" fmla="*/ 22 h 989"/>
                <a:gd name="T8" fmla="*/ 271 w 329"/>
                <a:gd name="T9" fmla="*/ 38 h 989"/>
                <a:gd name="T10" fmla="*/ 290 w 329"/>
                <a:gd name="T11" fmla="*/ 58 h 989"/>
                <a:gd name="T12" fmla="*/ 307 w 329"/>
                <a:gd name="T13" fmla="*/ 81 h 989"/>
                <a:gd name="T14" fmla="*/ 319 w 329"/>
                <a:gd name="T15" fmla="*/ 106 h 989"/>
                <a:gd name="T16" fmla="*/ 326 w 329"/>
                <a:gd name="T17" fmla="*/ 134 h 989"/>
                <a:gd name="T18" fmla="*/ 329 w 329"/>
                <a:gd name="T19" fmla="*/ 164 h 989"/>
                <a:gd name="T20" fmla="*/ 329 w 329"/>
                <a:gd name="T21" fmla="*/ 824 h 989"/>
                <a:gd name="T22" fmla="*/ 326 w 329"/>
                <a:gd name="T23" fmla="*/ 854 h 989"/>
                <a:gd name="T24" fmla="*/ 319 w 329"/>
                <a:gd name="T25" fmla="*/ 882 h 989"/>
                <a:gd name="T26" fmla="*/ 307 w 329"/>
                <a:gd name="T27" fmla="*/ 908 h 989"/>
                <a:gd name="T28" fmla="*/ 290 w 329"/>
                <a:gd name="T29" fmla="*/ 931 h 989"/>
                <a:gd name="T30" fmla="*/ 271 w 329"/>
                <a:gd name="T31" fmla="*/ 950 h 989"/>
                <a:gd name="T32" fmla="*/ 248 w 329"/>
                <a:gd name="T33" fmla="*/ 967 h 989"/>
                <a:gd name="T34" fmla="*/ 222 w 329"/>
                <a:gd name="T35" fmla="*/ 979 h 989"/>
                <a:gd name="T36" fmla="*/ 194 w 329"/>
                <a:gd name="T37" fmla="*/ 986 h 989"/>
                <a:gd name="T38" fmla="*/ 164 w 329"/>
                <a:gd name="T39" fmla="*/ 989 h 989"/>
                <a:gd name="T40" fmla="*/ 134 w 329"/>
                <a:gd name="T41" fmla="*/ 986 h 989"/>
                <a:gd name="T42" fmla="*/ 107 w 329"/>
                <a:gd name="T43" fmla="*/ 979 h 989"/>
                <a:gd name="T44" fmla="*/ 81 w 329"/>
                <a:gd name="T45" fmla="*/ 967 h 989"/>
                <a:gd name="T46" fmla="*/ 58 w 329"/>
                <a:gd name="T47" fmla="*/ 950 h 989"/>
                <a:gd name="T48" fmla="*/ 38 w 329"/>
                <a:gd name="T49" fmla="*/ 931 h 989"/>
                <a:gd name="T50" fmla="*/ 22 w 329"/>
                <a:gd name="T51" fmla="*/ 908 h 989"/>
                <a:gd name="T52" fmla="*/ 10 w 329"/>
                <a:gd name="T53" fmla="*/ 882 h 989"/>
                <a:gd name="T54" fmla="*/ 2 w 329"/>
                <a:gd name="T55" fmla="*/ 854 h 989"/>
                <a:gd name="T56" fmla="*/ 0 w 329"/>
                <a:gd name="T57" fmla="*/ 824 h 989"/>
                <a:gd name="T58" fmla="*/ 0 w 329"/>
                <a:gd name="T59" fmla="*/ 164 h 989"/>
                <a:gd name="T60" fmla="*/ 2 w 329"/>
                <a:gd name="T61" fmla="*/ 134 h 989"/>
                <a:gd name="T62" fmla="*/ 10 w 329"/>
                <a:gd name="T63" fmla="*/ 106 h 989"/>
                <a:gd name="T64" fmla="*/ 22 w 329"/>
                <a:gd name="T65" fmla="*/ 81 h 989"/>
                <a:gd name="T66" fmla="*/ 38 w 329"/>
                <a:gd name="T67" fmla="*/ 58 h 989"/>
                <a:gd name="T68" fmla="*/ 58 w 329"/>
                <a:gd name="T69" fmla="*/ 38 h 989"/>
                <a:gd name="T70" fmla="*/ 81 w 329"/>
                <a:gd name="T71" fmla="*/ 22 h 989"/>
                <a:gd name="T72" fmla="*/ 107 w 329"/>
                <a:gd name="T73" fmla="*/ 10 h 989"/>
                <a:gd name="T74" fmla="*/ 134 w 329"/>
                <a:gd name="T75" fmla="*/ 2 h 989"/>
                <a:gd name="T76" fmla="*/ 164 w 329"/>
                <a:gd name="T77"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9" h="989">
                  <a:moveTo>
                    <a:pt x="164" y="0"/>
                  </a:moveTo>
                  <a:lnTo>
                    <a:pt x="194" y="2"/>
                  </a:lnTo>
                  <a:lnTo>
                    <a:pt x="222" y="10"/>
                  </a:lnTo>
                  <a:lnTo>
                    <a:pt x="248" y="22"/>
                  </a:lnTo>
                  <a:lnTo>
                    <a:pt x="271" y="38"/>
                  </a:lnTo>
                  <a:lnTo>
                    <a:pt x="290" y="58"/>
                  </a:lnTo>
                  <a:lnTo>
                    <a:pt x="307" y="81"/>
                  </a:lnTo>
                  <a:lnTo>
                    <a:pt x="319" y="106"/>
                  </a:lnTo>
                  <a:lnTo>
                    <a:pt x="326" y="134"/>
                  </a:lnTo>
                  <a:lnTo>
                    <a:pt x="329" y="164"/>
                  </a:lnTo>
                  <a:lnTo>
                    <a:pt x="329" y="824"/>
                  </a:lnTo>
                  <a:lnTo>
                    <a:pt x="326" y="854"/>
                  </a:lnTo>
                  <a:lnTo>
                    <a:pt x="319" y="882"/>
                  </a:lnTo>
                  <a:lnTo>
                    <a:pt x="307" y="908"/>
                  </a:lnTo>
                  <a:lnTo>
                    <a:pt x="290" y="931"/>
                  </a:lnTo>
                  <a:lnTo>
                    <a:pt x="271" y="950"/>
                  </a:lnTo>
                  <a:lnTo>
                    <a:pt x="248" y="967"/>
                  </a:lnTo>
                  <a:lnTo>
                    <a:pt x="222" y="979"/>
                  </a:lnTo>
                  <a:lnTo>
                    <a:pt x="194" y="986"/>
                  </a:lnTo>
                  <a:lnTo>
                    <a:pt x="164" y="989"/>
                  </a:lnTo>
                  <a:lnTo>
                    <a:pt x="134" y="986"/>
                  </a:lnTo>
                  <a:lnTo>
                    <a:pt x="107" y="979"/>
                  </a:lnTo>
                  <a:lnTo>
                    <a:pt x="81" y="967"/>
                  </a:lnTo>
                  <a:lnTo>
                    <a:pt x="58" y="950"/>
                  </a:lnTo>
                  <a:lnTo>
                    <a:pt x="38" y="931"/>
                  </a:lnTo>
                  <a:lnTo>
                    <a:pt x="22" y="908"/>
                  </a:lnTo>
                  <a:lnTo>
                    <a:pt x="10" y="882"/>
                  </a:lnTo>
                  <a:lnTo>
                    <a:pt x="2" y="854"/>
                  </a:lnTo>
                  <a:lnTo>
                    <a:pt x="0" y="824"/>
                  </a:lnTo>
                  <a:lnTo>
                    <a:pt x="0" y="164"/>
                  </a:lnTo>
                  <a:lnTo>
                    <a:pt x="2" y="134"/>
                  </a:lnTo>
                  <a:lnTo>
                    <a:pt x="10" y="106"/>
                  </a:lnTo>
                  <a:lnTo>
                    <a:pt x="22" y="81"/>
                  </a:lnTo>
                  <a:lnTo>
                    <a:pt x="38" y="58"/>
                  </a:lnTo>
                  <a:lnTo>
                    <a:pt x="58" y="38"/>
                  </a:lnTo>
                  <a:lnTo>
                    <a:pt x="81" y="22"/>
                  </a:lnTo>
                  <a:lnTo>
                    <a:pt x="107" y="10"/>
                  </a:lnTo>
                  <a:lnTo>
                    <a:pt x="134" y="2"/>
                  </a:lnTo>
                  <a:lnTo>
                    <a:pt x="16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583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025" y="339307"/>
            <a:ext cx="3437288" cy="861774"/>
          </a:xfrm>
          <a:prstGeom prst="rect">
            <a:avLst/>
          </a:prstGeom>
          <a:noFill/>
        </p:spPr>
        <p:txBody>
          <a:bodyPr wrap="none" rtlCol="0">
            <a:spAutoFit/>
          </a:bodyPr>
          <a:lstStyle/>
          <a:p>
            <a:r>
              <a:rPr lang="en-GB" sz="2500" b="1" dirty="0" smtClean="0">
                <a:solidFill>
                  <a:srgbClr val="0F2946"/>
                </a:solidFill>
              </a:rPr>
              <a:t>Why is this important?  </a:t>
            </a:r>
            <a:endParaRPr lang="en-GB" sz="2500" b="1" dirty="0">
              <a:solidFill>
                <a:srgbClr val="0F2946"/>
              </a:solidFill>
            </a:endParaRPr>
          </a:p>
          <a:p>
            <a:endParaRPr lang="en-GB" sz="2500" dirty="0">
              <a:solidFill>
                <a:srgbClr val="0F2946"/>
              </a:solidFill>
            </a:endParaRPr>
          </a:p>
        </p:txBody>
      </p:sp>
      <p:pic>
        <p:nvPicPr>
          <p:cNvPr id="9" name="Picture 8"/>
          <p:cNvPicPr>
            <a:picLocks noChangeAspect="1"/>
          </p:cNvPicPr>
          <p:nvPr/>
        </p:nvPicPr>
        <p:blipFill>
          <a:blip r:embed="rId3"/>
          <a:stretch>
            <a:fillRect/>
          </a:stretch>
        </p:blipFill>
        <p:spPr>
          <a:xfrm>
            <a:off x="1538963" y="1631091"/>
            <a:ext cx="9615679" cy="4423719"/>
          </a:xfrm>
          <a:prstGeom prst="rect">
            <a:avLst/>
          </a:prstGeom>
        </p:spPr>
      </p:pic>
      <p:sp>
        <p:nvSpPr>
          <p:cNvPr id="5" name="Rectangle 4"/>
          <p:cNvSpPr/>
          <p:nvPr/>
        </p:nvSpPr>
        <p:spPr>
          <a:xfrm>
            <a:off x="1647912" y="1046754"/>
            <a:ext cx="11363753" cy="369332"/>
          </a:xfrm>
          <a:prstGeom prst="rect">
            <a:avLst/>
          </a:prstGeom>
        </p:spPr>
        <p:txBody>
          <a:bodyPr wrap="square">
            <a:spAutoFit/>
          </a:bodyPr>
          <a:lstStyle/>
          <a:p>
            <a:r>
              <a:rPr lang="en-GB" dirty="0" smtClean="0"/>
              <a:t>“The </a:t>
            </a:r>
            <a:r>
              <a:rPr lang="en-GB" dirty="0"/>
              <a:t>coming years look set to be one of the </a:t>
            </a:r>
            <a:r>
              <a:rPr lang="en-GB" b="1" dirty="0">
                <a:solidFill>
                  <a:srgbClr val="D20089"/>
                </a:solidFill>
              </a:rPr>
              <a:t>most sensational magic shows</a:t>
            </a:r>
            <a:r>
              <a:rPr lang="en-GB" dirty="0">
                <a:solidFill>
                  <a:srgbClr val="D20089"/>
                </a:solidFill>
              </a:rPr>
              <a:t> </a:t>
            </a:r>
            <a:r>
              <a:rPr lang="en-GB" dirty="0" smtClean="0"/>
              <a:t>around” Royal Society </a:t>
            </a:r>
            <a:endParaRPr lang="en-GB" dirty="0"/>
          </a:p>
        </p:txBody>
      </p:sp>
    </p:spTree>
    <p:extLst>
      <p:ext uri="{BB962C8B-B14F-4D97-AF65-F5344CB8AC3E}">
        <p14:creationId xmlns:p14="http://schemas.microsoft.com/office/powerpoint/2010/main" val="2869460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025" y="339307"/>
            <a:ext cx="4476867" cy="861774"/>
          </a:xfrm>
          <a:prstGeom prst="rect">
            <a:avLst/>
          </a:prstGeom>
          <a:noFill/>
        </p:spPr>
        <p:txBody>
          <a:bodyPr wrap="none" rtlCol="0">
            <a:spAutoFit/>
          </a:bodyPr>
          <a:lstStyle/>
          <a:p>
            <a:r>
              <a:rPr lang="en-GB" sz="2500" b="1" dirty="0" smtClean="0">
                <a:solidFill>
                  <a:srgbClr val="0F2946"/>
                </a:solidFill>
              </a:rPr>
              <a:t>What does the future look like? </a:t>
            </a:r>
            <a:endParaRPr lang="en-GB" sz="2500" b="1" dirty="0">
              <a:solidFill>
                <a:srgbClr val="0F2946"/>
              </a:solidFill>
            </a:endParaRPr>
          </a:p>
          <a:p>
            <a:endParaRPr lang="en-GB" sz="2500" dirty="0">
              <a:solidFill>
                <a:srgbClr val="0F2946"/>
              </a:solidFill>
            </a:endParaRPr>
          </a:p>
        </p:txBody>
      </p:sp>
      <p:sp>
        <p:nvSpPr>
          <p:cNvPr id="3" name="Rectangle 2"/>
          <p:cNvSpPr/>
          <p:nvPr/>
        </p:nvSpPr>
        <p:spPr>
          <a:xfrm>
            <a:off x="8812386" y="6581001"/>
            <a:ext cx="3676149" cy="276999"/>
          </a:xfrm>
          <a:prstGeom prst="rect">
            <a:avLst/>
          </a:prstGeom>
        </p:spPr>
        <p:txBody>
          <a:bodyPr wrap="square">
            <a:spAutoFit/>
          </a:bodyPr>
          <a:lstStyle/>
          <a:p>
            <a:r>
              <a:rPr lang="en-GB" sz="1200" dirty="0" smtClean="0"/>
              <a:t>Royal Society – Four Futures of Work </a:t>
            </a:r>
            <a:endParaRPr lang="en-GB" sz="1200" dirty="0"/>
          </a:p>
        </p:txBody>
      </p:sp>
      <p:pic>
        <p:nvPicPr>
          <p:cNvPr id="4" name="Picture 3"/>
          <p:cNvPicPr>
            <a:picLocks noChangeAspect="1"/>
          </p:cNvPicPr>
          <p:nvPr/>
        </p:nvPicPr>
        <p:blipFill rotWithShape="1">
          <a:blip r:embed="rId3"/>
          <a:srcRect l="24528" t="25946" r="25036" b="45766"/>
          <a:stretch/>
        </p:blipFill>
        <p:spPr>
          <a:xfrm>
            <a:off x="3126234" y="4445087"/>
            <a:ext cx="6956878" cy="2194843"/>
          </a:xfrm>
          <a:prstGeom prst="rect">
            <a:avLst/>
          </a:prstGeom>
        </p:spPr>
      </p:pic>
      <p:sp>
        <p:nvSpPr>
          <p:cNvPr id="6" name="Rectangle 5"/>
          <p:cNvSpPr/>
          <p:nvPr/>
        </p:nvSpPr>
        <p:spPr>
          <a:xfrm>
            <a:off x="448962" y="1028767"/>
            <a:ext cx="11841864" cy="3416320"/>
          </a:xfrm>
          <a:prstGeom prst="rect">
            <a:avLst/>
          </a:prstGeom>
        </p:spPr>
        <p:txBody>
          <a:bodyPr wrap="square">
            <a:spAutoFit/>
          </a:bodyPr>
          <a:lstStyle/>
          <a:p>
            <a:r>
              <a:rPr lang="en-GB" dirty="0"/>
              <a:t>As we look to the future, the picture is summarised by the acronym </a:t>
            </a:r>
            <a:r>
              <a:rPr lang="en-GB" b="1" dirty="0" smtClean="0"/>
              <a:t>VUCA: </a:t>
            </a:r>
          </a:p>
          <a:p>
            <a:pPr marL="285750" indent="-285750">
              <a:buFont typeface="Wingdings" panose="05000000000000000000" pitchFamily="2" charset="2"/>
              <a:buChar char="§"/>
            </a:pPr>
            <a:r>
              <a:rPr lang="en-GB" b="1" dirty="0" smtClean="0">
                <a:solidFill>
                  <a:srgbClr val="D20089"/>
                </a:solidFill>
              </a:rPr>
              <a:t>V</a:t>
            </a:r>
            <a:r>
              <a:rPr lang="en-GB" b="1" dirty="0" smtClean="0"/>
              <a:t>olatility </a:t>
            </a:r>
          </a:p>
          <a:p>
            <a:pPr marL="285750" indent="-285750">
              <a:buFont typeface="Wingdings" panose="05000000000000000000" pitchFamily="2" charset="2"/>
              <a:buChar char="§"/>
            </a:pPr>
            <a:r>
              <a:rPr lang="en-GB" b="1" dirty="0" smtClean="0">
                <a:solidFill>
                  <a:srgbClr val="D20089"/>
                </a:solidFill>
              </a:rPr>
              <a:t>U</a:t>
            </a:r>
            <a:r>
              <a:rPr lang="en-GB" b="1" dirty="0" smtClean="0"/>
              <a:t>ncertainty </a:t>
            </a:r>
          </a:p>
          <a:p>
            <a:pPr marL="285750" indent="-285750">
              <a:buFont typeface="Wingdings" panose="05000000000000000000" pitchFamily="2" charset="2"/>
              <a:buChar char="§"/>
            </a:pPr>
            <a:r>
              <a:rPr lang="en-GB" b="1" dirty="0" smtClean="0">
                <a:solidFill>
                  <a:srgbClr val="D20089"/>
                </a:solidFill>
              </a:rPr>
              <a:t>C</a:t>
            </a:r>
            <a:r>
              <a:rPr lang="en-GB" b="1" dirty="0" smtClean="0"/>
              <a:t>omplexity</a:t>
            </a:r>
          </a:p>
          <a:p>
            <a:pPr marL="285750" indent="-285750">
              <a:buFont typeface="Wingdings" panose="05000000000000000000" pitchFamily="2" charset="2"/>
              <a:buChar char="§"/>
            </a:pPr>
            <a:r>
              <a:rPr lang="en-GB" b="1" dirty="0" smtClean="0">
                <a:solidFill>
                  <a:srgbClr val="D20089"/>
                </a:solidFill>
              </a:rPr>
              <a:t>A</a:t>
            </a:r>
            <a:r>
              <a:rPr lang="en-GB" b="1" dirty="0" smtClean="0"/>
              <a:t>mbiguity</a:t>
            </a:r>
          </a:p>
          <a:p>
            <a:endParaRPr lang="en-GB" dirty="0" smtClean="0"/>
          </a:p>
          <a:p>
            <a:r>
              <a:rPr lang="en-GB" dirty="0" smtClean="0"/>
              <a:t>The </a:t>
            </a:r>
            <a:r>
              <a:rPr lang="en-GB" dirty="0"/>
              <a:t>Royal Society of Arts’ </a:t>
            </a:r>
            <a:r>
              <a:rPr lang="en-GB" dirty="0" smtClean="0"/>
              <a:t>invite us to imagine not </a:t>
            </a:r>
            <a:r>
              <a:rPr lang="en-GB" dirty="0"/>
              <a:t>one, but four, possible scenarios that we need to be ready </a:t>
            </a:r>
            <a:r>
              <a:rPr lang="en-GB" dirty="0" smtClean="0"/>
              <a:t>for. </a:t>
            </a:r>
          </a:p>
          <a:p>
            <a:endParaRPr lang="en-GB" dirty="0" smtClean="0"/>
          </a:p>
          <a:p>
            <a:pPr marL="285750" indent="-285750">
              <a:buFont typeface="Arial" panose="020B0604020202020204" pitchFamily="34" charset="0"/>
              <a:buChar char="•"/>
            </a:pPr>
            <a:r>
              <a:rPr lang="en-GB" dirty="0" smtClean="0"/>
              <a:t>The </a:t>
            </a:r>
            <a:r>
              <a:rPr lang="en-GB" dirty="0">
                <a:solidFill>
                  <a:srgbClr val="D20089"/>
                </a:solidFill>
              </a:rPr>
              <a:t>Big Tech Economy </a:t>
            </a:r>
            <a:r>
              <a:rPr lang="en-GB" dirty="0"/>
              <a:t>describes a world where technology rapidly transforms society. </a:t>
            </a:r>
            <a:endParaRPr lang="en-GB" dirty="0" smtClean="0"/>
          </a:p>
          <a:p>
            <a:pPr marL="285750" indent="-285750">
              <a:buFont typeface="Arial" panose="020B0604020202020204" pitchFamily="34" charset="0"/>
              <a:buChar char="•"/>
            </a:pPr>
            <a:r>
              <a:rPr lang="en-GB" dirty="0" smtClean="0"/>
              <a:t>The </a:t>
            </a:r>
            <a:r>
              <a:rPr lang="en-GB" dirty="0">
                <a:solidFill>
                  <a:srgbClr val="D20089"/>
                </a:solidFill>
              </a:rPr>
              <a:t>Precision Economy </a:t>
            </a:r>
            <a:r>
              <a:rPr lang="en-GB" dirty="0"/>
              <a:t>portrays a future of hyper-surveillance where data is king. </a:t>
            </a:r>
            <a:endParaRPr lang="en-GB" dirty="0" smtClean="0"/>
          </a:p>
          <a:p>
            <a:pPr marL="285750" indent="-285750">
              <a:buFont typeface="Arial" panose="020B0604020202020204" pitchFamily="34" charset="0"/>
              <a:buChar char="•"/>
            </a:pPr>
            <a:r>
              <a:rPr lang="en-GB" dirty="0" smtClean="0"/>
              <a:t>The </a:t>
            </a:r>
            <a:r>
              <a:rPr lang="en-GB" dirty="0">
                <a:solidFill>
                  <a:srgbClr val="D20089"/>
                </a:solidFill>
              </a:rPr>
              <a:t>Exodus Economy </a:t>
            </a:r>
            <a:r>
              <a:rPr lang="en-GB" dirty="0"/>
              <a:t>is characterised by an economic slowdown driven by crashes and austerity. </a:t>
            </a:r>
            <a:endParaRPr lang="en-GB" dirty="0" smtClean="0"/>
          </a:p>
          <a:p>
            <a:pPr marL="285750" indent="-285750">
              <a:buFont typeface="Arial" panose="020B0604020202020204" pitchFamily="34" charset="0"/>
              <a:buChar char="•"/>
            </a:pPr>
            <a:r>
              <a:rPr lang="en-GB" dirty="0" smtClean="0"/>
              <a:t>The </a:t>
            </a:r>
            <a:r>
              <a:rPr lang="en-GB" dirty="0">
                <a:solidFill>
                  <a:srgbClr val="D20089"/>
                </a:solidFill>
              </a:rPr>
              <a:t>Empathy Economy </a:t>
            </a:r>
            <a:r>
              <a:rPr lang="en-GB" dirty="0"/>
              <a:t>envisages a hopeful future of responsible stewardship both of human care and the environment. </a:t>
            </a:r>
          </a:p>
        </p:txBody>
      </p:sp>
    </p:spTree>
    <p:extLst>
      <p:ext uri="{BB962C8B-B14F-4D97-AF65-F5344CB8AC3E}">
        <p14:creationId xmlns:p14="http://schemas.microsoft.com/office/powerpoint/2010/main" val="256347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683" y="339307"/>
            <a:ext cx="6936194" cy="477054"/>
          </a:xfrm>
          <a:prstGeom prst="rect">
            <a:avLst/>
          </a:prstGeom>
          <a:noFill/>
        </p:spPr>
        <p:txBody>
          <a:bodyPr wrap="none" rtlCol="0">
            <a:spAutoFit/>
          </a:bodyPr>
          <a:lstStyle/>
          <a:p>
            <a:r>
              <a:rPr lang="en-GB" sz="2500" b="1" dirty="0" smtClean="0">
                <a:solidFill>
                  <a:srgbClr val="D20089"/>
                </a:solidFill>
              </a:rPr>
              <a:t>ACTIVITY: What does the future of work look like? </a:t>
            </a:r>
            <a:endParaRPr lang="en-GB" sz="2500" b="1" dirty="0">
              <a:solidFill>
                <a:srgbClr val="D20089"/>
              </a:solidFill>
            </a:endParaRPr>
          </a:p>
        </p:txBody>
      </p:sp>
      <p:sp>
        <p:nvSpPr>
          <p:cNvPr id="10" name="Rectangle 9"/>
          <p:cNvSpPr/>
          <p:nvPr/>
        </p:nvSpPr>
        <p:spPr>
          <a:xfrm>
            <a:off x="424526" y="1198164"/>
            <a:ext cx="4854610" cy="3971244"/>
          </a:xfrm>
          <a:prstGeom prst="rect">
            <a:avLst/>
          </a:prstGeom>
          <a:solidFill>
            <a:srgbClr val="D20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p>
          <a:p>
            <a:r>
              <a:rPr lang="en-GB" b="1" dirty="0" smtClean="0"/>
              <a:t>ACTIVITY: Imagine it is 10 years from now. What might the world look like then, and what do new jobs and skills look like? </a:t>
            </a:r>
          </a:p>
          <a:p>
            <a:endParaRPr lang="en-GB" b="1" dirty="0"/>
          </a:p>
          <a:p>
            <a:r>
              <a:rPr lang="en-GB" dirty="0" smtClean="0"/>
              <a:t>You can write or discuss your ideas with your neighbour.</a:t>
            </a:r>
          </a:p>
          <a:p>
            <a:endParaRPr lang="en-GB" dirty="0" smtClean="0"/>
          </a:p>
          <a:p>
            <a:r>
              <a:rPr lang="en-GB" dirty="0" smtClean="0"/>
              <a:t>Here are some ideas you could include:</a:t>
            </a:r>
          </a:p>
          <a:p>
            <a:pPr marL="285750" indent="-285750">
              <a:buFont typeface="Arial" panose="020B0604020202020204" pitchFamily="34" charset="0"/>
              <a:buChar char="•"/>
            </a:pPr>
            <a:r>
              <a:rPr lang="en-GB" dirty="0" smtClean="0"/>
              <a:t>What trends will impact the future of work? </a:t>
            </a:r>
          </a:p>
          <a:p>
            <a:pPr marL="285750" indent="-285750">
              <a:buFont typeface="Arial" panose="020B0604020202020204" pitchFamily="34" charset="0"/>
              <a:buChar char="•"/>
            </a:pPr>
            <a:r>
              <a:rPr lang="en-GB" dirty="0"/>
              <a:t>What new jobs will there </a:t>
            </a:r>
            <a:r>
              <a:rPr lang="en-GB" dirty="0" smtClean="0"/>
              <a:t>be in 10 years time?  </a:t>
            </a:r>
          </a:p>
          <a:p>
            <a:pPr marL="285750" indent="-285750">
              <a:buFont typeface="Arial" panose="020B0604020202020204" pitchFamily="34" charset="0"/>
              <a:buChar char="•"/>
            </a:pPr>
            <a:r>
              <a:rPr lang="en-GB" dirty="0" smtClean="0"/>
              <a:t>What job would you like to do in the future? </a:t>
            </a:r>
          </a:p>
          <a:p>
            <a:endParaRPr lang="en-GB"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690" y="1196490"/>
            <a:ext cx="6224782" cy="3972918"/>
          </a:xfrm>
          <a:prstGeom prst="rect">
            <a:avLst/>
          </a:prstGeom>
        </p:spPr>
      </p:pic>
    </p:spTree>
    <p:extLst>
      <p:ext uri="{BB962C8B-B14F-4D97-AF65-F5344CB8AC3E}">
        <p14:creationId xmlns:p14="http://schemas.microsoft.com/office/powerpoint/2010/main" val="360795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683" y="339307"/>
            <a:ext cx="5082930" cy="477054"/>
          </a:xfrm>
          <a:prstGeom prst="rect">
            <a:avLst/>
          </a:prstGeom>
          <a:noFill/>
        </p:spPr>
        <p:txBody>
          <a:bodyPr wrap="none" rtlCol="0">
            <a:spAutoFit/>
          </a:bodyPr>
          <a:lstStyle/>
          <a:p>
            <a:r>
              <a:rPr lang="en-GB" sz="2500" b="1" dirty="0" smtClean="0">
                <a:solidFill>
                  <a:srgbClr val="0F2946"/>
                </a:solidFill>
              </a:rPr>
              <a:t>People want to see change happen! </a:t>
            </a:r>
            <a:endParaRPr lang="en-GB" sz="2500" b="1" dirty="0">
              <a:solidFill>
                <a:srgbClr val="0F2946"/>
              </a:solidFill>
            </a:endParaRPr>
          </a:p>
        </p:txBody>
      </p:sp>
      <p:sp>
        <p:nvSpPr>
          <p:cNvPr id="9" name="TextBox 8"/>
          <p:cNvSpPr txBox="1"/>
          <p:nvPr/>
        </p:nvSpPr>
        <p:spPr>
          <a:xfrm>
            <a:off x="5755606" y="3090729"/>
            <a:ext cx="3284373" cy="553998"/>
          </a:xfrm>
          <a:prstGeom prst="rect">
            <a:avLst/>
          </a:prstGeom>
          <a:noFill/>
        </p:spPr>
        <p:txBody>
          <a:bodyPr wrap="square" rtlCol="0">
            <a:spAutoFit/>
          </a:bodyPr>
          <a:lstStyle/>
          <a:p>
            <a:r>
              <a:rPr lang="en-GB" sz="3000" b="1" dirty="0" smtClean="0">
                <a:solidFill>
                  <a:srgbClr val="D30089"/>
                </a:solidFill>
              </a:rPr>
              <a:t>92%</a:t>
            </a:r>
            <a:endParaRPr lang="en-GB" sz="3000" b="1" dirty="0">
              <a:solidFill>
                <a:srgbClr val="0D2B49"/>
              </a:solidFill>
            </a:endParaRPr>
          </a:p>
        </p:txBody>
      </p:sp>
      <p:sp>
        <p:nvSpPr>
          <p:cNvPr id="13" name="TextBox 12"/>
          <p:cNvSpPr txBox="1"/>
          <p:nvPr/>
        </p:nvSpPr>
        <p:spPr>
          <a:xfrm>
            <a:off x="9575609" y="3089721"/>
            <a:ext cx="3284942" cy="553998"/>
          </a:xfrm>
          <a:prstGeom prst="rect">
            <a:avLst/>
          </a:prstGeom>
          <a:noFill/>
        </p:spPr>
        <p:txBody>
          <a:bodyPr wrap="square" rtlCol="0">
            <a:spAutoFit/>
          </a:bodyPr>
          <a:lstStyle/>
          <a:p>
            <a:r>
              <a:rPr lang="en-GB" sz="3000" b="1" dirty="0" smtClean="0">
                <a:solidFill>
                  <a:srgbClr val="D30089"/>
                </a:solidFill>
              </a:rPr>
              <a:t>84%</a:t>
            </a:r>
            <a:endParaRPr lang="en-GB" sz="3000" b="1" dirty="0">
              <a:solidFill>
                <a:srgbClr val="0D2B49"/>
              </a:solidFill>
            </a:endParaRPr>
          </a:p>
        </p:txBody>
      </p:sp>
      <p:sp>
        <p:nvSpPr>
          <p:cNvPr id="17" name="TextBox 16"/>
          <p:cNvSpPr txBox="1"/>
          <p:nvPr/>
        </p:nvSpPr>
        <p:spPr>
          <a:xfrm>
            <a:off x="1708748" y="3108003"/>
            <a:ext cx="3284373" cy="553998"/>
          </a:xfrm>
          <a:prstGeom prst="rect">
            <a:avLst/>
          </a:prstGeom>
          <a:noFill/>
        </p:spPr>
        <p:txBody>
          <a:bodyPr wrap="square" rtlCol="0">
            <a:spAutoFit/>
          </a:bodyPr>
          <a:lstStyle/>
          <a:p>
            <a:r>
              <a:rPr lang="en-GB" sz="3000" b="1" dirty="0" smtClean="0">
                <a:solidFill>
                  <a:srgbClr val="D30089"/>
                </a:solidFill>
              </a:rPr>
              <a:t>60%</a:t>
            </a:r>
            <a:endParaRPr lang="en-GB" sz="3000" b="1" dirty="0">
              <a:solidFill>
                <a:srgbClr val="0D2B49"/>
              </a:solidFill>
            </a:endParaRPr>
          </a:p>
        </p:txBody>
      </p:sp>
      <p:sp>
        <p:nvSpPr>
          <p:cNvPr id="19" name="TextBox 18"/>
          <p:cNvSpPr txBox="1"/>
          <p:nvPr/>
        </p:nvSpPr>
        <p:spPr>
          <a:xfrm>
            <a:off x="4625840" y="3827808"/>
            <a:ext cx="3178180" cy="1815882"/>
          </a:xfrm>
          <a:prstGeom prst="rect">
            <a:avLst/>
          </a:prstGeom>
          <a:solidFill>
            <a:srgbClr val="0F2946"/>
          </a:solidFill>
        </p:spPr>
        <p:txBody>
          <a:bodyPr wrap="square" rtlCol="0">
            <a:spAutoFit/>
          </a:bodyPr>
          <a:lstStyle/>
          <a:p>
            <a:r>
              <a:rPr lang="en-GB" sz="1600" dirty="0">
                <a:solidFill>
                  <a:schemeClr val="bg1"/>
                </a:solidFill>
              </a:rPr>
              <a:t>Parents </a:t>
            </a:r>
            <a:r>
              <a:rPr lang="en-GB" sz="1600" dirty="0" smtClean="0">
                <a:solidFill>
                  <a:schemeClr val="bg1"/>
                </a:solidFill>
              </a:rPr>
              <a:t>are excited to help </a:t>
            </a:r>
            <a:r>
              <a:rPr lang="en-GB" sz="1600" dirty="0">
                <a:solidFill>
                  <a:schemeClr val="bg1"/>
                </a:solidFill>
              </a:rPr>
              <a:t>their </a:t>
            </a:r>
            <a:r>
              <a:rPr lang="en-GB" sz="1600" dirty="0" smtClean="0">
                <a:solidFill>
                  <a:schemeClr val="bg1"/>
                </a:solidFill>
              </a:rPr>
              <a:t>children </a:t>
            </a:r>
            <a:r>
              <a:rPr lang="en-GB" sz="1600" dirty="0">
                <a:solidFill>
                  <a:schemeClr val="bg1"/>
                </a:solidFill>
              </a:rPr>
              <a:t>develop a range of skills like critical thinking, creative problem solving and communication.  </a:t>
            </a:r>
            <a:endParaRPr lang="en-GB" sz="1600" dirty="0" smtClean="0">
              <a:solidFill>
                <a:schemeClr val="bg1"/>
              </a:solidFill>
            </a:endParaRPr>
          </a:p>
          <a:p>
            <a:endParaRPr lang="en-GB" sz="1600" dirty="0">
              <a:solidFill>
                <a:schemeClr val="bg1"/>
              </a:solidFill>
            </a:endParaRPr>
          </a:p>
          <a:p>
            <a:r>
              <a:rPr lang="en-GB" sz="1600" dirty="0">
                <a:solidFill>
                  <a:schemeClr val="bg1"/>
                </a:solidFill>
              </a:rPr>
              <a:t>- Edge foundation / You </a:t>
            </a:r>
            <a:r>
              <a:rPr lang="en-GB" sz="1600" dirty="0" err="1">
                <a:solidFill>
                  <a:schemeClr val="bg1"/>
                </a:solidFill>
              </a:rPr>
              <a:t>gov</a:t>
            </a:r>
            <a:r>
              <a:rPr lang="en-GB" sz="1600" dirty="0">
                <a:solidFill>
                  <a:schemeClr val="bg1"/>
                </a:solidFill>
              </a:rPr>
              <a:t> </a:t>
            </a:r>
          </a:p>
        </p:txBody>
      </p:sp>
      <p:sp>
        <p:nvSpPr>
          <p:cNvPr id="20" name="TextBox 19"/>
          <p:cNvSpPr txBox="1"/>
          <p:nvPr/>
        </p:nvSpPr>
        <p:spPr>
          <a:xfrm>
            <a:off x="8518219" y="3827808"/>
            <a:ext cx="3178180" cy="1815882"/>
          </a:xfrm>
          <a:prstGeom prst="rect">
            <a:avLst/>
          </a:prstGeom>
          <a:solidFill>
            <a:srgbClr val="0F2946"/>
          </a:solidFill>
        </p:spPr>
        <p:txBody>
          <a:bodyPr wrap="square" rtlCol="0">
            <a:spAutoFit/>
          </a:bodyPr>
          <a:lstStyle/>
          <a:p>
            <a:r>
              <a:rPr lang="en-GB" sz="1600" dirty="0">
                <a:solidFill>
                  <a:schemeClr val="bg1"/>
                </a:solidFill>
              </a:rPr>
              <a:t>14-19-year-olds </a:t>
            </a:r>
            <a:r>
              <a:rPr lang="en-GB" sz="1600" dirty="0" smtClean="0">
                <a:solidFill>
                  <a:schemeClr val="bg1"/>
                </a:solidFill>
              </a:rPr>
              <a:t>are keen for schooling to learn from our experience of the Covid-19 pandemic and become more </a:t>
            </a:r>
            <a:r>
              <a:rPr lang="en-GB" sz="1600" dirty="0">
                <a:solidFill>
                  <a:schemeClr val="bg1"/>
                </a:solidFill>
              </a:rPr>
              <a:t>flexible and </a:t>
            </a:r>
            <a:r>
              <a:rPr lang="en-GB" sz="1600" dirty="0" smtClean="0">
                <a:solidFill>
                  <a:schemeClr val="bg1"/>
                </a:solidFill>
              </a:rPr>
              <a:t>adaptable</a:t>
            </a:r>
            <a:endParaRPr lang="en-GB" sz="1600" dirty="0">
              <a:solidFill>
                <a:schemeClr val="bg1"/>
              </a:solidFill>
            </a:endParaRPr>
          </a:p>
          <a:p>
            <a:pPr marL="285750" indent="-285750">
              <a:buFontTx/>
              <a:buChar char="-"/>
            </a:pPr>
            <a:endParaRPr lang="en-GB" sz="1600" dirty="0" smtClean="0">
              <a:solidFill>
                <a:schemeClr val="bg1"/>
              </a:solidFill>
            </a:endParaRPr>
          </a:p>
          <a:p>
            <a:pPr marL="285750" indent="-285750">
              <a:buFontTx/>
              <a:buChar char="-"/>
            </a:pPr>
            <a:r>
              <a:rPr lang="en-GB" sz="1600" dirty="0" smtClean="0">
                <a:solidFill>
                  <a:schemeClr val="bg1"/>
                </a:solidFill>
              </a:rPr>
              <a:t>Edge </a:t>
            </a:r>
            <a:r>
              <a:rPr lang="en-GB" sz="1600" dirty="0">
                <a:solidFill>
                  <a:schemeClr val="bg1"/>
                </a:solidFill>
              </a:rPr>
              <a:t>foundation / You </a:t>
            </a:r>
            <a:r>
              <a:rPr lang="en-GB" sz="1600" dirty="0" err="1">
                <a:solidFill>
                  <a:schemeClr val="bg1"/>
                </a:solidFill>
              </a:rPr>
              <a:t>gov</a:t>
            </a:r>
            <a:r>
              <a:rPr lang="en-GB" sz="1600" dirty="0">
                <a:solidFill>
                  <a:schemeClr val="bg1"/>
                </a:solidFill>
              </a:rPr>
              <a:t> </a:t>
            </a:r>
            <a:endParaRPr lang="en-GB" sz="1600" dirty="0" smtClean="0">
              <a:solidFill>
                <a:schemeClr val="bg1"/>
              </a:solidFill>
            </a:endParaRPr>
          </a:p>
        </p:txBody>
      </p:sp>
      <p:pic>
        <p:nvPicPr>
          <p:cNvPr id="1038"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741" y="1089750"/>
            <a:ext cx="1999971" cy="19999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430" y="1089750"/>
            <a:ext cx="2037363" cy="203736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029" b="21151"/>
          <a:stretch/>
        </p:blipFill>
        <p:spPr bwMode="auto">
          <a:xfrm>
            <a:off x="852408" y="1409356"/>
            <a:ext cx="2498527" cy="154459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33461" y="3827808"/>
            <a:ext cx="3178180" cy="1815882"/>
          </a:xfrm>
          <a:prstGeom prst="rect">
            <a:avLst/>
          </a:prstGeom>
          <a:solidFill>
            <a:srgbClr val="0F2946"/>
          </a:solidFill>
        </p:spPr>
        <p:txBody>
          <a:bodyPr wrap="square" rtlCol="0">
            <a:spAutoFit/>
          </a:bodyPr>
          <a:lstStyle/>
          <a:p>
            <a:pPr lvl="0">
              <a:defRPr/>
            </a:pPr>
            <a:r>
              <a:rPr lang="en-GB" sz="1600" dirty="0">
                <a:solidFill>
                  <a:schemeClr val="bg1"/>
                </a:solidFill>
              </a:rPr>
              <a:t>Three in five employers are reporting that they are still unable to attract the skills they require</a:t>
            </a:r>
            <a:r>
              <a:rPr lang="en-GB" sz="1600" dirty="0" smtClean="0">
                <a:solidFill>
                  <a:schemeClr val="bg1"/>
                </a:solidFill>
              </a:rPr>
              <a:t>.</a:t>
            </a:r>
          </a:p>
          <a:p>
            <a:pPr lvl="0">
              <a:defRPr/>
            </a:pPr>
            <a:endParaRPr lang="en-GB" sz="1600" dirty="0" smtClean="0">
              <a:solidFill>
                <a:schemeClr val="bg1"/>
              </a:solidFill>
            </a:endParaRPr>
          </a:p>
          <a:p>
            <a:pPr lvl="0">
              <a:defRPr/>
            </a:pPr>
            <a:endParaRPr lang="en-GB" sz="1600" dirty="0">
              <a:solidFill>
                <a:schemeClr val="bg1"/>
              </a:solidFill>
            </a:endParaRPr>
          </a:p>
          <a:p>
            <a:pPr marL="285750" indent="-285750">
              <a:buFontTx/>
              <a:buChar char="-"/>
            </a:pPr>
            <a:r>
              <a:rPr lang="en-GB" sz="1600" dirty="0" smtClean="0">
                <a:solidFill>
                  <a:schemeClr val="bg1"/>
                </a:solidFill>
              </a:rPr>
              <a:t>Open </a:t>
            </a:r>
            <a:r>
              <a:rPr lang="en-GB" sz="1600" dirty="0">
                <a:solidFill>
                  <a:schemeClr val="bg1"/>
                </a:solidFill>
              </a:rPr>
              <a:t>University Business barometer </a:t>
            </a:r>
            <a:endParaRPr lang="en-GB" sz="1600" dirty="0" smtClean="0">
              <a:solidFill>
                <a:schemeClr val="bg1"/>
              </a:solidFill>
            </a:endParaRPr>
          </a:p>
        </p:txBody>
      </p:sp>
    </p:spTree>
    <p:extLst>
      <p:ext uri="{BB962C8B-B14F-4D97-AF65-F5344CB8AC3E}">
        <p14:creationId xmlns:p14="http://schemas.microsoft.com/office/powerpoint/2010/main" val="259037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69" y="929391"/>
            <a:ext cx="11800703" cy="923330"/>
          </a:xfrm>
          <a:prstGeom prst="rect">
            <a:avLst/>
          </a:prstGeom>
        </p:spPr>
        <p:txBody>
          <a:bodyPr wrap="square">
            <a:spAutoFit/>
          </a:bodyPr>
          <a:lstStyle/>
          <a:p>
            <a:pPr algn="ctr"/>
            <a:r>
              <a:rPr lang="en-GB" dirty="0" smtClean="0"/>
              <a:t>On </a:t>
            </a:r>
            <a:r>
              <a:rPr lang="en-GB" dirty="0"/>
              <a:t>World Youth Skills Day </a:t>
            </a:r>
            <a:r>
              <a:rPr lang="en-GB" dirty="0" smtClean="0"/>
              <a:t>in 2020, </a:t>
            </a:r>
            <a:r>
              <a:rPr lang="en-GB" dirty="0" smtClean="0">
                <a:hlinkClick r:id="rId3"/>
              </a:rPr>
              <a:t>Generation Unlimited </a:t>
            </a:r>
            <a:r>
              <a:rPr lang="en-GB" dirty="0"/>
              <a:t>a</a:t>
            </a:r>
            <a:r>
              <a:rPr lang="en-GB" dirty="0" smtClean="0"/>
              <a:t>sked young people what sort of skills we will need for the future. </a:t>
            </a:r>
          </a:p>
          <a:p>
            <a:pPr algn="ctr"/>
            <a:endParaRPr lang="en-GB" dirty="0"/>
          </a:p>
          <a:p>
            <a:pPr algn="ctr"/>
            <a:endParaRPr lang="en-GB" dirty="0"/>
          </a:p>
        </p:txBody>
      </p:sp>
      <p:pic>
        <p:nvPicPr>
          <p:cNvPr id="3" name="Picture 2">
            <a:hlinkClick r:id="rId3"/>
          </p:cNvPr>
          <p:cNvPicPr>
            <a:picLocks noChangeAspect="1"/>
          </p:cNvPicPr>
          <p:nvPr/>
        </p:nvPicPr>
        <p:blipFill rotWithShape="1">
          <a:blip r:embed="rId4"/>
          <a:srcRect l="4460" t="17838" r="33311" b="20721"/>
          <a:stretch/>
        </p:blipFill>
        <p:spPr>
          <a:xfrm>
            <a:off x="2778945" y="1391056"/>
            <a:ext cx="6743553" cy="3745198"/>
          </a:xfrm>
          <a:prstGeom prst="rect">
            <a:avLst/>
          </a:prstGeom>
        </p:spPr>
      </p:pic>
      <p:sp>
        <p:nvSpPr>
          <p:cNvPr id="4" name="Rectangle 3"/>
          <p:cNvSpPr/>
          <p:nvPr/>
        </p:nvSpPr>
        <p:spPr>
          <a:xfrm>
            <a:off x="250373" y="303323"/>
            <a:ext cx="6635599" cy="477054"/>
          </a:xfrm>
          <a:prstGeom prst="rect">
            <a:avLst/>
          </a:prstGeom>
        </p:spPr>
        <p:txBody>
          <a:bodyPr wrap="none">
            <a:spAutoFit/>
          </a:bodyPr>
          <a:lstStyle/>
          <a:p>
            <a:r>
              <a:rPr lang="en-GB" sz="2500" b="1" dirty="0" smtClean="0">
                <a:solidFill>
                  <a:srgbClr val="0F2946"/>
                </a:solidFill>
              </a:rPr>
              <a:t>So what sort of skills will I need for my future?    </a:t>
            </a:r>
            <a:endParaRPr lang="en-GB" sz="2500" b="1" dirty="0">
              <a:solidFill>
                <a:srgbClr val="0F2946"/>
              </a:solidFill>
            </a:endParaRPr>
          </a:p>
        </p:txBody>
      </p:sp>
      <p:sp>
        <p:nvSpPr>
          <p:cNvPr id="5" name="Rectangle 4"/>
          <p:cNvSpPr/>
          <p:nvPr/>
        </p:nvSpPr>
        <p:spPr>
          <a:xfrm>
            <a:off x="1881487" y="5239132"/>
            <a:ext cx="8538468" cy="1140548"/>
          </a:xfrm>
          <a:prstGeom prst="rect">
            <a:avLst/>
          </a:prstGeom>
          <a:solidFill>
            <a:srgbClr val="D20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ACTIVITY: Talk to your neighbour about the types of skills you think you will need in the future. Which do you think will be most important and why?</a:t>
            </a:r>
            <a:endParaRPr lang="en-GB" dirty="0" smtClean="0"/>
          </a:p>
        </p:txBody>
      </p:sp>
    </p:spTree>
    <p:extLst>
      <p:ext uri="{BB962C8B-B14F-4D97-AF65-F5344CB8AC3E}">
        <p14:creationId xmlns:p14="http://schemas.microsoft.com/office/powerpoint/2010/main" val="313038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725" y="1088487"/>
            <a:ext cx="11432025" cy="923330"/>
          </a:xfrm>
          <a:prstGeom prst="rect">
            <a:avLst/>
          </a:prstGeom>
        </p:spPr>
        <p:txBody>
          <a:bodyPr wrap="square">
            <a:spAutoFit/>
          </a:bodyPr>
          <a:lstStyle/>
          <a:p>
            <a:r>
              <a:rPr lang="en-GB" dirty="0" smtClean="0">
                <a:solidFill>
                  <a:srgbClr val="0F2946"/>
                </a:solidFill>
              </a:rPr>
              <a:t>Employers are telling us that the right skills are just as important as qualifications. They increasingly value a mix of academic and vocational qualifications and highlight that the skills they seek are </a:t>
            </a:r>
            <a:r>
              <a:rPr lang="en-GB" dirty="0" smtClean="0">
                <a:solidFill>
                  <a:srgbClr val="D20089"/>
                </a:solidFill>
              </a:rPr>
              <a:t>technical</a:t>
            </a:r>
            <a:r>
              <a:rPr lang="en-GB" dirty="0" smtClean="0">
                <a:solidFill>
                  <a:srgbClr val="0F2946"/>
                </a:solidFill>
              </a:rPr>
              <a:t> </a:t>
            </a:r>
            <a:r>
              <a:rPr lang="en-GB" dirty="0">
                <a:solidFill>
                  <a:srgbClr val="0F2946"/>
                </a:solidFill>
              </a:rPr>
              <a:t>and </a:t>
            </a:r>
            <a:r>
              <a:rPr lang="en-GB" dirty="0" smtClean="0">
                <a:solidFill>
                  <a:srgbClr val="D20089"/>
                </a:solidFill>
              </a:rPr>
              <a:t>transferable. </a:t>
            </a:r>
            <a:r>
              <a:rPr lang="en-GB" dirty="0" smtClean="0"/>
              <a:t>Edge’s </a:t>
            </a:r>
            <a:r>
              <a:rPr lang="en-GB" dirty="0"/>
              <a:t>partners at </a:t>
            </a:r>
            <a:r>
              <a:rPr lang="en-GB" u="sng" dirty="0">
                <a:hlinkClick r:id="rId3"/>
              </a:rPr>
              <a:t>Skills Builder Partnership</a:t>
            </a:r>
            <a:r>
              <a:rPr lang="en-GB" dirty="0"/>
              <a:t> have an excellent model summarising </a:t>
            </a:r>
            <a:r>
              <a:rPr lang="en-GB" dirty="0" smtClean="0"/>
              <a:t>these </a:t>
            </a:r>
            <a:r>
              <a:rPr lang="en-GB" dirty="0"/>
              <a:t>key </a:t>
            </a:r>
            <a:r>
              <a:rPr lang="en-GB" dirty="0" smtClean="0"/>
              <a:t>skills</a:t>
            </a:r>
            <a:endParaRPr lang="en-GB" dirty="0">
              <a:solidFill>
                <a:srgbClr val="002060"/>
              </a:solidFill>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0085" y="3645194"/>
            <a:ext cx="11617376" cy="1820257"/>
          </a:xfrm>
          <a:prstGeom prst="rect">
            <a:avLst/>
          </a:prstGeom>
          <a:noFill/>
          <a:ln>
            <a:noFill/>
          </a:ln>
        </p:spPr>
      </p:pic>
      <p:sp>
        <p:nvSpPr>
          <p:cNvPr id="6" name="Rectangle 5"/>
          <p:cNvSpPr/>
          <p:nvPr/>
        </p:nvSpPr>
        <p:spPr>
          <a:xfrm>
            <a:off x="435725" y="303323"/>
            <a:ext cx="5340629" cy="477054"/>
          </a:xfrm>
          <a:prstGeom prst="rect">
            <a:avLst/>
          </a:prstGeom>
        </p:spPr>
        <p:txBody>
          <a:bodyPr wrap="none">
            <a:spAutoFit/>
          </a:bodyPr>
          <a:lstStyle/>
          <a:p>
            <a:r>
              <a:rPr lang="en-GB" sz="2500" b="1" dirty="0" smtClean="0">
                <a:solidFill>
                  <a:srgbClr val="0F2946"/>
                </a:solidFill>
              </a:rPr>
              <a:t>What exactly do these skills look like?  </a:t>
            </a:r>
            <a:endParaRPr lang="en-GB" sz="2500" b="1" dirty="0">
              <a:solidFill>
                <a:srgbClr val="0F2946"/>
              </a:solidFill>
            </a:endParaRPr>
          </a:p>
        </p:txBody>
      </p:sp>
      <p:sp>
        <p:nvSpPr>
          <p:cNvPr id="3" name="TextBox 2"/>
          <p:cNvSpPr txBox="1"/>
          <p:nvPr/>
        </p:nvSpPr>
        <p:spPr>
          <a:xfrm>
            <a:off x="9757202" y="5493121"/>
            <a:ext cx="2465788" cy="923330"/>
          </a:xfrm>
          <a:prstGeom prst="rect">
            <a:avLst/>
          </a:prstGeom>
          <a:noFill/>
        </p:spPr>
        <p:txBody>
          <a:bodyPr wrap="square" rtlCol="0">
            <a:spAutoFit/>
          </a:bodyPr>
          <a:lstStyle/>
          <a:p>
            <a:r>
              <a:rPr lang="en-GB" b="1" dirty="0" smtClean="0">
                <a:solidFill>
                  <a:srgbClr val="0D86D1"/>
                </a:solidFill>
              </a:rPr>
              <a:t>Working co-operatively </a:t>
            </a:r>
            <a:r>
              <a:rPr lang="en-GB" dirty="0" smtClean="0">
                <a:solidFill>
                  <a:srgbClr val="0D86D1"/>
                </a:solidFill>
              </a:rPr>
              <a:t>with others towards achieving a shared goal </a:t>
            </a:r>
            <a:endParaRPr lang="en-GB" dirty="0">
              <a:solidFill>
                <a:srgbClr val="0D86D1"/>
              </a:solidFill>
            </a:endParaRPr>
          </a:p>
        </p:txBody>
      </p:sp>
      <p:sp>
        <p:nvSpPr>
          <p:cNvPr id="7" name="TextBox 6"/>
          <p:cNvSpPr txBox="1"/>
          <p:nvPr/>
        </p:nvSpPr>
        <p:spPr>
          <a:xfrm>
            <a:off x="8841793" y="2556004"/>
            <a:ext cx="2835342" cy="923330"/>
          </a:xfrm>
          <a:prstGeom prst="rect">
            <a:avLst/>
          </a:prstGeom>
          <a:noFill/>
        </p:spPr>
        <p:txBody>
          <a:bodyPr wrap="square" rtlCol="0">
            <a:spAutoFit/>
          </a:bodyPr>
          <a:lstStyle/>
          <a:p>
            <a:r>
              <a:rPr lang="en-GB" b="1" dirty="0" smtClean="0">
                <a:solidFill>
                  <a:srgbClr val="99CCFF"/>
                </a:solidFill>
              </a:rPr>
              <a:t>Supporting, encouraging and developing </a:t>
            </a:r>
            <a:r>
              <a:rPr lang="en-GB" dirty="0" smtClean="0">
                <a:solidFill>
                  <a:srgbClr val="99CCFF"/>
                </a:solidFill>
              </a:rPr>
              <a:t>others to achieve a shared goal </a:t>
            </a:r>
            <a:endParaRPr lang="en-GB" dirty="0">
              <a:solidFill>
                <a:srgbClr val="99CCFF"/>
              </a:solidFill>
            </a:endParaRPr>
          </a:p>
        </p:txBody>
      </p:sp>
      <p:sp>
        <p:nvSpPr>
          <p:cNvPr id="8" name="TextBox 7"/>
          <p:cNvSpPr txBox="1"/>
          <p:nvPr/>
        </p:nvSpPr>
        <p:spPr>
          <a:xfrm>
            <a:off x="7137981" y="5506906"/>
            <a:ext cx="2498267" cy="1200329"/>
          </a:xfrm>
          <a:prstGeom prst="rect">
            <a:avLst/>
          </a:prstGeom>
          <a:noFill/>
        </p:spPr>
        <p:txBody>
          <a:bodyPr wrap="square" rtlCol="0">
            <a:spAutoFit/>
          </a:bodyPr>
          <a:lstStyle/>
          <a:p>
            <a:r>
              <a:rPr lang="en-GB" dirty="0" smtClean="0">
                <a:solidFill>
                  <a:srgbClr val="00B050"/>
                </a:solidFill>
              </a:rPr>
              <a:t>The ability to set </a:t>
            </a:r>
            <a:r>
              <a:rPr lang="en-GB" b="1" dirty="0" smtClean="0">
                <a:solidFill>
                  <a:srgbClr val="00B050"/>
                </a:solidFill>
              </a:rPr>
              <a:t>clear, tangible goals</a:t>
            </a:r>
            <a:r>
              <a:rPr lang="en-GB" dirty="0" smtClean="0">
                <a:solidFill>
                  <a:srgbClr val="00B050"/>
                </a:solidFill>
              </a:rPr>
              <a:t> and devise a robust route to achieve them </a:t>
            </a:r>
            <a:endParaRPr lang="en-GB" dirty="0">
              <a:solidFill>
                <a:srgbClr val="00B050"/>
              </a:solidFill>
            </a:endParaRPr>
          </a:p>
        </p:txBody>
      </p:sp>
      <p:sp>
        <p:nvSpPr>
          <p:cNvPr id="9" name="TextBox 8"/>
          <p:cNvSpPr txBox="1"/>
          <p:nvPr/>
        </p:nvSpPr>
        <p:spPr>
          <a:xfrm>
            <a:off x="5694025" y="2563680"/>
            <a:ext cx="2882733" cy="923330"/>
          </a:xfrm>
          <a:prstGeom prst="rect">
            <a:avLst/>
          </a:prstGeom>
          <a:noFill/>
        </p:spPr>
        <p:txBody>
          <a:bodyPr wrap="square" rtlCol="0">
            <a:spAutoFit/>
          </a:bodyPr>
          <a:lstStyle/>
          <a:p>
            <a:r>
              <a:rPr lang="en-GB" dirty="0" smtClean="0">
                <a:solidFill>
                  <a:srgbClr val="92D050"/>
                </a:solidFill>
              </a:rPr>
              <a:t>The ability to use tactics and strategies to </a:t>
            </a:r>
            <a:r>
              <a:rPr lang="en-GB" b="1" dirty="0" smtClean="0">
                <a:solidFill>
                  <a:srgbClr val="92D050"/>
                </a:solidFill>
              </a:rPr>
              <a:t>overcome setbacks </a:t>
            </a:r>
            <a:r>
              <a:rPr lang="en-GB" dirty="0" smtClean="0">
                <a:solidFill>
                  <a:srgbClr val="92D050"/>
                </a:solidFill>
              </a:rPr>
              <a:t>and achieve goals</a:t>
            </a:r>
            <a:endParaRPr lang="en-GB" dirty="0">
              <a:solidFill>
                <a:srgbClr val="92D050"/>
              </a:solidFill>
            </a:endParaRPr>
          </a:p>
        </p:txBody>
      </p:sp>
      <p:sp>
        <p:nvSpPr>
          <p:cNvPr id="10" name="TextBox 9"/>
          <p:cNvSpPr txBox="1"/>
          <p:nvPr/>
        </p:nvSpPr>
        <p:spPr>
          <a:xfrm>
            <a:off x="4179994" y="5506906"/>
            <a:ext cx="2498267" cy="923330"/>
          </a:xfrm>
          <a:prstGeom prst="rect">
            <a:avLst/>
          </a:prstGeom>
          <a:noFill/>
        </p:spPr>
        <p:txBody>
          <a:bodyPr wrap="square" rtlCol="0">
            <a:spAutoFit/>
          </a:bodyPr>
          <a:lstStyle/>
          <a:p>
            <a:r>
              <a:rPr lang="en-GB" dirty="0" smtClean="0">
                <a:solidFill>
                  <a:srgbClr val="FFC000"/>
                </a:solidFill>
              </a:rPr>
              <a:t>The use of </a:t>
            </a:r>
            <a:r>
              <a:rPr lang="en-GB" b="1" dirty="0" smtClean="0">
                <a:solidFill>
                  <a:srgbClr val="FFC000"/>
                </a:solidFill>
              </a:rPr>
              <a:t>imagination </a:t>
            </a:r>
            <a:r>
              <a:rPr lang="en-GB" dirty="0" smtClean="0">
                <a:solidFill>
                  <a:srgbClr val="FFC000"/>
                </a:solidFill>
              </a:rPr>
              <a:t>and the generation of new ideas </a:t>
            </a:r>
            <a:endParaRPr lang="en-GB" dirty="0">
              <a:solidFill>
                <a:srgbClr val="FFC000"/>
              </a:solidFill>
            </a:endParaRPr>
          </a:p>
        </p:txBody>
      </p:sp>
      <p:sp>
        <p:nvSpPr>
          <p:cNvPr id="11" name="TextBox 10"/>
          <p:cNvSpPr txBox="1"/>
          <p:nvPr/>
        </p:nvSpPr>
        <p:spPr>
          <a:xfrm>
            <a:off x="2893063" y="2583854"/>
            <a:ext cx="2498267" cy="923330"/>
          </a:xfrm>
          <a:prstGeom prst="rect">
            <a:avLst/>
          </a:prstGeom>
          <a:noFill/>
        </p:spPr>
        <p:txBody>
          <a:bodyPr wrap="square" rtlCol="0">
            <a:spAutoFit/>
          </a:bodyPr>
          <a:lstStyle/>
          <a:p>
            <a:r>
              <a:rPr lang="en-GB" dirty="0" smtClean="0">
                <a:solidFill>
                  <a:srgbClr val="F27A44"/>
                </a:solidFill>
              </a:rPr>
              <a:t>The ability to </a:t>
            </a:r>
            <a:r>
              <a:rPr lang="en-GB" b="1" dirty="0" smtClean="0">
                <a:solidFill>
                  <a:srgbClr val="F27A44"/>
                </a:solidFill>
              </a:rPr>
              <a:t>find a solution</a:t>
            </a:r>
            <a:r>
              <a:rPr lang="en-GB" dirty="0" smtClean="0">
                <a:solidFill>
                  <a:srgbClr val="F27A44"/>
                </a:solidFill>
              </a:rPr>
              <a:t> to a situation or challenge </a:t>
            </a:r>
            <a:endParaRPr lang="en-GB" dirty="0">
              <a:solidFill>
                <a:srgbClr val="F27A44"/>
              </a:solidFill>
            </a:endParaRPr>
          </a:p>
        </p:txBody>
      </p:sp>
      <p:sp>
        <p:nvSpPr>
          <p:cNvPr id="12" name="TextBox 11"/>
          <p:cNvSpPr txBox="1"/>
          <p:nvPr/>
        </p:nvSpPr>
        <p:spPr>
          <a:xfrm>
            <a:off x="1752007" y="5465451"/>
            <a:ext cx="2282112" cy="923330"/>
          </a:xfrm>
          <a:prstGeom prst="rect">
            <a:avLst/>
          </a:prstGeom>
          <a:noFill/>
        </p:spPr>
        <p:txBody>
          <a:bodyPr wrap="square" rtlCol="0">
            <a:spAutoFit/>
          </a:bodyPr>
          <a:lstStyle/>
          <a:p>
            <a:r>
              <a:rPr lang="en-GB" dirty="0" smtClean="0">
                <a:solidFill>
                  <a:srgbClr val="FF5050"/>
                </a:solidFill>
              </a:rPr>
              <a:t>The </a:t>
            </a:r>
            <a:r>
              <a:rPr lang="en-GB" b="1" dirty="0" smtClean="0">
                <a:solidFill>
                  <a:srgbClr val="FF5050"/>
                </a:solidFill>
              </a:rPr>
              <a:t>oral transmission </a:t>
            </a:r>
            <a:r>
              <a:rPr lang="en-GB" dirty="0" smtClean="0">
                <a:solidFill>
                  <a:srgbClr val="FF5050"/>
                </a:solidFill>
              </a:rPr>
              <a:t>of information or ideas </a:t>
            </a:r>
            <a:endParaRPr lang="en-GB" dirty="0">
              <a:solidFill>
                <a:srgbClr val="FF5050"/>
              </a:solidFill>
            </a:endParaRPr>
          </a:p>
        </p:txBody>
      </p:sp>
      <p:sp>
        <p:nvSpPr>
          <p:cNvPr id="13" name="TextBox 12"/>
          <p:cNvSpPr txBox="1"/>
          <p:nvPr/>
        </p:nvSpPr>
        <p:spPr>
          <a:xfrm>
            <a:off x="236566" y="2640187"/>
            <a:ext cx="2498267" cy="923330"/>
          </a:xfrm>
          <a:prstGeom prst="rect">
            <a:avLst/>
          </a:prstGeom>
          <a:noFill/>
        </p:spPr>
        <p:txBody>
          <a:bodyPr wrap="square" rtlCol="0">
            <a:spAutoFit/>
          </a:bodyPr>
          <a:lstStyle/>
          <a:p>
            <a:r>
              <a:rPr lang="en-GB" dirty="0" smtClean="0">
                <a:solidFill>
                  <a:srgbClr val="D20089"/>
                </a:solidFill>
              </a:rPr>
              <a:t>The </a:t>
            </a:r>
            <a:r>
              <a:rPr lang="en-GB" b="1" dirty="0" smtClean="0">
                <a:solidFill>
                  <a:srgbClr val="D20089"/>
                </a:solidFill>
              </a:rPr>
              <a:t>receiving, retaining and processing</a:t>
            </a:r>
            <a:r>
              <a:rPr lang="en-GB" dirty="0" smtClean="0">
                <a:solidFill>
                  <a:srgbClr val="D20089"/>
                </a:solidFill>
              </a:rPr>
              <a:t> of information or ideas </a:t>
            </a:r>
            <a:endParaRPr lang="en-GB" dirty="0">
              <a:solidFill>
                <a:srgbClr val="D20089"/>
              </a:solidFill>
            </a:endParaRPr>
          </a:p>
        </p:txBody>
      </p:sp>
    </p:spTree>
    <p:extLst>
      <p:ext uri="{BB962C8B-B14F-4D97-AF65-F5344CB8AC3E}">
        <p14:creationId xmlns:p14="http://schemas.microsoft.com/office/powerpoint/2010/main" val="48341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5613</TotalTime>
  <Words>2606</Words>
  <Application>Microsoft Office PowerPoint</Application>
  <PresentationFormat>Widescreen</PresentationFormat>
  <Paragraphs>222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Dexter Hutchings</dc:creator>
  <cp:lastModifiedBy>Elena Wilson</cp:lastModifiedBy>
  <cp:revision>146</cp:revision>
  <dcterms:created xsi:type="dcterms:W3CDTF">2018-09-11T14:19:17Z</dcterms:created>
  <dcterms:modified xsi:type="dcterms:W3CDTF">2021-05-04T16:30:12Z</dcterms:modified>
</cp:coreProperties>
</file>