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notesSlides/notesSlide1.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b="def" i="def"/>
      <a:tcStyle>
        <a:tcBdr/>
        <a:fill>
          <a:solidFill>
            <a:srgbClr val="FFFFFF"/>
          </a:solidFill>
        </a:fill>
      </a:tcStyle>
    </a:band2H>
    <a:firstCo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b="def" i="def"/>
      <a:tcStyle>
        <a:tcBdr/>
        <a:fill>
          <a:solidFill>
            <a:srgbClr val="E8ECF4"/>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
          <a:latin typeface="Raleway Bold"/>
          <a:ea typeface="Raleway Bold"/>
          <a:cs typeface="Raleway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Raleway Bold"/>
          <a:ea typeface="Raleway Bold"/>
          <a:cs typeface="Raleway Bold"/>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Raleway Bold"/>
          <a:ea typeface="Raleway Bold"/>
          <a:cs typeface="Raleway Bold"/>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Raleway Bold"/>
          <a:ea typeface="Raleway Bold"/>
          <a:cs typeface="Raleway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91" name="Shape 91"/>
          <p:cNvSpPr/>
          <p:nvPr>
            <p:ph type="sldImg"/>
          </p:nvPr>
        </p:nvSpPr>
        <p:spPr>
          <a:xfrm>
            <a:off x="1143000" y="685800"/>
            <a:ext cx="4572000" cy="3429000"/>
          </a:xfrm>
          <a:prstGeom prst="rect">
            <a:avLst/>
          </a:prstGeom>
        </p:spPr>
        <p:txBody>
          <a:bodyPr/>
          <a:lstStyle/>
          <a:p>
            <a:pPr/>
          </a:p>
        </p:txBody>
      </p:sp>
      <p:sp>
        <p:nvSpPr>
          <p:cNvPr id="92" name="Shape 9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Raleway Regular"/>
      </a:defRPr>
    </a:lvl1pPr>
    <a:lvl2pPr indent="228600" latinLnBrk="0">
      <a:defRPr sz="1200">
        <a:latin typeface="+mn-lt"/>
        <a:ea typeface="+mn-ea"/>
        <a:cs typeface="+mn-cs"/>
        <a:sym typeface="Raleway Regular"/>
      </a:defRPr>
    </a:lvl2pPr>
    <a:lvl3pPr indent="457200" latinLnBrk="0">
      <a:defRPr sz="1200">
        <a:latin typeface="+mn-lt"/>
        <a:ea typeface="+mn-ea"/>
        <a:cs typeface="+mn-cs"/>
        <a:sym typeface="Raleway Regular"/>
      </a:defRPr>
    </a:lvl3pPr>
    <a:lvl4pPr indent="685800" latinLnBrk="0">
      <a:defRPr sz="1200">
        <a:latin typeface="+mn-lt"/>
        <a:ea typeface="+mn-ea"/>
        <a:cs typeface="+mn-cs"/>
        <a:sym typeface="Raleway Regular"/>
      </a:defRPr>
    </a:lvl4pPr>
    <a:lvl5pPr indent="914400" latinLnBrk="0">
      <a:defRPr sz="1200">
        <a:latin typeface="+mn-lt"/>
        <a:ea typeface="+mn-ea"/>
        <a:cs typeface="+mn-cs"/>
        <a:sym typeface="Raleway Regular"/>
      </a:defRPr>
    </a:lvl5pPr>
    <a:lvl6pPr indent="1143000" latinLnBrk="0">
      <a:defRPr sz="1200">
        <a:latin typeface="+mn-lt"/>
        <a:ea typeface="+mn-ea"/>
        <a:cs typeface="+mn-cs"/>
        <a:sym typeface="Raleway Regular"/>
      </a:defRPr>
    </a:lvl6pPr>
    <a:lvl7pPr indent="1371600" latinLnBrk="0">
      <a:defRPr sz="1200">
        <a:latin typeface="+mn-lt"/>
        <a:ea typeface="+mn-ea"/>
        <a:cs typeface="+mn-cs"/>
        <a:sym typeface="Raleway Regular"/>
      </a:defRPr>
    </a:lvl7pPr>
    <a:lvl8pPr indent="1600200" latinLnBrk="0">
      <a:defRPr sz="1200">
        <a:latin typeface="+mn-lt"/>
        <a:ea typeface="+mn-ea"/>
        <a:cs typeface="+mn-cs"/>
        <a:sym typeface="Raleway Regular"/>
      </a:defRPr>
    </a:lvl8pPr>
    <a:lvl9pPr indent="1828800" latinLnBrk="0">
      <a:defRPr sz="1200">
        <a:latin typeface="+mn-lt"/>
        <a:ea typeface="+mn-ea"/>
        <a:cs typeface="+mn-cs"/>
        <a:sym typeface="Raleway Regular"/>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1" name="Shape 301"/>
          <p:cNvSpPr/>
          <p:nvPr>
            <p:ph type="sldImg"/>
          </p:nvPr>
        </p:nvSpPr>
        <p:spPr>
          <a:prstGeom prst="rect">
            <a:avLst/>
          </a:prstGeom>
        </p:spPr>
        <p:txBody>
          <a:bodyPr/>
          <a:lstStyle/>
          <a:p>
            <a:pPr/>
          </a:p>
        </p:txBody>
      </p:sp>
      <p:sp>
        <p:nvSpPr>
          <p:cNvPr id="302" name="Shape 302"/>
          <p:cNvSpPr/>
          <p:nvPr>
            <p:ph type="body" sz="quarter" idx="1"/>
          </p:nvPr>
        </p:nvSpPr>
        <p:spPr>
          <a:prstGeom prst="rect">
            <a:avLst/>
          </a:prstGeom>
        </p:spPr>
        <p:txBody>
          <a:bodyPr/>
          <a:lstStyle/>
          <a:p>
            <a:pPr/>
            <a:r>
              <a:t>List of explorers for each group. </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Slide">
    <p:spTree>
      <p:nvGrpSpPr>
        <p:cNvPr id="1" name=""/>
        <p:cNvGrpSpPr/>
        <p:nvPr/>
      </p:nvGrpSpPr>
      <p:grpSpPr>
        <a:xfrm>
          <a:off x="0" y="0"/>
          <a:ext cx="0" cy="0"/>
          <a:chOff x="0" y="0"/>
          <a:chExt cx="0" cy="0"/>
        </a:xfrm>
      </p:grpSpPr>
      <p:sp>
        <p:nvSpPr>
          <p:cNvPr id="11" name="Title Text"/>
          <p:cNvSpPr txBox="1"/>
          <p:nvPr>
            <p:ph type="title"/>
          </p:nvPr>
        </p:nvSpPr>
        <p:spPr>
          <a:xfrm>
            <a:off x="685800" y="2130425"/>
            <a:ext cx="7772400" cy="1470025"/>
          </a:xfrm>
          <a:prstGeom prst="rect">
            <a:avLst/>
          </a:prstGeom>
        </p:spPr>
        <p:txBody>
          <a:bodyPr/>
          <a:lstStyle/>
          <a:p>
            <a:pPr/>
            <a:r>
              <a:t>Title Text</a:t>
            </a:r>
          </a:p>
        </p:txBody>
      </p:sp>
      <p:sp>
        <p:nvSpPr>
          <p:cNvPr id="12" name="Body Level One…"/>
          <p:cNvSpPr txBox="1"/>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0" name="Title Text"/>
          <p:cNvSpPr txBox="1"/>
          <p:nvPr>
            <p:ph type="title"/>
          </p:nvPr>
        </p:nvSpPr>
        <p:spPr>
          <a:prstGeom prst="rect">
            <a:avLst/>
          </a:prstGeom>
        </p:spPr>
        <p:txBody>
          <a:bodyPr/>
          <a:lstStyle/>
          <a:p>
            <a:pPr/>
            <a:r>
              <a:t>Title Text</a:t>
            </a:r>
          </a:p>
        </p:txBody>
      </p:sp>
      <p:sp>
        <p:nvSpPr>
          <p:cNvPr id="2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29" name="Title Text"/>
          <p:cNvSpPr txBox="1"/>
          <p:nvPr>
            <p:ph type="title"/>
          </p:nvPr>
        </p:nvSpPr>
        <p:spPr>
          <a:xfrm>
            <a:off x="722312" y="4406900"/>
            <a:ext cx="7772401" cy="1362075"/>
          </a:xfrm>
          <a:prstGeom prst="rect">
            <a:avLst/>
          </a:prstGeom>
        </p:spPr>
        <p:txBody>
          <a:bodyPr anchor="t"/>
          <a:lstStyle>
            <a:lvl1pPr algn="l">
              <a:defRPr cap="all" sz="4000">
                <a:latin typeface="Raleway Bold"/>
                <a:ea typeface="Raleway Bold"/>
                <a:cs typeface="Raleway Bold"/>
                <a:sym typeface="Raleway Bold"/>
              </a:defRPr>
            </a:lvl1pPr>
          </a:lstStyle>
          <a:p>
            <a:pPr/>
            <a:r>
              <a:t>Title Text</a:t>
            </a:r>
          </a:p>
        </p:txBody>
      </p:sp>
      <p:sp>
        <p:nvSpPr>
          <p:cNvPr id="30" name="Body Level One…"/>
          <p:cNvSpPr txBox="1"/>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38" name="Title Text"/>
          <p:cNvSpPr txBox="1"/>
          <p:nvPr>
            <p:ph type="title"/>
          </p:nvPr>
        </p:nvSpPr>
        <p:spPr>
          <a:prstGeom prst="rect">
            <a:avLst/>
          </a:prstGeom>
        </p:spPr>
        <p:txBody>
          <a:bodyPr/>
          <a:lstStyle/>
          <a:p>
            <a:pPr/>
            <a:r>
              <a:t>Title Text</a:t>
            </a:r>
          </a:p>
        </p:txBody>
      </p:sp>
      <p:sp>
        <p:nvSpPr>
          <p:cNvPr id="39" name="Body Level One…"/>
          <p:cNvSpPr txBox="1"/>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47" name="Title Text"/>
          <p:cNvSpPr txBox="1"/>
          <p:nvPr>
            <p:ph type="title"/>
          </p:nvPr>
        </p:nvSpPr>
        <p:spPr>
          <a:prstGeom prst="rect">
            <a:avLst/>
          </a:prstGeom>
        </p:spPr>
        <p:txBody>
          <a:bodyPr/>
          <a:lstStyle/>
          <a:p>
            <a:pPr/>
            <a:r>
              <a:t>Title Text</a:t>
            </a:r>
          </a:p>
        </p:txBody>
      </p:sp>
      <p:sp>
        <p:nvSpPr>
          <p:cNvPr id="48" name="Body Level One…"/>
          <p:cNvSpPr txBox="1"/>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a:latin typeface="Raleway Bold"/>
                <a:ea typeface="Raleway Bold"/>
                <a:cs typeface="Raleway Bold"/>
                <a:sym typeface="Raleway Bold"/>
              </a:defRPr>
            </a:lvl1pPr>
            <a:lvl2pPr marL="0" indent="457200">
              <a:spcBef>
                <a:spcPts val="500"/>
              </a:spcBef>
              <a:buSzTx/>
              <a:buFontTx/>
              <a:buNone/>
              <a:defRPr sz="2400">
                <a:latin typeface="Raleway Bold"/>
                <a:ea typeface="Raleway Bold"/>
                <a:cs typeface="Raleway Bold"/>
                <a:sym typeface="Raleway Bold"/>
              </a:defRPr>
            </a:lvl2pPr>
            <a:lvl3pPr marL="0" indent="914400">
              <a:spcBef>
                <a:spcPts val="500"/>
              </a:spcBef>
              <a:buSzTx/>
              <a:buFontTx/>
              <a:buNone/>
              <a:defRPr sz="2400">
                <a:latin typeface="Raleway Bold"/>
                <a:ea typeface="Raleway Bold"/>
                <a:cs typeface="Raleway Bold"/>
                <a:sym typeface="Raleway Bold"/>
              </a:defRPr>
            </a:lvl3pPr>
            <a:lvl4pPr marL="0" indent="1371600">
              <a:spcBef>
                <a:spcPts val="500"/>
              </a:spcBef>
              <a:buSzTx/>
              <a:buFontTx/>
              <a:buNone/>
              <a:defRPr sz="2400">
                <a:latin typeface="Raleway Bold"/>
                <a:ea typeface="Raleway Bold"/>
                <a:cs typeface="Raleway Bold"/>
                <a:sym typeface="Raleway Bold"/>
              </a:defRPr>
            </a:lvl4pPr>
            <a:lvl5pPr marL="0" indent="1828800">
              <a:spcBef>
                <a:spcPts val="500"/>
              </a:spcBef>
              <a:buSzTx/>
              <a:buFontTx/>
              <a:buNone/>
              <a:defRPr sz="2400">
                <a:latin typeface="Raleway Bold"/>
                <a:ea typeface="Raleway Bold"/>
                <a:cs typeface="Raleway Bold"/>
                <a:sym typeface="Raleway Bold"/>
              </a:defRPr>
            </a:lvl5pPr>
          </a:lstStyle>
          <a:p>
            <a:pPr/>
            <a:r>
              <a:t>Body Level One</a:t>
            </a:r>
          </a:p>
          <a:p>
            <a:pPr lvl="1"/>
            <a:r>
              <a:t>Body Level Two</a:t>
            </a:r>
          </a:p>
          <a:p>
            <a:pPr lvl="2"/>
            <a:r>
              <a:t>Body Level Three</a:t>
            </a:r>
          </a:p>
          <a:p>
            <a:pPr lvl="3"/>
            <a:r>
              <a:t>Body Level Four</a:t>
            </a:r>
          </a:p>
          <a:p>
            <a:pPr lvl="4"/>
            <a:r>
              <a:t>Body Level Five</a:t>
            </a:r>
          </a:p>
        </p:txBody>
      </p:sp>
      <p:sp>
        <p:nvSpPr>
          <p:cNvPr id="49" name="Text Placeholder 4"/>
          <p:cNvSpPr/>
          <p:nvPr>
            <p:ph type="body" sz="quarter" idx="13"/>
          </p:nvPr>
        </p:nvSpPr>
        <p:spPr>
          <a:xfrm>
            <a:off x="4645025" y="1535112"/>
            <a:ext cx="4041775" cy="639763"/>
          </a:xfrm>
          <a:prstGeom prst="rect">
            <a:avLst/>
          </a:prstGeom>
        </p:spPr>
        <p:txBody>
          <a:bodyPr anchor="b"/>
          <a:lstStyle/>
          <a:p>
            <a:pPr marL="0" indent="0">
              <a:spcBef>
                <a:spcPts val="500"/>
              </a:spcBef>
              <a:buSzTx/>
              <a:buFontTx/>
              <a:buNone/>
              <a:defRPr sz="2400">
                <a:latin typeface="Raleway Bold"/>
                <a:ea typeface="Raleway Bold"/>
                <a:cs typeface="Raleway Bold"/>
                <a:sym typeface="Raleway Bold"/>
              </a:defRPr>
            </a:pPr>
          </a:p>
        </p:txBody>
      </p:sp>
      <p:sp>
        <p:nvSpPr>
          <p:cNvPr id="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57" name="Title Text"/>
          <p:cNvSpPr txBox="1"/>
          <p:nvPr>
            <p:ph type="title"/>
          </p:nvPr>
        </p:nvSpPr>
        <p:spPr>
          <a:prstGeom prst="rect">
            <a:avLst/>
          </a:prstGeom>
        </p:spPr>
        <p:txBody>
          <a:bodyPr/>
          <a:lstStyle/>
          <a:p>
            <a:pPr/>
            <a:r>
              <a:t>Title Text</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72" name="Title Text"/>
          <p:cNvSpPr txBox="1"/>
          <p:nvPr>
            <p:ph type="title"/>
          </p:nvPr>
        </p:nvSpPr>
        <p:spPr>
          <a:xfrm>
            <a:off x="457200" y="273050"/>
            <a:ext cx="3008314" cy="1162050"/>
          </a:xfrm>
          <a:prstGeom prst="rect">
            <a:avLst/>
          </a:prstGeom>
        </p:spPr>
        <p:txBody>
          <a:bodyPr anchor="b"/>
          <a:lstStyle>
            <a:lvl1pPr algn="l">
              <a:defRPr sz="2000">
                <a:latin typeface="Raleway Bold"/>
                <a:ea typeface="Raleway Bold"/>
                <a:cs typeface="Raleway Bold"/>
                <a:sym typeface="Raleway Bold"/>
              </a:defRPr>
            </a:lvl1pPr>
          </a:lstStyle>
          <a:p>
            <a:pPr/>
            <a:r>
              <a:t>Title Text</a:t>
            </a:r>
          </a:p>
        </p:txBody>
      </p:sp>
      <p:sp>
        <p:nvSpPr>
          <p:cNvPr id="73" name="Body Level One…"/>
          <p:cNvSpPr txBox="1"/>
          <p:nvPr>
            <p:ph type="body" idx="1"/>
          </p:nvPr>
        </p:nvSpPr>
        <p:spPr>
          <a:xfrm>
            <a:off x="3575050" y="273050"/>
            <a:ext cx="5111750" cy="5853113"/>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4" name="Text Placeholder 3"/>
          <p:cNvSpPr/>
          <p:nvPr>
            <p:ph type="body" sz="half" idx="13"/>
          </p:nvPr>
        </p:nvSpPr>
        <p:spPr>
          <a:xfrm>
            <a:off x="457199" y="1435100"/>
            <a:ext cx="3008315" cy="4691063"/>
          </a:xfrm>
          <a:prstGeom prst="rect">
            <a:avLst/>
          </a:prstGeom>
        </p:spPr>
        <p:txBody>
          <a:bodyPr/>
          <a:lstStyle/>
          <a:p>
            <a:pPr marL="0" indent="0">
              <a:spcBef>
                <a:spcPts val="300"/>
              </a:spcBef>
              <a:buSzTx/>
              <a:buFontTx/>
              <a:buNone/>
              <a:defRPr sz="1400"/>
            </a:pP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82" name="Title Text"/>
          <p:cNvSpPr txBox="1"/>
          <p:nvPr>
            <p:ph type="title"/>
          </p:nvPr>
        </p:nvSpPr>
        <p:spPr>
          <a:xfrm>
            <a:off x="1792288" y="4800600"/>
            <a:ext cx="5486401" cy="566738"/>
          </a:xfrm>
          <a:prstGeom prst="rect">
            <a:avLst/>
          </a:prstGeom>
        </p:spPr>
        <p:txBody>
          <a:bodyPr anchor="b"/>
          <a:lstStyle>
            <a:lvl1pPr algn="l">
              <a:defRPr sz="2000">
                <a:latin typeface="Raleway Bold"/>
                <a:ea typeface="Raleway Bold"/>
                <a:cs typeface="Raleway Bold"/>
                <a:sym typeface="Raleway Bold"/>
              </a:defRPr>
            </a:lvl1pPr>
          </a:lstStyle>
          <a:p>
            <a:pPr/>
            <a:r>
              <a:t>Title Text</a:t>
            </a:r>
          </a:p>
        </p:txBody>
      </p:sp>
      <p:sp>
        <p:nvSpPr>
          <p:cNvPr id="83" name="Picture Placeholder 2"/>
          <p:cNvSpPr/>
          <p:nvPr>
            <p:ph type="pic" sz="half" idx="13"/>
          </p:nvPr>
        </p:nvSpPr>
        <p:spPr>
          <a:xfrm>
            <a:off x="1792288" y="612775"/>
            <a:ext cx="5486401" cy="4114800"/>
          </a:xfrm>
          <a:prstGeom prst="rect">
            <a:avLst/>
          </a:prstGeom>
        </p:spPr>
        <p:txBody>
          <a:bodyPr lIns="91439" rIns="91439">
            <a:noAutofit/>
          </a:bodyPr>
          <a:lstStyle/>
          <a:p>
            <a:pPr/>
          </a:p>
        </p:txBody>
      </p:sp>
      <p:sp>
        <p:nvSpPr>
          <p:cNvPr id="84" name="Body Level One…"/>
          <p:cNvSpPr txBox="1"/>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pPr/>
            <a:r>
              <a:t>Body Level One</a:t>
            </a:r>
          </a:p>
          <a:p>
            <a:pPr lvl="1"/>
            <a:r>
              <a:t>Body Level Two</a:t>
            </a:r>
          </a:p>
          <a:p>
            <a:pPr lvl="2"/>
            <a:r>
              <a:t>Body Level Three</a:t>
            </a:r>
          </a:p>
          <a:p>
            <a:pPr lvl="3"/>
            <a:r>
              <a:t>Body Level Four</a:t>
            </a:r>
          </a:p>
          <a:p>
            <a:pPr lvl="4"/>
            <a:r>
              <a:t>Body Level Five</a:t>
            </a:r>
          </a:p>
        </p:txBody>
      </p:sp>
      <p:sp>
        <p:nvSpPr>
          <p:cNvPr id="8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457200" y="274638"/>
            <a:ext cx="8229600" cy="1143001"/>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Title Text</a:t>
            </a:r>
          </a:p>
        </p:txBody>
      </p:sp>
      <p:sp>
        <p:nvSpPr>
          <p:cNvPr id="3" name="Body Level One…"/>
          <p:cNvSpPr txBox="1"/>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424164" y="6404292"/>
            <a:ext cx="262636" cy="269241"/>
          </a:xfrm>
          <a:prstGeom prst="rect">
            <a:avLst/>
          </a:prstGeom>
          <a:ln w="12700">
            <a:miter lim="400000"/>
          </a:ln>
        </p:spPr>
        <p:txBody>
          <a:bodyPr wrap="none" lIns="45719" rIns="45719" anchor="ctr">
            <a:spAutoFit/>
          </a:bodyPr>
          <a:lstStyle>
            <a:lvl1pPr algn="r">
              <a:defRPr sz="1200">
                <a:solidFill>
                  <a:srgbClr val="888888"/>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1pPr>
      <a:lvl2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2pPr>
      <a:lvl3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3pPr>
      <a:lvl4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4pPr>
      <a:lvl5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5pPr>
      <a:lvl6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6pPr>
      <a:lvl7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7pPr>
      <a:lvl8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8pPr>
      <a:lvl9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Raleway Regular"/>
        </a:defRPr>
      </a:lvl9pPr>
    </p:titleStyle>
    <p:bodyStyle>
      <a:lvl1pPr marL="342900" marR="0" indent="-34290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1pPr>
      <a:lvl2pPr marL="783771" marR="0" indent="-326571"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2pPr>
      <a:lvl3pPr marL="1219200" marR="0" indent="-30480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3pPr>
      <a:lvl4pPr marL="17373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4pPr>
      <a:lvl5pPr marL="21945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5pPr>
      <a:lvl6pPr marL="26517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6pPr>
      <a:lvl7pPr marL="3108960" marR="0" indent="-365760"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7pPr>
      <a:lvl8pPr marL="3566159" marR="0" indent="-365759"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8pPr>
      <a:lvl9pPr marL="4023359" marR="0" indent="-365759" algn="l" defTabSz="914400" rtl="0" latinLnBrk="0">
        <a:lnSpc>
          <a:spcPct val="100000"/>
        </a:lnSpc>
        <a:spcBef>
          <a:spcPts val="700"/>
        </a:spcBef>
        <a:spcAft>
          <a:spcPts val="0"/>
        </a:spcAft>
        <a:buClrTx/>
        <a:buSzPct val="100000"/>
        <a:buFont typeface="Raleway Regular"/>
        <a:buChar char="•"/>
        <a:tabLst/>
        <a:defRPr b="0" baseline="0" cap="none" i="0" spc="0" strike="noStrike" sz="3200" u="none">
          <a:solidFill>
            <a:srgbClr val="000000"/>
          </a:solidFill>
          <a:uFillTx/>
          <a:latin typeface="+mn-lt"/>
          <a:ea typeface="+mn-ea"/>
          <a:cs typeface="+mn-cs"/>
          <a:sym typeface="Raleway Regular"/>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1pPr>
      <a:lvl2pPr marL="0" marR="0" indent="457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2pPr>
      <a:lvl3pPr marL="0" marR="0" indent="914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3pPr>
      <a:lvl4pPr marL="0" marR="0" indent="1371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4pPr>
      <a:lvl5pPr marL="0" marR="0" indent="18288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5pPr>
      <a:lvl6pPr marL="0" marR="0" indent="22860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6pPr>
      <a:lvl7pPr marL="0" marR="0" indent="2743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7pPr>
      <a:lvl8pPr marL="0" marR="0" indent="3200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8pPr>
      <a:lvl9pPr marL="0" marR="0" indent="3657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Raleway Regular"/>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3.png"/><Relationship Id="rId4" Type="http://schemas.openxmlformats.org/officeDocument/2006/relationships/image" Target="../media/image1.jpeg"/><Relationship Id="rId5" Type="http://schemas.openxmlformats.org/officeDocument/2006/relationships/image" Target="../media/image2.jpeg"/><Relationship Id="rId6" Type="http://schemas.openxmlformats.org/officeDocument/2006/relationships/image" Target="../media/image3.jpeg"/><Relationship Id="rId7" Type="http://schemas.openxmlformats.org/officeDocument/2006/relationships/image" Target="../media/image8.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3.png"/><Relationship Id="rId4" Type="http://schemas.openxmlformats.org/officeDocument/2006/relationships/image" Target="../media/image4.jpeg"/><Relationship Id="rId5" Type="http://schemas.openxmlformats.org/officeDocument/2006/relationships/image" Target="../media/image2.jpeg"/><Relationship Id="rId6" Type="http://schemas.openxmlformats.org/officeDocument/2006/relationships/image" Target="../media/image3.jpeg"/><Relationship Id="rId7" Type="http://schemas.openxmlformats.org/officeDocument/2006/relationships/image" Target="../media/image8.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3.pn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2.jpeg"/><Relationship Id="rId10" Type="http://schemas.openxmlformats.org/officeDocument/2006/relationships/image" Target="../media/image3.jpeg"/><Relationship Id="rId11" Type="http://schemas.openxmlformats.org/officeDocument/2006/relationships/image" Target="../media/image8.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 Id="rId3" Type="http://schemas.openxmlformats.org/officeDocument/2006/relationships/image" Target="../media/image8.png"/><Relationship Id="rId4" Type="http://schemas.openxmlformats.org/officeDocument/2006/relationships/image" Target="../media/image2.jpeg"/><Relationship Id="rId5" Type="http://schemas.openxmlformats.org/officeDocument/2006/relationships/image" Target="../media/image3.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3.jpeg"/><Relationship Id="rId6" Type="http://schemas.openxmlformats.org/officeDocument/2006/relationships/image" Target="../media/image8.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 Id="rId3" Type="http://schemas.openxmlformats.org/officeDocument/2006/relationships/image" Target="../media/image7.jpeg"/><Relationship Id="rId4" Type="http://schemas.openxmlformats.org/officeDocument/2006/relationships/image" Target="../media/image17.png"/><Relationship Id="rId5" Type="http://schemas.openxmlformats.org/officeDocument/2006/relationships/image" Target="../media/image3.jpeg"/><Relationship Id="rId6" Type="http://schemas.openxmlformats.org/officeDocument/2006/relationships/image" Target="../media/image8.jpeg"/><Relationship Id="rId7" Type="http://schemas.openxmlformats.org/officeDocument/2006/relationships/image" Target="../media/image8.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 Id="rId3" Type="http://schemas.openxmlformats.org/officeDocument/2006/relationships/image" Target="../media/image3.jpeg"/><Relationship Id="rId4" Type="http://schemas.openxmlformats.org/officeDocument/2006/relationships/image" Target="../media/image8.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4" name="Rectangle 3"/>
          <p:cNvSpPr/>
          <p:nvPr/>
        </p:nvSpPr>
        <p:spPr>
          <a:xfrm>
            <a:off x="107504" y="119755"/>
            <a:ext cx="8892480" cy="6624736"/>
          </a:xfrm>
          <a:prstGeom prst="rect">
            <a:avLst/>
          </a:prstGeom>
          <a:ln w="25400">
            <a:solidFill>
              <a:srgbClr val="1F497D"/>
            </a:solidFill>
          </a:ln>
        </p:spPr>
        <p:txBody>
          <a:bodyPr lIns="45719" rIns="45719" anchor="ctr"/>
          <a:lstStyle/>
          <a:p>
            <a:pPr algn="ctr">
              <a:defRPr>
                <a:solidFill>
                  <a:srgbClr val="FFFFFF"/>
                </a:solidFill>
              </a:defRPr>
            </a:pPr>
          </a:p>
        </p:txBody>
      </p:sp>
      <p:grpSp>
        <p:nvGrpSpPr>
          <p:cNvPr id="97" name="Rectangle 19"/>
          <p:cNvGrpSpPr/>
          <p:nvPr/>
        </p:nvGrpSpPr>
        <p:grpSpPr>
          <a:xfrm>
            <a:off x="1467305" y="220171"/>
            <a:ext cx="6168738" cy="832566"/>
            <a:chOff x="0" y="0"/>
            <a:chExt cx="6168736" cy="832564"/>
          </a:xfrm>
        </p:grpSpPr>
        <p:sp>
          <p:nvSpPr>
            <p:cNvPr id="95" name="Rectangle"/>
            <p:cNvSpPr/>
            <p:nvPr/>
          </p:nvSpPr>
          <p:spPr>
            <a:xfrm>
              <a:off x="-1" y="-1"/>
              <a:ext cx="6168738" cy="832566"/>
            </a:xfrm>
            <a:prstGeom prst="rect">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lgn="ctr">
                <a:defRPr sz="2800"/>
              </a:pPr>
            </a:p>
          </p:txBody>
        </p:sp>
        <p:sp>
          <p:nvSpPr>
            <p:cNvPr id="96" name="Explorers of the Atlantic"/>
            <p:cNvSpPr txBox="1"/>
            <p:nvPr/>
          </p:nvSpPr>
          <p:spPr>
            <a:xfrm>
              <a:off x="45695" y="161031"/>
              <a:ext cx="6077346" cy="510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699" tIns="45699" rIns="45699" bIns="45699" numCol="1" anchor="ctr">
              <a:spAutoFit/>
            </a:bodyPr>
            <a:lstStyle>
              <a:lvl1pPr algn="ctr">
                <a:defRPr sz="2800" u="sng">
                  <a:latin typeface="Raleway Bold"/>
                  <a:ea typeface="Raleway Bold"/>
                  <a:cs typeface="Raleway Bold"/>
                  <a:sym typeface="Raleway Bold"/>
                </a:defRPr>
              </a:lvl1pPr>
            </a:lstStyle>
            <a:p>
              <a:pPr/>
              <a:r>
                <a:t>Explorers of the Atlantic </a:t>
              </a:r>
            </a:p>
          </p:txBody>
        </p:sp>
      </p:grpSp>
      <p:sp>
        <p:nvSpPr>
          <p:cNvPr id="98" name="TextBox 23"/>
          <p:cNvSpPr txBox="1"/>
          <p:nvPr/>
        </p:nvSpPr>
        <p:spPr>
          <a:xfrm>
            <a:off x="225231" y="2492896"/>
            <a:ext cx="4733098" cy="2819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1300"/>
            </a:pPr>
            <a:r>
              <a:t>What will </a:t>
            </a:r>
            <a:r>
              <a:rPr>
                <a:latin typeface="Raleway Bold"/>
                <a:ea typeface="Raleway Bold"/>
                <a:cs typeface="Raleway Bold"/>
                <a:sym typeface="Raleway Bold"/>
              </a:rPr>
              <a:t>outstanding</a:t>
            </a:r>
            <a:r>
              <a:t> progress look like in today’s lesson?</a:t>
            </a:r>
          </a:p>
        </p:txBody>
      </p:sp>
      <p:sp>
        <p:nvSpPr>
          <p:cNvPr id="99" name="Rectangle 24"/>
          <p:cNvSpPr/>
          <p:nvPr/>
        </p:nvSpPr>
        <p:spPr>
          <a:xfrm>
            <a:off x="214397" y="2872681"/>
            <a:ext cx="4904159" cy="2418128"/>
          </a:xfrm>
          <a:prstGeom prst="rect">
            <a:avLst/>
          </a:prstGeom>
          <a:gradFill>
            <a:gsLst>
              <a:gs pos="0">
                <a:srgbClr val="FFFF9C"/>
              </a:gs>
              <a:gs pos="50000">
                <a:srgbClr val="FFFFC3"/>
              </a:gs>
              <a:gs pos="100000">
                <a:srgbClr val="FFFFE2"/>
              </a:gs>
            </a:gsLst>
            <a:lin ang="2700000"/>
          </a:gradFill>
          <a:ln w="19050">
            <a:solidFill>
              <a:srgbClr val="FFFF00"/>
            </a:solidFill>
          </a:ln>
          <a:effectLst>
            <a:outerShdw sx="100000" sy="100000" kx="0" ky="0" algn="b" rotWithShape="0" blurRad="38100" dist="20000" dir="5400000">
              <a:srgbClr val="000000">
                <a:alpha val="38000"/>
              </a:srgbClr>
            </a:outerShdw>
          </a:effectLst>
        </p:spPr>
        <p:txBody>
          <a:bodyPr lIns="45719" rIns="45719" anchor="ctr"/>
          <a:lstStyle/>
          <a:p>
            <a:pPr algn="ctr">
              <a:defRPr sz="2800"/>
            </a:pPr>
          </a:p>
        </p:txBody>
      </p:sp>
      <p:graphicFrame>
        <p:nvGraphicFramePr>
          <p:cNvPr id="100" name="Table 38"/>
          <p:cNvGraphicFramePr/>
          <p:nvPr/>
        </p:nvGraphicFramePr>
        <p:xfrm>
          <a:off x="582832" y="5377053"/>
          <a:ext cx="3853094" cy="724323"/>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926547"/>
                <a:gridCol w="1926547"/>
              </a:tblGrid>
              <a:tr h="351076">
                <a:tc>
                  <a:txBody>
                    <a:bodyPr/>
                    <a:lstStyle/>
                    <a:p>
                      <a:pPr algn="ctr" defTabSz="914400">
                        <a:defRPr sz="1800"/>
                      </a:pPr>
                      <a:r>
                        <a:rPr sz="1600"/>
                        <a:t>Exploration </a:t>
                      </a:r>
                    </a:p>
                  </a:txBody>
                  <a:tcPr marL="45720" marR="45720" marT="45720" marB="45720" anchor="t" anchorCtr="0" horzOverflow="overflow">
                    <a:solidFill>
                      <a:srgbClr val="EBF1DE">
                        <a:alpha val="74902"/>
                      </a:srgbClr>
                    </a:solidFill>
                  </a:tcPr>
                </a:tc>
                <a:tc>
                  <a:txBody>
                    <a:bodyPr/>
                    <a:lstStyle/>
                    <a:p>
                      <a:pPr algn="ctr" defTabSz="914400">
                        <a:defRPr sz="1800"/>
                      </a:pPr>
                      <a:r>
                        <a:rPr sz="1600"/>
                        <a:t>Navigation </a:t>
                      </a:r>
                    </a:p>
                  </a:txBody>
                  <a:tcPr marL="45720" marR="45720" marT="45720" marB="45720" anchor="t" anchorCtr="0" horzOverflow="overflow">
                    <a:solidFill>
                      <a:srgbClr val="EBF1DE">
                        <a:alpha val="74902"/>
                      </a:srgbClr>
                    </a:solidFill>
                  </a:tcPr>
                </a:tc>
              </a:tr>
              <a:tr h="373246">
                <a:tc>
                  <a:txBody>
                    <a:bodyPr/>
                    <a:lstStyle/>
                    <a:p>
                      <a:pPr algn="ctr" defTabSz="914400">
                        <a:defRPr sz="1800"/>
                      </a:pPr>
                      <a:r>
                        <a:rPr sz="1600"/>
                        <a:t>Research</a:t>
                      </a:r>
                    </a:p>
                  </a:txBody>
                  <a:tcPr marL="45720" marR="45720" marT="45720" marB="45720" anchor="t" anchorCtr="0" horzOverflow="overflow">
                    <a:solidFill>
                      <a:srgbClr val="EBF1DE">
                        <a:alpha val="74902"/>
                      </a:srgbClr>
                    </a:solidFill>
                  </a:tcPr>
                </a:tc>
                <a:tc>
                  <a:txBody>
                    <a:bodyPr/>
                    <a:lstStyle/>
                    <a:p>
                      <a:pPr algn="ctr" defTabSz="914400">
                        <a:defRPr sz="1800"/>
                      </a:pPr>
                      <a:r>
                        <a:rPr sz="1600"/>
                        <a:t>Presentation</a:t>
                      </a:r>
                    </a:p>
                  </a:txBody>
                  <a:tcPr marL="45720" marR="45720" marT="45720" marB="45720" anchor="t" anchorCtr="0" horzOverflow="overflow">
                    <a:solidFill>
                      <a:srgbClr val="EBF1DE">
                        <a:alpha val="74902"/>
                      </a:srgbClr>
                    </a:solidFill>
                  </a:tcPr>
                </a:tc>
              </a:tr>
            </a:tbl>
          </a:graphicData>
        </a:graphic>
      </p:graphicFrame>
      <p:grpSp>
        <p:nvGrpSpPr>
          <p:cNvPr id="103" name="Rectangle 45"/>
          <p:cNvGrpSpPr/>
          <p:nvPr/>
        </p:nvGrpSpPr>
        <p:grpSpPr>
          <a:xfrm>
            <a:off x="1336407" y="1105303"/>
            <a:ext cx="2345944" cy="1310640"/>
            <a:chOff x="0" y="0"/>
            <a:chExt cx="2345942" cy="1310639"/>
          </a:xfrm>
        </p:grpSpPr>
        <p:sp>
          <p:nvSpPr>
            <p:cNvPr id="101" name="Rectangle"/>
            <p:cNvSpPr/>
            <p:nvPr/>
          </p:nvSpPr>
          <p:spPr>
            <a:xfrm>
              <a:off x="0" y="55155"/>
              <a:ext cx="2345943" cy="1200329"/>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98B955"/>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102" name="Discuss and recall how instruments were used by explorers."/>
            <p:cNvSpPr txBox="1"/>
            <p:nvPr/>
          </p:nvSpPr>
          <p:spPr>
            <a:xfrm>
              <a:off x="45719" y="0"/>
              <a:ext cx="2254504" cy="1310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000">
                  <a:latin typeface="Raleway Bold"/>
                  <a:ea typeface="Raleway Bold"/>
                  <a:cs typeface="Raleway Bold"/>
                  <a:sym typeface="Raleway Bold"/>
                </a:defRPr>
              </a:pPr>
              <a:r>
                <a:t>Discuss and recall </a:t>
              </a:r>
              <a:r>
                <a:rPr>
                  <a:latin typeface="+mn-lt"/>
                  <a:ea typeface="+mn-ea"/>
                  <a:cs typeface="+mn-cs"/>
                  <a:sym typeface="Raleway Regular"/>
                </a:rPr>
                <a:t>how instruments were used by explorers. </a:t>
              </a:r>
            </a:p>
          </p:txBody>
        </p:sp>
      </p:grpSp>
      <p:grpSp>
        <p:nvGrpSpPr>
          <p:cNvPr id="106" name="Rectangle 37"/>
          <p:cNvGrpSpPr/>
          <p:nvPr/>
        </p:nvGrpSpPr>
        <p:grpSpPr>
          <a:xfrm>
            <a:off x="6768603" y="1168419"/>
            <a:ext cx="2010968" cy="1226534"/>
            <a:chOff x="0" y="0"/>
            <a:chExt cx="2010966" cy="1226532"/>
          </a:xfrm>
        </p:grpSpPr>
        <p:sp>
          <p:nvSpPr>
            <p:cNvPr id="104" name="Rectangle"/>
            <p:cNvSpPr/>
            <p:nvPr/>
          </p:nvSpPr>
          <p:spPr>
            <a:xfrm>
              <a:off x="0" y="0"/>
              <a:ext cx="2010967" cy="1226533"/>
            </a:xfrm>
            <a:prstGeom prst="rect">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105" name="Design ways to present for showcase."/>
            <p:cNvSpPr txBox="1"/>
            <p:nvPr/>
          </p:nvSpPr>
          <p:spPr>
            <a:xfrm>
              <a:off x="45720" y="167496"/>
              <a:ext cx="1919527" cy="8915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Design </a:t>
              </a:r>
              <a:r>
                <a:rPr>
                  <a:latin typeface="+mn-lt"/>
                  <a:ea typeface="+mn-ea"/>
                  <a:cs typeface="+mn-cs"/>
                  <a:sym typeface="Raleway Regular"/>
                </a:rPr>
                <a:t>ways to present for showcase. </a:t>
              </a:r>
            </a:p>
          </p:txBody>
        </p:sp>
      </p:grpSp>
      <p:sp>
        <p:nvSpPr>
          <p:cNvPr id="107" name="Straight Arrow Connector 39"/>
          <p:cNvSpPr/>
          <p:nvPr/>
        </p:nvSpPr>
        <p:spPr>
          <a:xfrm>
            <a:off x="3674667" y="1778174"/>
            <a:ext cx="282924" cy="1"/>
          </a:xfrm>
          <a:prstGeom prst="line">
            <a:avLst/>
          </a:prstGeom>
          <a:ln>
            <a:solidFill>
              <a:srgbClr val="000000"/>
            </a:solidFill>
            <a:tailEnd type="triangle"/>
          </a:ln>
        </p:spPr>
        <p:txBody>
          <a:bodyPr lIns="45719" rIns="45719"/>
          <a:lstStyle/>
          <a:p>
            <a:pPr/>
          </a:p>
        </p:txBody>
      </p:sp>
      <p:pic>
        <p:nvPicPr>
          <p:cNvPr id="108" name="Picture 17" descr="Picture 17"/>
          <p:cNvPicPr>
            <a:picLocks noChangeAspect="1"/>
          </p:cNvPicPr>
          <p:nvPr/>
        </p:nvPicPr>
        <p:blipFill>
          <a:blip r:embed="rId2">
            <a:extLst/>
          </a:blip>
          <a:srcRect l="8152" t="29450" r="62884" b="20549"/>
          <a:stretch>
            <a:fillRect/>
          </a:stretch>
        </p:blipFill>
        <p:spPr>
          <a:xfrm>
            <a:off x="4661302" y="5370703"/>
            <a:ext cx="1031975" cy="1001366"/>
          </a:xfrm>
          <a:prstGeom prst="rect">
            <a:avLst/>
          </a:prstGeom>
          <a:ln w="12700">
            <a:miter lim="400000"/>
          </a:ln>
        </p:spPr>
      </p:pic>
      <p:grpSp>
        <p:nvGrpSpPr>
          <p:cNvPr id="113" name="Group 18"/>
          <p:cNvGrpSpPr/>
          <p:nvPr/>
        </p:nvGrpSpPr>
        <p:grpSpPr>
          <a:xfrm>
            <a:off x="227237" y="1864286"/>
            <a:ext cx="989438" cy="535920"/>
            <a:chOff x="0" y="0"/>
            <a:chExt cx="989436" cy="535918"/>
          </a:xfrm>
        </p:grpSpPr>
        <p:pic>
          <p:nvPicPr>
            <p:cNvPr id="109" name="Picture 19" descr="Picture 19"/>
            <p:cNvPicPr>
              <a:picLocks noChangeAspect="1"/>
            </p:cNvPicPr>
            <p:nvPr/>
          </p:nvPicPr>
          <p:blipFill>
            <a:blip r:embed="rId3">
              <a:extLst/>
            </a:blip>
            <a:stretch>
              <a:fillRect/>
            </a:stretch>
          </p:blipFill>
          <p:spPr>
            <a:xfrm>
              <a:off x="0" y="0"/>
              <a:ext cx="989437" cy="535919"/>
            </a:xfrm>
            <a:prstGeom prst="rect">
              <a:avLst/>
            </a:prstGeom>
            <a:ln w="12700" cap="flat">
              <a:noFill/>
              <a:miter lim="400000"/>
            </a:ln>
            <a:effectLst/>
          </p:spPr>
        </p:pic>
        <p:grpSp>
          <p:nvGrpSpPr>
            <p:cNvPr id="112" name="Group 20"/>
            <p:cNvGrpSpPr/>
            <p:nvPr/>
          </p:nvGrpSpPr>
          <p:grpSpPr>
            <a:xfrm>
              <a:off x="734661" y="150328"/>
              <a:ext cx="139445" cy="101440"/>
              <a:chOff x="0" y="0"/>
              <a:chExt cx="139444" cy="101439"/>
            </a:xfrm>
          </p:grpSpPr>
          <p:sp>
            <p:nvSpPr>
              <p:cNvPr id="110" name="Rectangle 21"/>
              <p:cNvSpPr/>
              <p:nvPr/>
            </p:nvSpPr>
            <p:spPr>
              <a:xfrm>
                <a:off x="-1" y="0"/>
                <a:ext cx="139446" cy="101439"/>
              </a:xfrm>
              <a:prstGeom prst="rect">
                <a:avLst/>
              </a:prstGeom>
              <a:solidFill>
                <a:srgbClr val="FFFFFF"/>
              </a:solidFill>
              <a:ln w="3175" cap="flat">
                <a:solidFill>
                  <a:srgbClr val="000000"/>
                </a:solidFill>
                <a:prstDash val="solid"/>
                <a:round/>
              </a:ln>
              <a:effectLst/>
            </p:spPr>
            <p:txBody>
              <a:bodyPr wrap="square" lIns="45719" tIns="45719" rIns="45719" bIns="45719" numCol="1" anchor="ctr">
                <a:noAutofit/>
              </a:bodyPr>
              <a:lstStyle/>
              <a:p>
                <a:pPr algn="ctr"/>
              </a:p>
            </p:txBody>
          </p:sp>
          <p:pic>
            <p:nvPicPr>
              <p:cNvPr id="111" name="Picture 22" descr="Picture 22"/>
              <p:cNvPicPr>
                <a:picLocks noChangeAspect="1"/>
              </p:cNvPicPr>
              <p:nvPr/>
            </p:nvPicPr>
            <p:blipFill>
              <a:blip r:embed="rId4">
                <a:extLst/>
              </a:blip>
              <a:stretch>
                <a:fillRect/>
              </a:stretch>
            </p:blipFill>
            <p:spPr>
              <a:xfrm>
                <a:off x="11692" y="2672"/>
                <a:ext cx="116060" cy="98768"/>
              </a:xfrm>
              <a:prstGeom prst="rect">
                <a:avLst/>
              </a:prstGeom>
              <a:ln w="12700" cap="flat">
                <a:noFill/>
                <a:miter lim="400000"/>
              </a:ln>
              <a:effectLst/>
            </p:spPr>
          </p:pic>
        </p:grpSp>
      </p:grpSp>
      <p:pic>
        <p:nvPicPr>
          <p:cNvPr id="114" name="Picture 25" descr="Picture 25"/>
          <p:cNvPicPr>
            <a:picLocks noChangeAspect="1"/>
          </p:cNvPicPr>
          <p:nvPr/>
        </p:nvPicPr>
        <p:blipFill>
          <a:blip r:embed="rId5">
            <a:extLst/>
          </a:blip>
          <a:stretch>
            <a:fillRect/>
          </a:stretch>
        </p:blipFill>
        <p:spPr>
          <a:xfrm>
            <a:off x="222689" y="890126"/>
            <a:ext cx="748773" cy="963508"/>
          </a:xfrm>
          <a:prstGeom prst="rect">
            <a:avLst/>
          </a:prstGeom>
          <a:ln w="12700">
            <a:miter lim="400000"/>
          </a:ln>
        </p:spPr>
      </p:pic>
      <p:pic>
        <p:nvPicPr>
          <p:cNvPr id="115" name="Picture 26" descr="Picture 26"/>
          <p:cNvPicPr>
            <a:picLocks noChangeAspect="1"/>
          </p:cNvPicPr>
          <p:nvPr/>
        </p:nvPicPr>
        <p:blipFill>
          <a:blip r:embed="rId6">
            <a:extLst/>
          </a:blip>
          <a:stretch>
            <a:fillRect/>
          </a:stretch>
        </p:blipFill>
        <p:spPr>
          <a:xfrm>
            <a:off x="720216" y="217414"/>
            <a:ext cx="497483" cy="933264"/>
          </a:xfrm>
          <a:prstGeom prst="rect">
            <a:avLst/>
          </a:prstGeom>
          <a:ln w="12700">
            <a:miter lim="400000"/>
          </a:ln>
        </p:spPr>
      </p:pic>
      <p:pic>
        <p:nvPicPr>
          <p:cNvPr id="116" name="Picture 27" descr="Picture 27"/>
          <p:cNvPicPr>
            <a:picLocks noChangeAspect="1"/>
          </p:cNvPicPr>
          <p:nvPr/>
        </p:nvPicPr>
        <p:blipFill>
          <a:blip r:embed="rId4">
            <a:extLst/>
          </a:blip>
          <a:stretch>
            <a:fillRect/>
          </a:stretch>
        </p:blipFill>
        <p:spPr>
          <a:xfrm>
            <a:off x="7782990" y="241802"/>
            <a:ext cx="1117374" cy="794893"/>
          </a:xfrm>
          <a:prstGeom prst="rect">
            <a:avLst/>
          </a:prstGeom>
          <a:ln w="12700">
            <a:miter lim="400000"/>
          </a:ln>
        </p:spPr>
      </p:pic>
      <p:sp>
        <p:nvSpPr>
          <p:cNvPr id="117" name="Straight Arrow Connector 32"/>
          <p:cNvSpPr/>
          <p:nvPr/>
        </p:nvSpPr>
        <p:spPr>
          <a:xfrm>
            <a:off x="6326792" y="1804878"/>
            <a:ext cx="330672" cy="1"/>
          </a:xfrm>
          <a:prstGeom prst="line">
            <a:avLst/>
          </a:prstGeom>
          <a:ln>
            <a:solidFill>
              <a:srgbClr val="000000"/>
            </a:solidFill>
            <a:tailEnd type="triangle"/>
          </a:ln>
        </p:spPr>
        <p:txBody>
          <a:bodyPr lIns="45719" rIns="45719"/>
          <a:lstStyle/>
          <a:p>
            <a:pPr/>
          </a:p>
        </p:txBody>
      </p:sp>
      <p:grpSp>
        <p:nvGrpSpPr>
          <p:cNvPr id="120" name="Rectangle 28"/>
          <p:cNvGrpSpPr/>
          <p:nvPr/>
        </p:nvGrpSpPr>
        <p:grpSpPr>
          <a:xfrm>
            <a:off x="4027687" y="1155846"/>
            <a:ext cx="2299105" cy="1239108"/>
            <a:chOff x="0" y="0"/>
            <a:chExt cx="2299104" cy="1239107"/>
          </a:xfrm>
        </p:grpSpPr>
        <p:sp>
          <p:nvSpPr>
            <p:cNvPr id="118" name="Rectangle"/>
            <p:cNvSpPr/>
            <p:nvPr/>
          </p:nvSpPr>
          <p:spPr>
            <a:xfrm>
              <a:off x="-1" y="-1"/>
              <a:ext cx="2299106" cy="1239109"/>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p>
          </p:txBody>
        </p:sp>
        <p:sp>
          <p:nvSpPr>
            <p:cNvPr id="119" name="Explore different explorers and their Atlantic journeys."/>
            <p:cNvSpPr txBox="1"/>
            <p:nvPr/>
          </p:nvSpPr>
          <p:spPr>
            <a:xfrm>
              <a:off x="45719" y="173783"/>
              <a:ext cx="2207666" cy="8915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different explorers and their Atlantic journeys. </a:t>
              </a:r>
            </a:p>
          </p:txBody>
        </p:sp>
      </p:grpSp>
      <p:grpSp>
        <p:nvGrpSpPr>
          <p:cNvPr id="130" name="Group 35"/>
          <p:cNvGrpSpPr/>
          <p:nvPr/>
        </p:nvGrpSpPr>
        <p:grpSpPr>
          <a:xfrm>
            <a:off x="5614905" y="2608276"/>
            <a:ext cx="2944339" cy="2946939"/>
            <a:chOff x="0" y="0"/>
            <a:chExt cx="2944337" cy="2946938"/>
          </a:xfrm>
        </p:grpSpPr>
        <p:grpSp>
          <p:nvGrpSpPr>
            <p:cNvPr id="123" name="Rectangle 36"/>
            <p:cNvGrpSpPr/>
            <p:nvPr/>
          </p:nvGrpSpPr>
          <p:grpSpPr>
            <a:xfrm>
              <a:off x="-1" y="0"/>
              <a:ext cx="2944339" cy="960197"/>
              <a:chOff x="0" y="0"/>
              <a:chExt cx="2944337" cy="960196"/>
            </a:xfrm>
          </p:grpSpPr>
          <p:sp>
            <p:nvSpPr>
              <p:cNvPr id="121" name="Rectangle"/>
              <p:cNvSpPr/>
              <p:nvPr/>
            </p:nvSpPr>
            <p:spPr>
              <a:xfrm>
                <a:off x="-1" y="0"/>
                <a:ext cx="2944339" cy="960197"/>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122" name="Where? – relating to a place or position."/>
              <p:cNvSpPr txBox="1"/>
              <p:nvPr/>
            </p:nvSpPr>
            <p:spPr>
              <a:xfrm>
                <a:off x="45976" y="127608"/>
                <a:ext cx="2852385" cy="7049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sz="2000">
                    <a:latin typeface="Raleway Bold"/>
                    <a:ea typeface="Raleway Bold"/>
                    <a:cs typeface="Raleway Bold"/>
                    <a:sym typeface="Raleway Bold"/>
                  </a:defRPr>
                </a:pPr>
                <a:r>
                  <a:t>Where? </a:t>
                </a:r>
                <a:r>
                  <a:rPr>
                    <a:latin typeface="+mn-lt"/>
                    <a:ea typeface="+mn-ea"/>
                    <a:cs typeface="+mn-cs"/>
                    <a:sym typeface="Raleway Regular"/>
                  </a:rPr>
                  <a:t>– relating to a place or position. </a:t>
                </a:r>
              </a:p>
            </p:txBody>
          </p:sp>
        </p:grpSp>
        <p:grpSp>
          <p:nvGrpSpPr>
            <p:cNvPr id="126" name="Rectangle 40"/>
            <p:cNvGrpSpPr/>
            <p:nvPr/>
          </p:nvGrpSpPr>
          <p:grpSpPr>
            <a:xfrm>
              <a:off x="-1" y="953799"/>
              <a:ext cx="2944339" cy="1011495"/>
              <a:chOff x="0" y="0"/>
              <a:chExt cx="2944337" cy="1011493"/>
            </a:xfrm>
          </p:grpSpPr>
          <p:sp>
            <p:nvSpPr>
              <p:cNvPr id="124" name="Rectangle"/>
              <p:cNvSpPr/>
              <p:nvPr/>
            </p:nvSpPr>
            <p:spPr>
              <a:xfrm>
                <a:off x="0" y="25648"/>
                <a:ext cx="2944338" cy="960197"/>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125" name="Were – past tense of the plural of the verb ‘to be’."/>
              <p:cNvSpPr txBox="1"/>
              <p:nvPr/>
            </p:nvSpPr>
            <p:spPr>
              <a:xfrm>
                <a:off x="45976" y="0"/>
                <a:ext cx="2852385" cy="10114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sz="2000">
                    <a:latin typeface="Raleway Bold"/>
                    <a:ea typeface="Raleway Bold"/>
                    <a:cs typeface="Raleway Bold"/>
                    <a:sym typeface="Raleway Bold"/>
                  </a:defRPr>
                </a:pPr>
                <a:r>
                  <a:t>Were</a:t>
                </a:r>
                <a:r>
                  <a:rPr>
                    <a:latin typeface="+mn-lt"/>
                    <a:ea typeface="+mn-ea"/>
                    <a:cs typeface="+mn-cs"/>
                    <a:sym typeface="Raleway Regular"/>
                  </a:rPr>
                  <a:t> – past tense of the plural of the verb ‘to be’.</a:t>
                </a:r>
              </a:p>
            </p:txBody>
          </p:sp>
        </p:grpSp>
        <p:grpSp>
          <p:nvGrpSpPr>
            <p:cNvPr id="129" name="Rectangle 41"/>
            <p:cNvGrpSpPr/>
            <p:nvPr/>
          </p:nvGrpSpPr>
          <p:grpSpPr>
            <a:xfrm>
              <a:off x="-1" y="1971927"/>
              <a:ext cx="2944339" cy="975012"/>
              <a:chOff x="0" y="0"/>
              <a:chExt cx="2944337" cy="975010"/>
            </a:xfrm>
          </p:grpSpPr>
          <p:sp>
            <p:nvSpPr>
              <p:cNvPr id="127" name="Rectangle"/>
              <p:cNvSpPr/>
              <p:nvPr/>
            </p:nvSpPr>
            <p:spPr>
              <a:xfrm>
                <a:off x="-1" y="0"/>
                <a:ext cx="2944339" cy="975011"/>
              </a:xfrm>
              <a:prstGeom prst="rect">
                <a:avLst/>
              </a:prstGeom>
              <a:solidFill>
                <a:srgbClr val="FDEADA"/>
              </a:solidFill>
              <a:ln w="9525" cap="flat">
                <a:solidFill>
                  <a:srgbClr val="00000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defRPr sz="2000">
                    <a:latin typeface="Raleway Bold"/>
                    <a:ea typeface="Raleway Bold"/>
                    <a:cs typeface="Raleway Bold"/>
                    <a:sym typeface="Raleway Bold"/>
                  </a:defRPr>
                </a:pPr>
              </a:p>
            </p:txBody>
          </p:sp>
          <p:sp>
            <p:nvSpPr>
              <p:cNvPr id="128" name="We’re – shortened version of ‘we are’."/>
              <p:cNvSpPr txBox="1"/>
              <p:nvPr/>
            </p:nvSpPr>
            <p:spPr>
              <a:xfrm>
                <a:off x="45976" y="135015"/>
                <a:ext cx="2852385" cy="7049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noAutofit/>
              </a:bodyPr>
              <a:lstStyle/>
              <a:p>
                <a:pPr algn="ctr">
                  <a:defRPr sz="2000">
                    <a:latin typeface="Raleway Bold"/>
                    <a:ea typeface="Raleway Bold"/>
                    <a:cs typeface="Raleway Bold"/>
                    <a:sym typeface="Raleway Bold"/>
                  </a:defRPr>
                </a:pPr>
                <a:r>
                  <a:t>We’re</a:t>
                </a:r>
                <a:r>
                  <a:rPr>
                    <a:latin typeface="+mn-lt"/>
                    <a:ea typeface="+mn-ea"/>
                    <a:cs typeface="+mn-cs"/>
                    <a:sym typeface="Raleway Regular"/>
                  </a:rPr>
                  <a:t> – shortened version of ‘we are’. </a:t>
                </a:r>
              </a:p>
            </p:txBody>
          </p:sp>
        </p:grpSp>
      </p:grpSp>
      <p:pic>
        <p:nvPicPr>
          <p:cNvPr id="131" name="Picture 4" descr="Picture 4"/>
          <p:cNvPicPr>
            <a:picLocks noChangeAspect="1"/>
          </p:cNvPicPr>
          <p:nvPr/>
        </p:nvPicPr>
        <p:blipFill>
          <a:blip r:embed="rId7">
            <a:extLst/>
          </a:blip>
          <a:srcRect l="0" t="0" r="0" b="30333"/>
          <a:stretch>
            <a:fillRect/>
          </a:stretch>
        </p:blipFill>
        <p:spPr>
          <a:xfrm>
            <a:off x="-162807" y="2266381"/>
            <a:ext cx="3671128" cy="2557577"/>
          </a:xfrm>
          <a:prstGeom prst="rect">
            <a:avLst/>
          </a:prstGeom>
          <a:ln w="12700">
            <a:miter lim="400000"/>
          </a:ln>
        </p:spPr>
      </p:pic>
      <p:pic>
        <p:nvPicPr>
          <p:cNvPr id="132" name="Picture 6" descr="Picture 6"/>
          <p:cNvPicPr>
            <a:picLocks noChangeAspect="1"/>
          </p:cNvPicPr>
          <p:nvPr/>
        </p:nvPicPr>
        <p:blipFill>
          <a:blip r:embed="rId8">
            <a:extLst/>
          </a:blip>
          <a:srcRect l="0" t="0" r="0" b="13984"/>
          <a:stretch>
            <a:fillRect/>
          </a:stretch>
        </p:blipFill>
        <p:spPr>
          <a:xfrm>
            <a:off x="2855398" y="3510657"/>
            <a:ext cx="1846467" cy="1588252"/>
          </a:xfrm>
          <a:prstGeom prst="rect">
            <a:avLst/>
          </a:prstGeom>
          <a:ln w="12700">
            <a:miter lim="400000"/>
          </a:ln>
        </p:spPr>
      </p:pic>
      <p:sp>
        <p:nvSpPr>
          <p:cNvPr id="133" name="Rectangle 19"/>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134" name="Rectangle"/>
          <p:cNvSpPr/>
          <p:nvPr/>
        </p:nvSpPr>
        <p:spPr>
          <a:xfrm>
            <a:off x="86915" y="6178094"/>
            <a:ext cx="1602185" cy="631020"/>
          </a:xfrm>
          <a:prstGeom prst="rect">
            <a:avLst/>
          </a:prstGeom>
          <a:solidFill>
            <a:srgbClr val="FFFFFF"/>
          </a:solidFill>
          <a:ln w="12700">
            <a:miter lim="400000"/>
          </a:ln>
        </p:spPr>
        <p:txBody>
          <a:bodyPr lIns="45719" rIns="45719" anchor="ctr"/>
          <a:lstStyle/>
          <a:p>
            <a:pPr/>
          </a:p>
        </p:txBody>
      </p:sp>
      <p:pic>
        <p:nvPicPr>
          <p:cNvPr id="135" name="Picture 5" descr="Picture 5"/>
          <p:cNvPicPr>
            <a:picLocks noChangeAspect="1"/>
          </p:cNvPicPr>
          <p:nvPr/>
        </p:nvPicPr>
        <p:blipFill>
          <a:blip r:embed="rId9">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39" name="Rectangle 2"/>
          <p:cNvGrpSpPr/>
          <p:nvPr/>
        </p:nvGrpSpPr>
        <p:grpSpPr>
          <a:xfrm>
            <a:off x="188195" y="216317"/>
            <a:ext cx="7347319" cy="476379"/>
            <a:chOff x="0" y="0"/>
            <a:chExt cx="7347318" cy="476377"/>
          </a:xfrm>
        </p:grpSpPr>
        <p:sp>
          <p:nvSpPr>
            <p:cNvPr id="137" name="Rectangle"/>
            <p:cNvSpPr/>
            <p:nvPr/>
          </p:nvSpPr>
          <p:spPr>
            <a:xfrm>
              <a:off x="0" y="0"/>
              <a:ext cx="7347319" cy="476378"/>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98B955"/>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138" name="Discuss how instruments were used by explorers."/>
            <p:cNvSpPr txBox="1"/>
            <p:nvPr/>
          </p:nvSpPr>
          <p:spPr>
            <a:xfrm>
              <a:off x="45720" y="59119"/>
              <a:ext cx="7255879"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a:latin typeface="Raleway Bold"/>
                  <a:ea typeface="Raleway Bold"/>
                  <a:cs typeface="Raleway Bold"/>
                  <a:sym typeface="Raleway Bold"/>
                </a:defRPr>
              </a:pPr>
              <a:r>
                <a:t>Discuss </a:t>
              </a:r>
              <a:r>
                <a:rPr>
                  <a:latin typeface="+mn-lt"/>
                  <a:ea typeface="+mn-ea"/>
                  <a:cs typeface="+mn-cs"/>
                  <a:sym typeface="Raleway Regular"/>
                </a:rPr>
                <a:t>how instruments were used by explorers. </a:t>
              </a:r>
            </a:p>
          </p:txBody>
        </p:sp>
      </p:grpSp>
      <p:sp>
        <p:nvSpPr>
          <p:cNvPr id="140" name="Rectangle 19"/>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141" name="TextBox 20"/>
          <p:cNvSpPr txBox="1"/>
          <p:nvPr/>
        </p:nvSpPr>
        <p:spPr>
          <a:xfrm>
            <a:off x="2133952" y="6546829"/>
            <a:ext cx="4840601"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grpSp>
        <p:nvGrpSpPr>
          <p:cNvPr id="146" name="Group 21"/>
          <p:cNvGrpSpPr/>
          <p:nvPr/>
        </p:nvGrpSpPr>
        <p:grpSpPr>
          <a:xfrm>
            <a:off x="7877175" y="6334488"/>
            <a:ext cx="1182616" cy="486058"/>
            <a:chOff x="0" y="0"/>
            <a:chExt cx="1182615" cy="486057"/>
          </a:xfrm>
        </p:grpSpPr>
        <p:pic>
          <p:nvPicPr>
            <p:cNvPr id="142" name="Picture 22" descr="Picture 22"/>
            <p:cNvPicPr>
              <a:picLocks noChangeAspect="1"/>
            </p:cNvPicPr>
            <p:nvPr/>
          </p:nvPicPr>
          <p:blipFill>
            <a:blip r:embed="rId2">
              <a:extLst/>
            </a:blip>
            <a:stretch>
              <a:fillRect/>
            </a:stretch>
          </p:blipFill>
          <p:spPr>
            <a:xfrm>
              <a:off x="0" y="0"/>
              <a:ext cx="1182616" cy="486058"/>
            </a:xfrm>
            <a:prstGeom prst="rect">
              <a:avLst/>
            </a:prstGeom>
            <a:ln w="12700" cap="flat">
              <a:noFill/>
              <a:miter lim="400000"/>
            </a:ln>
            <a:effectLst/>
          </p:spPr>
        </p:pic>
        <p:grpSp>
          <p:nvGrpSpPr>
            <p:cNvPr id="145" name="Group 23"/>
            <p:cNvGrpSpPr/>
            <p:nvPr/>
          </p:nvGrpSpPr>
          <p:grpSpPr>
            <a:xfrm>
              <a:off x="878099" y="136341"/>
              <a:ext cx="166670" cy="92002"/>
              <a:chOff x="0" y="0"/>
              <a:chExt cx="166669" cy="92000"/>
            </a:xfrm>
          </p:grpSpPr>
          <p:sp>
            <p:nvSpPr>
              <p:cNvPr id="143" name="Rectangle 24"/>
              <p:cNvSpPr/>
              <p:nvPr/>
            </p:nvSpPr>
            <p:spPr>
              <a:xfrm>
                <a:off x="-1" y="0"/>
                <a:ext cx="166671" cy="92001"/>
              </a:xfrm>
              <a:prstGeom prst="rect">
                <a:avLst/>
              </a:prstGeom>
              <a:solidFill>
                <a:srgbClr val="FFFFFF"/>
              </a:solidFill>
              <a:ln w="6350" cap="flat">
                <a:solidFill>
                  <a:srgbClr val="000000"/>
                </a:solidFill>
                <a:prstDash val="solid"/>
                <a:round/>
              </a:ln>
              <a:effectLst/>
            </p:spPr>
            <p:txBody>
              <a:bodyPr wrap="square" lIns="45719" tIns="45719" rIns="45719" bIns="45719" numCol="1" anchor="ctr">
                <a:noAutofit/>
              </a:bodyPr>
              <a:lstStyle/>
              <a:p>
                <a:pPr algn="ctr"/>
              </a:p>
            </p:txBody>
          </p:sp>
          <p:pic>
            <p:nvPicPr>
              <p:cNvPr id="144" name="Picture 25" descr="Picture 25"/>
              <p:cNvPicPr>
                <a:picLocks noChangeAspect="1"/>
              </p:cNvPicPr>
              <p:nvPr/>
            </p:nvPicPr>
            <p:blipFill>
              <a:blip r:embed="rId3">
                <a:extLst/>
              </a:blip>
              <a:stretch>
                <a:fillRect/>
              </a:stretch>
            </p:blipFill>
            <p:spPr>
              <a:xfrm>
                <a:off x="13975" y="2199"/>
                <a:ext cx="138719" cy="89579"/>
              </a:xfrm>
              <a:prstGeom prst="rect">
                <a:avLst/>
              </a:prstGeom>
              <a:ln w="12700" cap="flat">
                <a:noFill/>
                <a:miter lim="400000"/>
              </a:ln>
              <a:effectLst/>
            </p:spPr>
          </p:pic>
        </p:grpSp>
      </p:grpSp>
      <p:sp>
        <p:nvSpPr>
          <p:cNvPr id="147" name="Rectangle 4"/>
          <p:cNvSpPr txBox="1"/>
          <p:nvPr/>
        </p:nvSpPr>
        <p:spPr>
          <a:xfrm>
            <a:off x="502919" y="1766838"/>
            <a:ext cx="4480562" cy="192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a:lvl1pPr>
          </a:lstStyle>
          <a:p>
            <a:pPr/>
            <a:r>
              <a:t>A motor inside the gyrocompass keeps the gyroscope spinning, so the gyrocompass will continue pointing toward north and will adjust itself swiftly and accurately even if the boat is in rough seas. </a:t>
            </a:r>
          </a:p>
        </p:txBody>
      </p:sp>
      <p:sp>
        <p:nvSpPr>
          <p:cNvPr id="148" name="Rectangle 6"/>
          <p:cNvSpPr txBox="1"/>
          <p:nvPr/>
        </p:nvSpPr>
        <p:spPr>
          <a:xfrm>
            <a:off x="502919" y="1069700"/>
            <a:ext cx="2649221" cy="3962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000">
                <a:latin typeface="Raleway Bold"/>
                <a:ea typeface="Raleway Bold"/>
                <a:cs typeface="Raleway Bold"/>
                <a:sym typeface="Raleway Bold"/>
              </a:defRPr>
            </a:lvl1pPr>
          </a:lstStyle>
          <a:p>
            <a:pPr/>
            <a:r>
              <a:t>Gyroscopic Compass</a:t>
            </a:r>
          </a:p>
        </p:txBody>
      </p:sp>
      <p:pic>
        <p:nvPicPr>
          <p:cNvPr id="149" name="Picture 2" descr="Picture 2"/>
          <p:cNvPicPr>
            <a:picLocks noChangeAspect="1"/>
          </p:cNvPicPr>
          <p:nvPr/>
        </p:nvPicPr>
        <p:blipFill>
          <a:blip r:embed="rId4">
            <a:extLst/>
          </a:blip>
          <a:stretch>
            <a:fillRect/>
          </a:stretch>
        </p:blipFill>
        <p:spPr>
          <a:xfrm>
            <a:off x="1702153" y="3878631"/>
            <a:ext cx="2077095" cy="2077096"/>
          </a:xfrm>
          <a:prstGeom prst="rect">
            <a:avLst/>
          </a:prstGeom>
          <a:ln w="12700">
            <a:miter lim="400000"/>
          </a:ln>
        </p:spPr>
      </p:pic>
      <p:grpSp>
        <p:nvGrpSpPr>
          <p:cNvPr id="152" name="Speech Bubble: Rectangle with Corners Rounded 7"/>
          <p:cNvGrpSpPr/>
          <p:nvPr/>
        </p:nvGrpSpPr>
        <p:grpSpPr>
          <a:xfrm>
            <a:off x="5102010" y="1721652"/>
            <a:ext cx="3503510" cy="3228871"/>
            <a:chOff x="0" y="0"/>
            <a:chExt cx="3503509" cy="3228869"/>
          </a:xfrm>
        </p:grpSpPr>
        <p:sp>
          <p:nvSpPr>
            <p:cNvPr id="150" name="Shape"/>
            <p:cNvSpPr/>
            <p:nvPr/>
          </p:nvSpPr>
          <p:spPr>
            <a:xfrm>
              <a:off x="0" y="0"/>
              <a:ext cx="3503510" cy="3228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154" y="2405"/>
                  </a:moveTo>
                  <a:cubicBezTo>
                    <a:pt x="3154" y="1077"/>
                    <a:pt x="4146" y="0"/>
                    <a:pt x="5370" y="0"/>
                  </a:cubicBezTo>
                  <a:lnTo>
                    <a:pt x="6228" y="0"/>
                  </a:lnTo>
                  <a:lnTo>
                    <a:pt x="19384" y="0"/>
                  </a:lnTo>
                  <a:cubicBezTo>
                    <a:pt x="20608" y="0"/>
                    <a:pt x="21600" y="1077"/>
                    <a:pt x="21600" y="2405"/>
                  </a:cubicBezTo>
                  <a:lnTo>
                    <a:pt x="21600" y="12024"/>
                  </a:lnTo>
                  <a:cubicBezTo>
                    <a:pt x="21600" y="13353"/>
                    <a:pt x="20608" y="14429"/>
                    <a:pt x="19384" y="14429"/>
                  </a:cubicBezTo>
                  <a:lnTo>
                    <a:pt x="10840" y="14429"/>
                  </a:lnTo>
                  <a:lnTo>
                    <a:pt x="0" y="21600"/>
                  </a:lnTo>
                  <a:lnTo>
                    <a:pt x="6228" y="14429"/>
                  </a:lnTo>
                  <a:lnTo>
                    <a:pt x="5370" y="14429"/>
                  </a:lnTo>
                  <a:cubicBezTo>
                    <a:pt x="4146" y="14429"/>
                    <a:pt x="3154" y="13353"/>
                    <a:pt x="3154" y="12024"/>
                  </a:cubicBezTo>
                  <a:lnTo>
                    <a:pt x="3154" y="12025"/>
                  </a:lnTo>
                  <a:lnTo>
                    <a:pt x="3154" y="8417"/>
                  </a:lnTo>
                  <a:close/>
                </a:path>
              </a:pathLst>
            </a:custGeom>
            <a:solidFill>
              <a:schemeClr val="accent3"/>
            </a:solidFill>
            <a:ln w="25400" cap="flat">
              <a:solidFill>
                <a:srgbClr val="718841"/>
              </a:solidFill>
              <a:prstDash val="solid"/>
              <a:round/>
            </a:ln>
            <a:effectLst/>
          </p:spPr>
          <p:txBody>
            <a:bodyPr wrap="square" lIns="45719" tIns="45719" rIns="45719" bIns="45719" numCol="1" anchor="ctr">
              <a:noAutofit/>
            </a:bodyPr>
            <a:lstStyle/>
            <a:p>
              <a:pPr algn="ctr">
                <a:defRPr>
                  <a:solidFill>
                    <a:srgbClr val="FFFFFF"/>
                  </a:solidFill>
                </a:defRPr>
              </a:pPr>
            </a:p>
          </p:txBody>
        </p:sp>
        <p:sp>
          <p:nvSpPr>
            <p:cNvPr id="151" name="This is the kind of compass Phil and Paul have on board the boat as a back up to their GPS system."/>
            <p:cNvSpPr txBox="1"/>
            <p:nvPr/>
          </p:nvSpPr>
          <p:spPr>
            <a:xfrm>
              <a:off x="662527" y="270770"/>
              <a:ext cx="2689967" cy="16154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000"/>
              </a:lvl1pPr>
            </a:lstStyle>
            <a:p>
              <a:pPr/>
              <a:r>
                <a:t>This is the kind of compass Phil and Paul have on board the boat as a back up to their GPS system. </a:t>
              </a:r>
            </a:p>
          </p:txBody>
        </p:sp>
      </p:grpSp>
      <p:pic>
        <p:nvPicPr>
          <p:cNvPr id="153" name="Picture 16" descr="Picture 16"/>
          <p:cNvPicPr>
            <a:picLocks noChangeAspect="1"/>
          </p:cNvPicPr>
          <p:nvPr/>
        </p:nvPicPr>
        <p:blipFill>
          <a:blip r:embed="rId5">
            <a:extLst/>
          </a:blip>
          <a:stretch>
            <a:fillRect/>
          </a:stretch>
        </p:blipFill>
        <p:spPr>
          <a:xfrm>
            <a:off x="8307689" y="244633"/>
            <a:ext cx="591023" cy="534728"/>
          </a:xfrm>
          <a:prstGeom prst="rect">
            <a:avLst/>
          </a:prstGeom>
          <a:ln w="12700">
            <a:miter lim="400000"/>
          </a:ln>
        </p:spPr>
      </p:pic>
      <p:pic>
        <p:nvPicPr>
          <p:cNvPr id="154" name="Picture 17" descr="Picture 17"/>
          <p:cNvPicPr>
            <a:picLocks noChangeAspect="1"/>
          </p:cNvPicPr>
          <p:nvPr/>
        </p:nvPicPr>
        <p:blipFill>
          <a:blip r:embed="rId6">
            <a:extLst/>
          </a:blip>
          <a:stretch>
            <a:fillRect/>
          </a:stretch>
        </p:blipFill>
        <p:spPr>
          <a:xfrm>
            <a:off x="7679531" y="216317"/>
            <a:ext cx="591023" cy="534729"/>
          </a:xfrm>
          <a:prstGeom prst="rect">
            <a:avLst/>
          </a:prstGeom>
          <a:ln w="12700">
            <a:miter lim="400000"/>
          </a:ln>
        </p:spPr>
      </p:pic>
      <p:sp>
        <p:nvSpPr>
          <p:cNvPr id="155" name="Rectangle 19"/>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156" name="Rectangle"/>
          <p:cNvSpPr/>
          <p:nvPr/>
        </p:nvSpPr>
        <p:spPr>
          <a:xfrm>
            <a:off x="86915" y="6178094"/>
            <a:ext cx="1602185" cy="631020"/>
          </a:xfrm>
          <a:prstGeom prst="rect">
            <a:avLst/>
          </a:prstGeom>
          <a:solidFill>
            <a:srgbClr val="FFFFFF"/>
          </a:solidFill>
          <a:ln w="12700">
            <a:miter lim="400000"/>
          </a:ln>
        </p:spPr>
        <p:txBody>
          <a:bodyPr lIns="45719" rIns="45719" anchor="ctr"/>
          <a:lstStyle/>
          <a:p>
            <a:pPr/>
          </a:p>
        </p:txBody>
      </p:sp>
      <p:pic>
        <p:nvPicPr>
          <p:cNvPr id="157" name="Picture 5" descr="Picture 5"/>
          <p:cNvPicPr>
            <a:picLocks noChangeAspect="1"/>
          </p:cNvPicPr>
          <p:nvPr/>
        </p:nvPicPr>
        <p:blipFill>
          <a:blip r:embed="rId7">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61" name="Rectangle 2"/>
          <p:cNvGrpSpPr/>
          <p:nvPr/>
        </p:nvGrpSpPr>
        <p:grpSpPr>
          <a:xfrm>
            <a:off x="188193" y="216317"/>
            <a:ext cx="7431531" cy="476379"/>
            <a:chOff x="0" y="0"/>
            <a:chExt cx="7431529" cy="476377"/>
          </a:xfrm>
        </p:grpSpPr>
        <p:sp>
          <p:nvSpPr>
            <p:cNvPr id="159" name="Rectangle"/>
            <p:cNvSpPr/>
            <p:nvPr/>
          </p:nvSpPr>
          <p:spPr>
            <a:xfrm>
              <a:off x="-1" y="0"/>
              <a:ext cx="7431531" cy="476378"/>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98B955"/>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160" name="Discuss how instruments were used by explorers."/>
            <p:cNvSpPr txBox="1"/>
            <p:nvPr/>
          </p:nvSpPr>
          <p:spPr>
            <a:xfrm>
              <a:off x="45719" y="59119"/>
              <a:ext cx="7340091"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a:latin typeface="Raleway Bold"/>
                  <a:ea typeface="Raleway Bold"/>
                  <a:cs typeface="Raleway Bold"/>
                  <a:sym typeface="Raleway Bold"/>
                </a:defRPr>
              </a:pPr>
              <a:r>
                <a:t>Discuss </a:t>
              </a:r>
              <a:r>
                <a:rPr>
                  <a:latin typeface="+mn-lt"/>
                  <a:ea typeface="+mn-ea"/>
                  <a:cs typeface="+mn-cs"/>
                  <a:sym typeface="Raleway Regular"/>
                </a:rPr>
                <a:t>how instruments were used by explorers. </a:t>
              </a:r>
            </a:p>
          </p:txBody>
        </p:sp>
      </p:grpSp>
      <p:sp>
        <p:nvSpPr>
          <p:cNvPr id="162" name="Rectangle 19"/>
          <p:cNvSpPr/>
          <p:nvPr/>
        </p:nvSpPr>
        <p:spPr>
          <a:xfrm>
            <a:off x="104085" y="119754"/>
            <a:ext cx="8892481" cy="6427077"/>
          </a:xfrm>
          <a:prstGeom prst="rect">
            <a:avLst/>
          </a:prstGeom>
          <a:solidFill>
            <a:srgbClr val="FFFFFF"/>
          </a:solidFill>
          <a:ln w="25400">
            <a:solidFill>
              <a:schemeClr val="accent1"/>
            </a:solidFill>
          </a:ln>
          <a:effectLst>
            <a:outerShdw sx="100000" sy="100000" kx="0" ky="0" algn="b" rotWithShape="0" blurRad="38100" dist="23000" dir="5400000">
              <a:srgbClr val="000000">
                <a:alpha val="35000"/>
              </a:srgbClr>
            </a:outerShdw>
          </a:effectLst>
        </p:spPr>
        <p:txBody>
          <a:bodyPr lIns="45719" rIns="45719" anchor="ctr"/>
          <a:lstStyle/>
          <a:p>
            <a:pPr/>
          </a:p>
        </p:txBody>
      </p:sp>
      <p:sp>
        <p:nvSpPr>
          <p:cNvPr id="163" name="TextBox 20"/>
          <p:cNvSpPr txBox="1"/>
          <p:nvPr/>
        </p:nvSpPr>
        <p:spPr>
          <a:xfrm>
            <a:off x="1930146" y="6496029"/>
            <a:ext cx="5756240" cy="294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grpSp>
        <p:nvGrpSpPr>
          <p:cNvPr id="168" name="Group 21"/>
          <p:cNvGrpSpPr/>
          <p:nvPr/>
        </p:nvGrpSpPr>
        <p:grpSpPr>
          <a:xfrm>
            <a:off x="7788275" y="6298721"/>
            <a:ext cx="1182616" cy="486058"/>
            <a:chOff x="0" y="0"/>
            <a:chExt cx="1182615" cy="486057"/>
          </a:xfrm>
        </p:grpSpPr>
        <p:pic>
          <p:nvPicPr>
            <p:cNvPr id="164" name="Picture 22" descr="Picture 22"/>
            <p:cNvPicPr>
              <a:picLocks noChangeAspect="1"/>
            </p:cNvPicPr>
            <p:nvPr/>
          </p:nvPicPr>
          <p:blipFill>
            <a:blip r:embed="rId2">
              <a:extLst/>
            </a:blip>
            <a:stretch>
              <a:fillRect/>
            </a:stretch>
          </p:blipFill>
          <p:spPr>
            <a:xfrm>
              <a:off x="0" y="0"/>
              <a:ext cx="1182616" cy="486058"/>
            </a:xfrm>
            <a:prstGeom prst="rect">
              <a:avLst/>
            </a:prstGeom>
            <a:ln w="12700" cap="flat">
              <a:noFill/>
              <a:miter lim="400000"/>
            </a:ln>
            <a:effectLst/>
          </p:spPr>
        </p:pic>
        <p:grpSp>
          <p:nvGrpSpPr>
            <p:cNvPr id="167" name="Group 23"/>
            <p:cNvGrpSpPr/>
            <p:nvPr/>
          </p:nvGrpSpPr>
          <p:grpSpPr>
            <a:xfrm>
              <a:off x="878099" y="136341"/>
              <a:ext cx="166670" cy="92002"/>
              <a:chOff x="0" y="0"/>
              <a:chExt cx="166669" cy="92000"/>
            </a:xfrm>
          </p:grpSpPr>
          <p:sp>
            <p:nvSpPr>
              <p:cNvPr id="165" name="Rectangle 24"/>
              <p:cNvSpPr/>
              <p:nvPr/>
            </p:nvSpPr>
            <p:spPr>
              <a:xfrm>
                <a:off x="-1" y="0"/>
                <a:ext cx="166671" cy="92001"/>
              </a:xfrm>
              <a:prstGeom prst="rect">
                <a:avLst/>
              </a:prstGeom>
              <a:solidFill>
                <a:srgbClr val="FFFFFF"/>
              </a:solidFill>
              <a:ln w="6350" cap="flat">
                <a:solidFill>
                  <a:srgbClr val="000000"/>
                </a:solidFill>
                <a:prstDash val="solid"/>
                <a:round/>
              </a:ln>
              <a:effectLst/>
            </p:spPr>
            <p:txBody>
              <a:bodyPr wrap="square" lIns="45719" tIns="45719" rIns="45719" bIns="45719" numCol="1" anchor="ctr">
                <a:noAutofit/>
              </a:bodyPr>
              <a:lstStyle/>
              <a:p>
                <a:pPr algn="ctr"/>
              </a:p>
            </p:txBody>
          </p:sp>
          <p:pic>
            <p:nvPicPr>
              <p:cNvPr id="166" name="Picture 25" descr="Picture 25"/>
              <p:cNvPicPr>
                <a:picLocks noChangeAspect="1"/>
              </p:cNvPicPr>
              <p:nvPr/>
            </p:nvPicPr>
            <p:blipFill>
              <a:blip r:embed="rId3">
                <a:extLst/>
              </a:blip>
              <a:stretch>
                <a:fillRect/>
              </a:stretch>
            </p:blipFill>
            <p:spPr>
              <a:xfrm>
                <a:off x="13975" y="2199"/>
                <a:ext cx="138719" cy="89579"/>
              </a:xfrm>
              <a:prstGeom prst="rect">
                <a:avLst/>
              </a:prstGeom>
              <a:ln w="12700" cap="flat">
                <a:noFill/>
                <a:miter lim="400000"/>
              </a:ln>
              <a:effectLst/>
            </p:spPr>
          </p:pic>
        </p:grpSp>
      </p:grpSp>
      <p:grpSp>
        <p:nvGrpSpPr>
          <p:cNvPr id="171" name="Rectangle: Rounded Corners 1"/>
          <p:cNvGrpSpPr/>
          <p:nvPr/>
        </p:nvGrpSpPr>
        <p:grpSpPr>
          <a:xfrm>
            <a:off x="603165" y="1009792"/>
            <a:ext cx="7894321" cy="751841"/>
            <a:chOff x="0" y="0"/>
            <a:chExt cx="7894319" cy="751840"/>
          </a:xfrm>
        </p:grpSpPr>
        <p:sp>
          <p:nvSpPr>
            <p:cNvPr id="169" name="Rounded Rectangle"/>
            <p:cNvSpPr/>
            <p:nvPr/>
          </p:nvSpPr>
          <p:spPr>
            <a:xfrm>
              <a:off x="0" y="0"/>
              <a:ext cx="7894320" cy="751841"/>
            </a:xfrm>
            <a:prstGeom prst="roundRect">
              <a:avLst>
                <a:gd name="adj" fmla="val 16667"/>
              </a:avLst>
            </a:prstGeom>
            <a:solidFill>
              <a:schemeClr val="accent3"/>
            </a:solidFill>
            <a:ln w="25400" cap="flat">
              <a:solidFill>
                <a:srgbClr val="718841"/>
              </a:solidFill>
              <a:prstDash val="solid"/>
              <a:round/>
            </a:ln>
            <a:effectLst/>
          </p:spPr>
          <p:txBody>
            <a:bodyPr wrap="square" lIns="45719" tIns="45719" rIns="45719" bIns="45719" numCol="1" anchor="ctr">
              <a:noAutofit/>
            </a:bodyPr>
            <a:lstStyle/>
            <a:p>
              <a:pPr algn="ctr">
                <a:defRPr>
                  <a:solidFill>
                    <a:srgbClr val="FFFFFF"/>
                  </a:solidFill>
                </a:defRPr>
              </a:pPr>
            </a:p>
          </p:txBody>
        </p:sp>
        <p:sp>
          <p:nvSpPr>
            <p:cNvPr id="170" name="Remember the kinds of instruments that have been used by explorers:"/>
            <p:cNvSpPr txBox="1"/>
            <p:nvPr/>
          </p:nvSpPr>
          <p:spPr>
            <a:xfrm>
              <a:off x="82422" y="196849"/>
              <a:ext cx="7729475"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lstStyle>
            <a:p>
              <a:pPr/>
              <a:r>
                <a:t>Remember the kinds of instruments that have been used by explorers: </a:t>
              </a:r>
            </a:p>
          </p:txBody>
        </p:sp>
      </p:grpSp>
      <p:sp>
        <p:nvSpPr>
          <p:cNvPr id="172" name="Rectangle 3"/>
          <p:cNvSpPr txBox="1"/>
          <p:nvPr/>
        </p:nvSpPr>
        <p:spPr>
          <a:xfrm>
            <a:off x="378560" y="2186044"/>
            <a:ext cx="2187754" cy="459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latin typeface="Raleway Bold"/>
                <a:ea typeface="Raleway Bold"/>
                <a:cs typeface="Raleway Bold"/>
                <a:sym typeface="Raleway Bold"/>
              </a:defRPr>
            </a:lvl1pPr>
          </a:lstStyle>
          <a:p>
            <a:pPr/>
            <a:r>
              <a:t>Portolan chart</a:t>
            </a:r>
          </a:p>
        </p:txBody>
      </p:sp>
      <p:sp>
        <p:nvSpPr>
          <p:cNvPr id="173" name="Rectangle 5"/>
          <p:cNvSpPr txBox="1"/>
          <p:nvPr/>
        </p:nvSpPr>
        <p:spPr>
          <a:xfrm>
            <a:off x="378561" y="2681510"/>
            <a:ext cx="8344967" cy="1005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000"/>
            </a:pPr>
            <a:r>
              <a:t>Portolan charts were maps of the sea.  </a:t>
            </a:r>
          </a:p>
          <a:p>
            <a:pPr>
              <a:defRPr sz="2000"/>
            </a:pPr>
            <a:r>
              <a:t>They recorded the shape of the coastline, winds and depth of water.</a:t>
            </a:r>
          </a:p>
          <a:p>
            <a:pPr>
              <a:defRPr sz="2000"/>
            </a:pPr>
            <a:r>
              <a:t>Log, line and knots were how sailors measured the speed of the ship.</a:t>
            </a:r>
          </a:p>
        </p:txBody>
      </p:sp>
      <p:pic>
        <p:nvPicPr>
          <p:cNvPr id="174" name="Content Placeholder 4" descr="Content Placeholder 4"/>
          <p:cNvPicPr>
            <a:picLocks noChangeAspect="1"/>
          </p:cNvPicPr>
          <p:nvPr/>
        </p:nvPicPr>
        <p:blipFill>
          <a:blip r:embed="rId4">
            <a:extLst/>
          </a:blip>
          <a:srcRect l="0" t="1256" r="0" b="0"/>
          <a:stretch>
            <a:fillRect/>
          </a:stretch>
        </p:blipFill>
        <p:spPr>
          <a:xfrm>
            <a:off x="2222600" y="3889011"/>
            <a:ext cx="4484258" cy="2118040"/>
          </a:xfrm>
          <a:prstGeom prst="rect">
            <a:avLst/>
          </a:prstGeom>
          <a:ln w="12700">
            <a:miter lim="400000"/>
          </a:ln>
        </p:spPr>
      </p:pic>
      <p:pic>
        <p:nvPicPr>
          <p:cNvPr id="175" name="Picture 15" descr="Picture 15"/>
          <p:cNvPicPr>
            <a:picLocks noChangeAspect="1"/>
          </p:cNvPicPr>
          <p:nvPr/>
        </p:nvPicPr>
        <p:blipFill>
          <a:blip r:embed="rId5">
            <a:extLst/>
          </a:blip>
          <a:stretch>
            <a:fillRect/>
          </a:stretch>
        </p:blipFill>
        <p:spPr>
          <a:xfrm>
            <a:off x="8307689" y="244633"/>
            <a:ext cx="591023" cy="534728"/>
          </a:xfrm>
          <a:prstGeom prst="rect">
            <a:avLst/>
          </a:prstGeom>
          <a:ln w="12700">
            <a:miter lim="400000"/>
          </a:ln>
        </p:spPr>
      </p:pic>
      <p:pic>
        <p:nvPicPr>
          <p:cNvPr id="176" name="Picture 16" descr="Picture 16"/>
          <p:cNvPicPr>
            <a:picLocks noChangeAspect="1"/>
          </p:cNvPicPr>
          <p:nvPr/>
        </p:nvPicPr>
        <p:blipFill>
          <a:blip r:embed="rId6">
            <a:extLst/>
          </a:blip>
          <a:stretch>
            <a:fillRect/>
          </a:stretch>
        </p:blipFill>
        <p:spPr>
          <a:xfrm>
            <a:off x="7679531" y="216317"/>
            <a:ext cx="591023" cy="534729"/>
          </a:xfrm>
          <a:prstGeom prst="rect">
            <a:avLst/>
          </a:prstGeom>
          <a:ln w="12700">
            <a:miter lim="400000"/>
          </a:ln>
        </p:spPr>
      </p:pic>
      <p:pic>
        <p:nvPicPr>
          <p:cNvPr id="177" name="Picture 5" descr="Picture 5"/>
          <p:cNvPicPr>
            <a:picLocks noChangeAspect="1"/>
          </p:cNvPicPr>
          <p:nvPr/>
        </p:nvPicPr>
        <p:blipFill>
          <a:blip r:embed="rId7">
            <a:extLst/>
          </a:blip>
          <a:stretch>
            <a:fillRect/>
          </a:stretch>
        </p:blipFill>
        <p:spPr>
          <a:xfrm>
            <a:off x="38100" y="5994400"/>
            <a:ext cx="1631720" cy="884266"/>
          </a:xfrm>
          <a:prstGeom prst="rect">
            <a:avLst/>
          </a:prstGeom>
          <a:ln w="12700">
            <a:miter lim="400000"/>
          </a:ln>
        </p:spPr>
      </p:pic>
      <p:sp>
        <p:nvSpPr>
          <p:cNvPr id="178" name="Rectangle 19"/>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179" name="Rectangle"/>
          <p:cNvSpPr/>
          <p:nvPr/>
        </p:nvSpPr>
        <p:spPr>
          <a:xfrm>
            <a:off x="48815" y="6178094"/>
            <a:ext cx="1602185" cy="631020"/>
          </a:xfrm>
          <a:prstGeom prst="rect">
            <a:avLst/>
          </a:prstGeom>
          <a:solidFill>
            <a:srgbClr val="FFFFFF"/>
          </a:solidFill>
          <a:ln w="12700">
            <a:miter lim="400000"/>
          </a:ln>
        </p:spPr>
        <p:txBody>
          <a:bodyPr lIns="45719" rIns="45719" anchor="ctr"/>
          <a:lstStyle/>
          <a:p>
            <a:pPr/>
          </a:p>
        </p:txBody>
      </p:sp>
      <p:pic>
        <p:nvPicPr>
          <p:cNvPr id="180" name="Picture 5" descr="Picture 5"/>
          <p:cNvPicPr>
            <a:picLocks noChangeAspect="1"/>
          </p:cNvPicPr>
          <p:nvPr/>
        </p:nvPicPr>
        <p:blipFill>
          <a:blip r:embed="rId7">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5" grpId="1" fill="hold">
                                  <p:stCondLst>
                                    <p:cond delay="0"/>
                                  </p:stCondLst>
                                  <p:iterate type="el" backwards="0">
                                    <p:tmAbs val="0"/>
                                  </p:iterate>
                                  <p:childTnLst>
                                    <p:set>
                                      <p:cBhvr>
                                        <p:cTn id="6" fill="hold"/>
                                        <p:tgtEl>
                                          <p:spTgt spid="174"/>
                                        </p:tgtEl>
                                        <p:attrNameLst>
                                          <p:attrName>style.visibility</p:attrName>
                                        </p:attrNameLst>
                                      </p:cBhvr>
                                      <p:to>
                                        <p:strVal val="visible"/>
                                      </p:to>
                                    </p:set>
                                    <p:anim calcmode="lin" valueType="num">
                                      <p:cBhvr>
                                        <p:cTn id="7" dur="1000" fill="hold"/>
                                        <p:tgtEl>
                                          <p:spTgt spid="174"/>
                                        </p:tgtEl>
                                        <p:attrNameLst>
                                          <p:attrName>ppt_w</p:attrName>
                                        </p:attrNameLst>
                                      </p:cBhvr>
                                      <p:tavLst>
                                        <p:tav tm="0">
                                          <p:val>
                                            <p:fltVal val="0"/>
                                          </p:val>
                                        </p:tav>
                                        <p:tav tm="100000">
                                          <p:val>
                                            <p:strVal val="#ppt_w"/>
                                          </p:val>
                                        </p:tav>
                                      </p:tavLst>
                                    </p:anim>
                                    <p:anim calcmode="lin" valueType="num">
                                      <p:cBhvr>
                                        <p:cTn id="8" dur="1000" fill="hold"/>
                                        <p:tgtEl>
                                          <p:spTgt spid="174"/>
                                        </p:tgtEl>
                                        <p:attrNameLst>
                                          <p:attrName>ppt_h</p:attrName>
                                        </p:attrNameLst>
                                      </p:cBhvr>
                                      <p:tavLst>
                                        <p:tav tm="0">
                                          <p:val>
                                            <p:fltVal val="0"/>
                                          </p:val>
                                        </p:tav>
                                        <p:tav tm="100000">
                                          <p:val>
                                            <p:strVal val="#ppt_h"/>
                                          </p:val>
                                        </p:tav>
                                      </p:tavLst>
                                    </p:anim>
                                    <p:anim calcmode="lin" valueType="num">
                                      <p:cBhvr>
                                        <p:cTn id="9" dur="1000" fill="hold"/>
                                        <p:tgtEl>
                                          <p:spTgt spid="17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4" grpId="1"/>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84" name="Rectangle 2"/>
          <p:cNvGrpSpPr/>
          <p:nvPr/>
        </p:nvGrpSpPr>
        <p:grpSpPr>
          <a:xfrm>
            <a:off x="188195" y="216317"/>
            <a:ext cx="7390063" cy="476379"/>
            <a:chOff x="0" y="0"/>
            <a:chExt cx="7390062" cy="476377"/>
          </a:xfrm>
        </p:grpSpPr>
        <p:sp>
          <p:nvSpPr>
            <p:cNvPr id="182" name="Rectangle"/>
            <p:cNvSpPr/>
            <p:nvPr/>
          </p:nvSpPr>
          <p:spPr>
            <a:xfrm>
              <a:off x="0" y="0"/>
              <a:ext cx="7390063" cy="476378"/>
            </a:xfrm>
            <a:prstGeom prst="rect">
              <a:avLst/>
            </a:prstGeom>
            <a:gradFill flip="none" rotWithShape="1">
              <a:gsLst>
                <a:gs pos="0">
                  <a:schemeClr val="accent3">
                    <a:hueOff val="263624"/>
                    <a:satOff val="55948"/>
                    <a:lumOff val="27907"/>
                  </a:schemeClr>
                </a:gs>
                <a:gs pos="35000">
                  <a:srgbClr val="E4FDBF"/>
                </a:gs>
                <a:gs pos="100000">
                  <a:schemeClr val="accent3">
                    <a:hueOff val="321486"/>
                    <a:satOff val="58119"/>
                    <a:lumOff val="40966"/>
                  </a:schemeClr>
                </a:gs>
              </a:gsLst>
              <a:lin ang="16200000" scaled="0"/>
            </a:gradFill>
            <a:ln w="9525" cap="flat">
              <a:solidFill>
                <a:srgbClr val="98B955"/>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183" name="Discuss how instruments were used by explorers."/>
            <p:cNvSpPr txBox="1"/>
            <p:nvPr/>
          </p:nvSpPr>
          <p:spPr>
            <a:xfrm>
              <a:off x="45720" y="59119"/>
              <a:ext cx="7298623"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a:latin typeface="Raleway Bold"/>
                  <a:ea typeface="Raleway Bold"/>
                  <a:cs typeface="Raleway Bold"/>
                  <a:sym typeface="Raleway Bold"/>
                </a:defRPr>
              </a:pPr>
              <a:r>
                <a:t>Discuss </a:t>
              </a:r>
              <a:r>
                <a:rPr>
                  <a:latin typeface="+mn-lt"/>
                  <a:ea typeface="+mn-ea"/>
                  <a:cs typeface="+mn-cs"/>
                  <a:sym typeface="Raleway Regular"/>
                </a:rPr>
                <a:t>how instruments were used by explorers. </a:t>
              </a:r>
            </a:p>
          </p:txBody>
        </p:sp>
      </p:grpSp>
      <p:sp>
        <p:nvSpPr>
          <p:cNvPr id="185" name="Rectangle 19"/>
          <p:cNvSpPr/>
          <p:nvPr/>
        </p:nvSpPr>
        <p:spPr>
          <a:xfrm>
            <a:off x="107504" y="119754"/>
            <a:ext cx="8892480" cy="6427077"/>
          </a:xfrm>
          <a:prstGeom prst="rect">
            <a:avLst/>
          </a:prstGeom>
          <a:ln w="25400">
            <a:solidFill>
              <a:srgbClr val="92D050"/>
            </a:solidFill>
          </a:ln>
        </p:spPr>
        <p:txBody>
          <a:bodyPr lIns="45719" rIns="45719" anchor="ctr"/>
          <a:lstStyle/>
          <a:p>
            <a:pPr algn="ctr" defTabSz="914400">
              <a:defRPr>
                <a:solidFill>
                  <a:srgbClr val="FFFFFF"/>
                </a:solidFill>
              </a:defRPr>
            </a:pPr>
          </a:p>
        </p:txBody>
      </p:sp>
      <p:sp>
        <p:nvSpPr>
          <p:cNvPr id="186" name="TextBox 20"/>
          <p:cNvSpPr txBox="1"/>
          <p:nvPr/>
        </p:nvSpPr>
        <p:spPr>
          <a:xfrm>
            <a:off x="2133952" y="6546829"/>
            <a:ext cx="6033904" cy="294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defTabSz="914400">
              <a:defRPr sz="1400">
                <a:latin typeface="Raleway Bold"/>
                <a:ea typeface="Raleway Bold"/>
                <a:cs typeface="Raleway Bold"/>
                <a:sym typeface="Raleway Bold"/>
              </a:defRPr>
            </a:pPr>
            <a:r>
              <a:t>We </a:t>
            </a:r>
            <a:r>
              <a:rPr u="sng"/>
              <a:t>gather</a:t>
            </a:r>
            <a:r>
              <a:t> all of the information that we need in order to learn.</a:t>
            </a:r>
          </a:p>
        </p:txBody>
      </p:sp>
      <p:grpSp>
        <p:nvGrpSpPr>
          <p:cNvPr id="191" name="Group 21"/>
          <p:cNvGrpSpPr/>
          <p:nvPr/>
        </p:nvGrpSpPr>
        <p:grpSpPr>
          <a:xfrm>
            <a:off x="7877175" y="6334488"/>
            <a:ext cx="1182616" cy="486058"/>
            <a:chOff x="0" y="0"/>
            <a:chExt cx="1182615" cy="486057"/>
          </a:xfrm>
        </p:grpSpPr>
        <p:pic>
          <p:nvPicPr>
            <p:cNvPr id="187" name="Picture 22" descr="Picture 22"/>
            <p:cNvPicPr>
              <a:picLocks noChangeAspect="1"/>
            </p:cNvPicPr>
            <p:nvPr/>
          </p:nvPicPr>
          <p:blipFill>
            <a:blip r:embed="rId2">
              <a:extLst/>
            </a:blip>
            <a:stretch>
              <a:fillRect/>
            </a:stretch>
          </p:blipFill>
          <p:spPr>
            <a:xfrm>
              <a:off x="0" y="0"/>
              <a:ext cx="1182616" cy="486058"/>
            </a:xfrm>
            <a:prstGeom prst="rect">
              <a:avLst/>
            </a:prstGeom>
            <a:ln w="12700" cap="flat">
              <a:noFill/>
              <a:miter lim="400000"/>
            </a:ln>
            <a:effectLst/>
          </p:spPr>
        </p:pic>
        <p:grpSp>
          <p:nvGrpSpPr>
            <p:cNvPr id="190" name="Group 23"/>
            <p:cNvGrpSpPr/>
            <p:nvPr/>
          </p:nvGrpSpPr>
          <p:grpSpPr>
            <a:xfrm>
              <a:off x="878099" y="136341"/>
              <a:ext cx="166670" cy="92002"/>
              <a:chOff x="0" y="0"/>
              <a:chExt cx="166669" cy="92000"/>
            </a:xfrm>
          </p:grpSpPr>
          <p:sp>
            <p:nvSpPr>
              <p:cNvPr id="188" name="Rectangle 24"/>
              <p:cNvSpPr/>
              <p:nvPr/>
            </p:nvSpPr>
            <p:spPr>
              <a:xfrm>
                <a:off x="-1" y="0"/>
                <a:ext cx="166671" cy="92001"/>
              </a:xfrm>
              <a:prstGeom prst="rect">
                <a:avLst/>
              </a:prstGeom>
              <a:solidFill>
                <a:srgbClr val="FFFFFF"/>
              </a:solidFill>
              <a:ln w="6350" cap="flat">
                <a:solidFill>
                  <a:srgbClr val="000000"/>
                </a:solidFill>
                <a:prstDash val="solid"/>
                <a:round/>
              </a:ln>
              <a:effectLst/>
            </p:spPr>
            <p:txBody>
              <a:bodyPr wrap="square" lIns="45719" tIns="45719" rIns="45719" bIns="45719" numCol="1" anchor="ctr">
                <a:noAutofit/>
              </a:bodyPr>
              <a:lstStyle/>
              <a:p>
                <a:pPr algn="ctr"/>
              </a:p>
            </p:txBody>
          </p:sp>
          <p:pic>
            <p:nvPicPr>
              <p:cNvPr id="189" name="Picture 25" descr="Picture 25"/>
              <p:cNvPicPr>
                <a:picLocks noChangeAspect="1"/>
              </p:cNvPicPr>
              <p:nvPr/>
            </p:nvPicPr>
            <p:blipFill>
              <a:blip r:embed="rId3">
                <a:extLst/>
              </a:blip>
              <a:stretch>
                <a:fillRect/>
              </a:stretch>
            </p:blipFill>
            <p:spPr>
              <a:xfrm>
                <a:off x="13975" y="2199"/>
                <a:ext cx="138719" cy="89579"/>
              </a:xfrm>
              <a:prstGeom prst="rect">
                <a:avLst/>
              </a:prstGeom>
              <a:ln w="12700" cap="flat">
                <a:noFill/>
                <a:miter lim="400000"/>
              </a:ln>
              <a:effectLst/>
            </p:spPr>
          </p:pic>
        </p:grpSp>
      </p:grpSp>
      <p:grpSp>
        <p:nvGrpSpPr>
          <p:cNvPr id="194" name="Rectangle: Rounded Corners 1"/>
          <p:cNvGrpSpPr/>
          <p:nvPr/>
        </p:nvGrpSpPr>
        <p:grpSpPr>
          <a:xfrm>
            <a:off x="624840" y="829414"/>
            <a:ext cx="7894320" cy="751841"/>
            <a:chOff x="0" y="0"/>
            <a:chExt cx="7894319" cy="751840"/>
          </a:xfrm>
        </p:grpSpPr>
        <p:sp>
          <p:nvSpPr>
            <p:cNvPr id="192" name="Rounded Rectangle"/>
            <p:cNvSpPr/>
            <p:nvPr/>
          </p:nvSpPr>
          <p:spPr>
            <a:xfrm>
              <a:off x="0" y="0"/>
              <a:ext cx="7894320" cy="751841"/>
            </a:xfrm>
            <a:prstGeom prst="roundRect">
              <a:avLst>
                <a:gd name="adj" fmla="val 16667"/>
              </a:avLst>
            </a:prstGeom>
            <a:solidFill>
              <a:schemeClr val="accent3"/>
            </a:solidFill>
            <a:ln w="25400" cap="flat">
              <a:solidFill>
                <a:srgbClr val="718841"/>
              </a:solidFill>
              <a:prstDash val="solid"/>
              <a:round/>
            </a:ln>
            <a:effectLst/>
          </p:spPr>
          <p:txBody>
            <a:bodyPr wrap="square" lIns="45719" tIns="45719" rIns="45719" bIns="45719" numCol="1" anchor="ctr">
              <a:noAutofit/>
            </a:bodyPr>
            <a:lstStyle/>
            <a:p>
              <a:pPr algn="ctr">
                <a:defRPr>
                  <a:solidFill>
                    <a:srgbClr val="FFFFFF"/>
                  </a:solidFill>
                </a:defRPr>
              </a:pPr>
            </a:p>
          </p:txBody>
        </p:sp>
        <p:sp>
          <p:nvSpPr>
            <p:cNvPr id="193" name="Remember the kinds of instruments that have been used by explorers:"/>
            <p:cNvSpPr txBox="1"/>
            <p:nvPr/>
          </p:nvSpPr>
          <p:spPr>
            <a:xfrm>
              <a:off x="82422" y="196849"/>
              <a:ext cx="7729475"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lstStyle>
            <a:p>
              <a:pPr/>
              <a:r>
                <a:t>Remember the kinds of instruments that have been used by explorers: </a:t>
              </a:r>
            </a:p>
          </p:txBody>
        </p:sp>
      </p:grpSp>
      <p:sp>
        <p:nvSpPr>
          <p:cNvPr id="195" name="Rectangle 3"/>
          <p:cNvSpPr txBox="1"/>
          <p:nvPr/>
        </p:nvSpPr>
        <p:spPr>
          <a:xfrm>
            <a:off x="2104912" y="1810156"/>
            <a:ext cx="1700008" cy="169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a:latin typeface="Raleway Bold"/>
                <a:ea typeface="Raleway Bold"/>
                <a:cs typeface="Raleway Bold"/>
                <a:sym typeface="Raleway Bold"/>
              </a:defRPr>
            </a:pPr>
            <a:r>
              <a:t>The Astrolabe </a:t>
            </a:r>
            <a:r>
              <a:rPr>
                <a:latin typeface="+mn-lt"/>
                <a:ea typeface="+mn-ea"/>
                <a:cs typeface="+mn-cs"/>
                <a:sym typeface="Raleway Regular"/>
              </a:rPr>
              <a:t>measured the latitude by studying the sun during daylight hours.</a:t>
            </a:r>
          </a:p>
        </p:txBody>
      </p:sp>
      <p:pic>
        <p:nvPicPr>
          <p:cNvPr id="196" name="Content Placeholder 4" descr="Content Placeholder 4"/>
          <p:cNvPicPr>
            <a:picLocks noChangeAspect="1"/>
          </p:cNvPicPr>
          <p:nvPr/>
        </p:nvPicPr>
        <p:blipFill>
          <a:blip r:embed="rId4">
            <a:extLst/>
          </a:blip>
          <a:srcRect l="0" t="4689" r="0" b="4689"/>
          <a:stretch>
            <a:fillRect/>
          </a:stretch>
        </p:blipFill>
        <p:spPr>
          <a:xfrm>
            <a:off x="395756" y="1807216"/>
            <a:ext cx="1601994" cy="2368228"/>
          </a:xfrm>
          <a:prstGeom prst="rect">
            <a:avLst/>
          </a:prstGeom>
          <a:ln w="12700">
            <a:miter lim="400000"/>
          </a:ln>
        </p:spPr>
      </p:pic>
      <p:sp>
        <p:nvSpPr>
          <p:cNvPr id="197" name="Rectangle 4"/>
          <p:cNvSpPr txBox="1"/>
          <p:nvPr/>
        </p:nvSpPr>
        <p:spPr>
          <a:xfrm>
            <a:off x="4220326" y="1807216"/>
            <a:ext cx="2256673" cy="169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a:latin typeface="Raleway Bold"/>
                <a:ea typeface="Raleway Bold"/>
                <a:cs typeface="Raleway Bold"/>
                <a:sym typeface="Raleway Bold"/>
              </a:defRPr>
            </a:pPr>
            <a:r>
              <a:t>The Quadrant </a:t>
            </a:r>
          </a:p>
          <a:p>
            <a:pPr/>
            <a:r>
              <a:t>used to measure the latitude by studying the position of the stars in the night sky.</a:t>
            </a:r>
          </a:p>
        </p:txBody>
      </p:sp>
      <p:pic>
        <p:nvPicPr>
          <p:cNvPr id="198" name="Picture 4" descr="Picture 4"/>
          <p:cNvPicPr>
            <a:picLocks noChangeAspect="1"/>
          </p:cNvPicPr>
          <p:nvPr/>
        </p:nvPicPr>
        <p:blipFill>
          <a:blip r:embed="rId5">
            <a:extLst/>
          </a:blip>
          <a:stretch>
            <a:fillRect/>
          </a:stretch>
        </p:blipFill>
        <p:spPr>
          <a:xfrm>
            <a:off x="6522718" y="1729518"/>
            <a:ext cx="2301288" cy="2361417"/>
          </a:xfrm>
          <a:prstGeom prst="rect">
            <a:avLst/>
          </a:prstGeom>
          <a:ln w="12700">
            <a:miter lim="400000"/>
          </a:ln>
        </p:spPr>
      </p:pic>
      <p:pic>
        <p:nvPicPr>
          <p:cNvPr id="199" name="Picture 6" descr="Picture 6"/>
          <p:cNvPicPr>
            <a:picLocks noChangeAspect="1"/>
          </p:cNvPicPr>
          <p:nvPr/>
        </p:nvPicPr>
        <p:blipFill>
          <a:blip r:embed="rId6">
            <a:extLst/>
          </a:blip>
          <a:srcRect l="0" t="14520" r="0" b="25777"/>
          <a:stretch>
            <a:fillRect/>
          </a:stretch>
        </p:blipFill>
        <p:spPr>
          <a:xfrm>
            <a:off x="-340702" y="4333952"/>
            <a:ext cx="3200892" cy="1911046"/>
          </a:xfrm>
          <a:prstGeom prst="rect">
            <a:avLst/>
          </a:prstGeom>
          <a:ln w="12700">
            <a:miter lim="400000"/>
          </a:ln>
        </p:spPr>
      </p:pic>
      <p:sp>
        <p:nvSpPr>
          <p:cNvPr id="200" name="Rectangle 26"/>
          <p:cNvSpPr txBox="1"/>
          <p:nvPr/>
        </p:nvSpPr>
        <p:spPr>
          <a:xfrm>
            <a:off x="2161625" y="4162507"/>
            <a:ext cx="2256672" cy="2491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a:latin typeface="Raleway Bold"/>
                <a:ea typeface="Raleway Bold"/>
                <a:cs typeface="Raleway Bold"/>
                <a:sym typeface="Raleway Bold"/>
              </a:defRPr>
            </a:pPr>
            <a:r>
              <a:t>The Sextant</a:t>
            </a:r>
          </a:p>
          <a:p>
            <a:pPr/>
            <a:r>
              <a:t>used to measure the angle between an astronomical object and the horizon for the purposes of celestial navigation.</a:t>
            </a:r>
          </a:p>
          <a:p>
            <a:pPr/>
            <a:r>
              <a:t> </a:t>
            </a:r>
          </a:p>
        </p:txBody>
      </p:sp>
      <p:pic>
        <p:nvPicPr>
          <p:cNvPr id="201" name="Picture 11" descr="Picture 11"/>
          <p:cNvPicPr>
            <a:picLocks noChangeAspect="1"/>
          </p:cNvPicPr>
          <p:nvPr/>
        </p:nvPicPr>
        <p:blipFill>
          <a:blip r:embed="rId7">
            <a:extLst/>
          </a:blip>
          <a:srcRect l="0" t="0" r="0" b="12171"/>
          <a:stretch>
            <a:fillRect/>
          </a:stretch>
        </p:blipFill>
        <p:spPr>
          <a:xfrm>
            <a:off x="3729009" y="3390077"/>
            <a:ext cx="1158015" cy="1017074"/>
          </a:xfrm>
          <a:prstGeom prst="rect">
            <a:avLst/>
          </a:prstGeom>
          <a:ln w="12700">
            <a:miter lim="400000"/>
          </a:ln>
        </p:spPr>
      </p:pic>
      <p:sp>
        <p:nvSpPr>
          <p:cNvPr id="202" name="Rectangle 27"/>
          <p:cNvSpPr txBox="1"/>
          <p:nvPr/>
        </p:nvSpPr>
        <p:spPr>
          <a:xfrm>
            <a:off x="4805755" y="4235222"/>
            <a:ext cx="2256673" cy="275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a:latin typeface="Raleway Bold"/>
                <a:ea typeface="Raleway Bold"/>
                <a:cs typeface="Raleway Bold"/>
                <a:sym typeface="Raleway Bold"/>
              </a:defRPr>
            </a:pPr>
            <a:r>
              <a:t>Chronometer </a:t>
            </a:r>
          </a:p>
          <a:p>
            <a:pPr/>
            <a:r>
              <a:t>A portable timekeeping device of great accuracy, particularly one used for determining longitude at sea.</a:t>
            </a:r>
          </a:p>
          <a:p>
            <a:pPr/>
          </a:p>
          <a:p>
            <a:pPr/>
            <a:r>
              <a:t> </a:t>
            </a:r>
          </a:p>
        </p:txBody>
      </p:sp>
      <p:pic>
        <p:nvPicPr>
          <p:cNvPr id="203" name="Picture 16" descr="Picture 16"/>
          <p:cNvPicPr>
            <a:picLocks noChangeAspect="1"/>
          </p:cNvPicPr>
          <p:nvPr/>
        </p:nvPicPr>
        <p:blipFill>
          <a:blip r:embed="rId8">
            <a:extLst/>
          </a:blip>
          <a:srcRect l="0" t="0" r="0" b="23704"/>
          <a:stretch>
            <a:fillRect/>
          </a:stretch>
        </p:blipFill>
        <p:spPr>
          <a:xfrm>
            <a:off x="6808561" y="4386726"/>
            <a:ext cx="2469009" cy="1883761"/>
          </a:xfrm>
          <a:prstGeom prst="rect">
            <a:avLst/>
          </a:prstGeom>
          <a:ln w="12700">
            <a:miter lim="400000"/>
          </a:ln>
        </p:spPr>
      </p:pic>
      <p:pic>
        <p:nvPicPr>
          <p:cNvPr id="204" name="Picture 28" descr="Picture 28"/>
          <p:cNvPicPr>
            <a:picLocks noChangeAspect="1"/>
          </p:cNvPicPr>
          <p:nvPr/>
        </p:nvPicPr>
        <p:blipFill>
          <a:blip r:embed="rId9">
            <a:extLst/>
          </a:blip>
          <a:stretch>
            <a:fillRect/>
          </a:stretch>
        </p:blipFill>
        <p:spPr>
          <a:xfrm>
            <a:off x="8307689" y="244633"/>
            <a:ext cx="591023" cy="534728"/>
          </a:xfrm>
          <a:prstGeom prst="rect">
            <a:avLst/>
          </a:prstGeom>
          <a:ln w="12700">
            <a:miter lim="400000"/>
          </a:ln>
        </p:spPr>
      </p:pic>
      <p:pic>
        <p:nvPicPr>
          <p:cNvPr id="205" name="Picture 29" descr="Picture 29"/>
          <p:cNvPicPr>
            <a:picLocks noChangeAspect="1"/>
          </p:cNvPicPr>
          <p:nvPr/>
        </p:nvPicPr>
        <p:blipFill>
          <a:blip r:embed="rId10">
            <a:extLst/>
          </a:blip>
          <a:stretch>
            <a:fillRect/>
          </a:stretch>
        </p:blipFill>
        <p:spPr>
          <a:xfrm>
            <a:off x="7679531" y="216317"/>
            <a:ext cx="591023" cy="534729"/>
          </a:xfrm>
          <a:prstGeom prst="rect">
            <a:avLst/>
          </a:prstGeom>
          <a:ln w="12700">
            <a:miter lim="400000"/>
          </a:ln>
        </p:spPr>
      </p:pic>
      <p:sp>
        <p:nvSpPr>
          <p:cNvPr id="206" name="Rectangle"/>
          <p:cNvSpPr/>
          <p:nvPr/>
        </p:nvSpPr>
        <p:spPr>
          <a:xfrm>
            <a:off x="86915" y="6178094"/>
            <a:ext cx="1602185" cy="631020"/>
          </a:xfrm>
          <a:prstGeom prst="rect">
            <a:avLst/>
          </a:prstGeom>
          <a:solidFill>
            <a:srgbClr val="FFFFFF"/>
          </a:solidFill>
          <a:ln w="12700">
            <a:miter lim="400000"/>
          </a:ln>
        </p:spPr>
        <p:txBody>
          <a:bodyPr lIns="45719" rIns="45719" anchor="ctr"/>
          <a:lstStyle/>
          <a:p>
            <a:pPr/>
          </a:p>
        </p:txBody>
      </p:sp>
      <p:pic>
        <p:nvPicPr>
          <p:cNvPr id="207" name="Picture 5" descr="Picture 5"/>
          <p:cNvPicPr>
            <a:picLocks noChangeAspect="1"/>
          </p:cNvPicPr>
          <p:nvPr/>
        </p:nvPicPr>
        <p:blipFill>
          <a:blip r:embed="rId11">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5" grpId="1" fill="hold">
                                  <p:stCondLst>
                                    <p:cond delay="0"/>
                                  </p:stCondLst>
                                  <p:iterate type="el" backwards="0">
                                    <p:tmAbs val="0"/>
                                  </p:iterate>
                                  <p:childTnLst>
                                    <p:set>
                                      <p:cBhvr>
                                        <p:cTn id="6" fill="hold"/>
                                        <p:tgtEl>
                                          <p:spTgt spid="196"/>
                                        </p:tgtEl>
                                        <p:attrNameLst>
                                          <p:attrName>style.visibility</p:attrName>
                                        </p:attrNameLst>
                                      </p:cBhvr>
                                      <p:to>
                                        <p:strVal val="visible"/>
                                      </p:to>
                                    </p:set>
                                    <p:anim calcmode="lin" valueType="num">
                                      <p:cBhvr>
                                        <p:cTn id="7" dur="1000" fill="hold"/>
                                        <p:tgtEl>
                                          <p:spTgt spid="196"/>
                                        </p:tgtEl>
                                        <p:attrNameLst>
                                          <p:attrName>ppt_w</p:attrName>
                                        </p:attrNameLst>
                                      </p:cBhvr>
                                      <p:tavLst>
                                        <p:tav tm="0">
                                          <p:val>
                                            <p:fltVal val="0"/>
                                          </p:val>
                                        </p:tav>
                                        <p:tav tm="100000">
                                          <p:val>
                                            <p:strVal val="#ppt_w"/>
                                          </p:val>
                                        </p:tav>
                                      </p:tavLst>
                                    </p:anim>
                                    <p:anim calcmode="lin" valueType="num">
                                      <p:cBhvr>
                                        <p:cTn id="8" dur="1000" fill="hold"/>
                                        <p:tgtEl>
                                          <p:spTgt spid="196"/>
                                        </p:tgtEl>
                                        <p:attrNameLst>
                                          <p:attrName>ppt_h</p:attrName>
                                        </p:attrNameLst>
                                      </p:cBhvr>
                                      <p:tavLst>
                                        <p:tav tm="0">
                                          <p:val>
                                            <p:fltVal val="0"/>
                                          </p:val>
                                        </p:tav>
                                        <p:tav tm="100000">
                                          <p:val>
                                            <p:strVal val="#ppt_h"/>
                                          </p:val>
                                        </p:tav>
                                      </p:tavLst>
                                    </p:anim>
                                    <p:anim calcmode="lin" valueType="num">
                                      <p:cBhvr>
                                        <p:cTn id="9" dur="1000" fill="hold"/>
                                        <p:tgtEl>
                                          <p:spTgt spid="19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9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6" grpId="1"/>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20" name="Group 10"/>
          <p:cNvGrpSpPr/>
          <p:nvPr/>
        </p:nvGrpSpPr>
        <p:grpSpPr>
          <a:xfrm>
            <a:off x="-127000" y="136837"/>
            <a:ext cx="9183597" cy="6741829"/>
            <a:chOff x="0" y="0"/>
            <a:chExt cx="9183596" cy="6741828"/>
          </a:xfrm>
        </p:grpSpPr>
        <p:grpSp>
          <p:nvGrpSpPr>
            <p:cNvPr id="216" name="Group 1"/>
            <p:cNvGrpSpPr/>
            <p:nvPr/>
          </p:nvGrpSpPr>
          <p:grpSpPr>
            <a:xfrm>
              <a:off x="233029" y="0"/>
              <a:ext cx="8917768" cy="6603778"/>
              <a:chOff x="0" y="0"/>
              <a:chExt cx="8917767" cy="6603777"/>
            </a:xfrm>
          </p:grpSpPr>
          <p:sp>
            <p:nvSpPr>
              <p:cNvPr id="209" name="TextBox 12"/>
              <p:cNvSpPr txBox="1"/>
              <p:nvPr/>
            </p:nvSpPr>
            <p:spPr>
              <a:xfrm>
                <a:off x="1081147" y="6310929"/>
                <a:ext cx="7584308" cy="29284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lgn="ctr" defTabSz="914400">
                  <a:defRPr sz="1400">
                    <a:latin typeface="Raleway Bold"/>
                    <a:ea typeface="Raleway Bold"/>
                    <a:cs typeface="Raleway Bold"/>
                    <a:sym typeface="Raleway Bold"/>
                  </a:defRPr>
                </a:lvl1pPr>
              </a:lstStyle>
              <a:p>
                <a:pPr/>
                <a:r>
                  <a:t>We process information to help us to understand it more effectively. </a:t>
                </a:r>
              </a:p>
            </p:txBody>
          </p:sp>
          <p:grpSp>
            <p:nvGrpSpPr>
              <p:cNvPr id="215" name="Group 18"/>
              <p:cNvGrpSpPr/>
              <p:nvPr/>
            </p:nvGrpSpPr>
            <p:grpSpPr>
              <a:xfrm>
                <a:off x="0" y="0"/>
                <a:ext cx="8917768" cy="6260713"/>
                <a:chOff x="0" y="0"/>
                <a:chExt cx="8917767" cy="6260712"/>
              </a:xfrm>
            </p:grpSpPr>
            <p:grpSp>
              <p:nvGrpSpPr>
                <p:cNvPr id="213" name="Group 13"/>
                <p:cNvGrpSpPr/>
                <p:nvPr/>
              </p:nvGrpSpPr>
              <p:grpSpPr>
                <a:xfrm>
                  <a:off x="-1" y="-1"/>
                  <a:ext cx="8917768" cy="6260714"/>
                  <a:chOff x="0" y="0"/>
                  <a:chExt cx="8917766" cy="6260712"/>
                </a:xfrm>
              </p:grpSpPr>
              <p:sp>
                <p:nvSpPr>
                  <p:cNvPr id="210" name="Straight Connector 7"/>
                  <p:cNvSpPr/>
                  <p:nvPr/>
                </p:nvSpPr>
                <p:spPr>
                  <a:xfrm flipH="1">
                    <a:off x="-1" y="-1"/>
                    <a:ext cx="1" cy="6260714"/>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11" name="Straight Connector 9"/>
                  <p:cNvSpPr/>
                  <p:nvPr/>
                </p:nvSpPr>
                <p:spPr>
                  <a:xfrm>
                    <a:off x="0" y="0"/>
                    <a:ext cx="8917767"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sp>
                <p:nvSpPr>
                  <p:cNvPr id="212" name="Straight Connector 11"/>
                  <p:cNvSpPr/>
                  <p:nvPr/>
                </p:nvSpPr>
                <p:spPr>
                  <a:xfrm flipH="1">
                    <a:off x="8917766" y="-1"/>
                    <a:ext cx="1" cy="5380166"/>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sp>
              <p:nvSpPr>
                <p:cNvPr id="214" name="Straight Connector 16"/>
                <p:cNvSpPr/>
                <p:nvPr/>
              </p:nvSpPr>
              <p:spPr>
                <a:xfrm>
                  <a:off x="-1" y="6260712"/>
                  <a:ext cx="7701078" cy="1"/>
                </a:xfrm>
                <a:prstGeom prst="line">
                  <a:avLst/>
                </a:prstGeom>
                <a:noFill/>
                <a:ln w="38100" cap="flat">
                  <a:solidFill>
                    <a:srgbClr val="00B0F0"/>
                  </a:solidFill>
                  <a:prstDash val="solid"/>
                  <a:round/>
                </a:ln>
                <a:effectLst/>
              </p:spPr>
              <p:txBody>
                <a:bodyPr wrap="square" lIns="45719" tIns="45719" rIns="45719" bIns="45719" numCol="1" anchor="t">
                  <a:noAutofit/>
                </a:bodyPr>
                <a:lstStyle/>
                <a:p>
                  <a:pPr/>
                </a:p>
              </p:txBody>
            </p:sp>
          </p:grpSp>
        </p:grpSp>
        <p:pic>
          <p:nvPicPr>
            <p:cNvPr id="217" name="Picture 3" descr="Picture 3"/>
            <p:cNvPicPr>
              <a:picLocks noChangeAspect="1"/>
            </p:cNvPicPr>
            <p:nvPr/>
          </p:nvPicPr>
          <p:blipFill>
            <a:blip r:embed="rId2">
              <a:extLst/>
            </a:blip>
            <a:stretch>
              <a:fillRect/>
            </a:stretch>
          </p:blipFill>
          <p:spPr>
            <a:xfrm>
              <a:off x="8139988" y="5392882"/>
              <a:ext cx="1043609" cy="1263927"/>
            </a:xfrm>
            <a:prstGeom prst="rect">
              <a:avLst/>
            </a:prstGeom>
            <a:ln w="12700" cap="flat">
              <a:noFill/>
              <a:miter lim="400000"/>
            </a:ln>
            <a:effectLst/>
          </p:spPr>
        </p:pic>
        <p:sp>
          <p:nvSpPr>
            <p:cNvPr id="218" name="Rectangle"/>
            <p:cNvSpPr/>
            <p:nvPr/>
          </p:nvSpPr>
          <p:spPr>
            <a:xfrm>
              <a:off x="131415" y="6033468"/>
              <a:ext cx="1608485" cy="638809"/>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pic>
          <p:nvPicPr>
            <p:cNvPr id="219" name="Picture 5" descr="Picture 5"/>
            <p:cNvPicPr>
              <a:picLocks noChangeAspect="1"/>
            </p:cNvPicPr>
            <p:nvPr/>
          </p:nvPicPr>
          <p:blipFill>
            <a:blip r:embed="rId3">
              <a:extLst/>
            </a:blip>
            <a:stretch>
              <a:fillRect/>
            </a:stretch>
          </p:blipFill>
          <p:spPr>
            <a:xfrm>
              <a:off x="0" y="5857562"/>
              <a:ext cx="1631720" cy="884267"/>
            </a:xfrm>
            <a:prstGeom prst="rect">
              <a:avLst/>
            </a:prstGeom>
            <a:ln w="12700" cap="flat">
              <a:noFill/>
              <a:miter lim="400000"/>
            </a:ln>
            <a:effectLst/>
          </p:spPr>
        </p:pic>
      </p:grpSp>
      <p:grpSp>
        <p:nvGrpSpPr>
          <p:cNvPr id="223" name="Rectangle 14"/>
          <p:cNvGrpSpPr/>
          <p:nvPr/>
        </p:nvGrpSpPr>
        <p:grpSpPr>
          <a:xfrm>
            <a:off x="188194" y="216004"/>
            <a:ext cx="7383835" cy="358142"/>
            <a:chOff x="0" y="6349"/>
            <a:chExt cx="7383833" cy="358140"/>
          </a:xfrm>
        </p:grpSpPr>
        <p:sp>
          <p:nvSpPr>
            <p:cNvPr id="221" name="Rectangle"/>
            <p:cNvSpPr/>
            <p:nvPr/>
          </p:nvSpPr>
          <p:spPr>
            <a:xfrm>
              <a:off x="0" y="6662"/>
              <a:ext cx="7383834" cy="357515"/>
            </a:xfrm>
            <a:prstGeom prst="rect">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9525" cap="flat">
              <a:solidFill>
                <a:srgbClr val="46AAC4"/>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p>
          </p:txBody>
        </p:sp>
        <p:sp>
          <p:nvSpPr>
            <p:cNvPr id="222" name="Explore different explorers and their Atlantic journeys."/>
            <p:cNvSpPr txBox="1"/>
            <p:nvPr/>
          </p:nvSpPr>
          <p:spPr>
            <a:xfrm>
              <a:off x="45719" y="6349"/>
              <a:ext cx="7292395"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Explore </a:t>
              </a:r>
              <a:r>
                <a:rPr>
                  <a:latin typeface="+mn-lt"/>
                  <a:ea typeface="+mn-ea"/>
                  <a:cs typeface="+mn-cs"/>
                  <a:sym typeface="Raleway Regular"/>
                </a:rPr>
                <a:t>different explorers and their Atlantic journeys. </a:t>
              </a:r>
            </a:p>
          </p:txBody>
        </p:sp>
      </p:grpSp>
      <p:sp>
        <p:nvSpPr>
          <p:cNvPr id="224" name="TextBox 4"/>
          <p:cNvSpPr txBox="1"/>
          <p:nvPr/>
        </p:nvSpPr>
        <p:spPr>
          <a:xfrm>
            <a:off x="264788" y="732493"/>
            <a:ext cx="5434966" cy="5257166"/>
          </a:xfrm>
          <a:prstGeom prst="rect">
            <a:avLst/>
          </a:prstGeom>
          <a:gradFill>
            <a:gsLst>
              <a:gs pos="0">
                <a:schemeClr val="accent5">
                  <a:hueOff val="249502"/>
                  <a:satOff val="48101"/>
                  <a:lumOff val="28891"/>
                </a:schemeClr>
              </a:gs>
              <a:gs pos="35000">
                <a:srgbClr val="BFEDFF"/>
              </a:gs>
              <a:gs pos="100000">
                <a:schemeClr val="accent5">
                  <a:hueOff val="308963"/>
                  <a:satOff val="48101"/>
                  <a:lumOff val="41680"/>
                </a:schemeClr>
              </a:gs>
            </a:gsLst>
            <a:lin ang="16200000"/>
          </a:gradFill>
          <a:ln>
            <a:solidFill>
              <a:srgbClr val="46AAC4"/>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p>
            <a:pPr>
              <a:defRPr sz="2400"/>
            </a:pPr>
            <a:r>
              <a:t>In groups of 4 you will be given an explore to research. Find information on the following: </a:t>
            </a:r>
          </a:p>
          <a:p>
            <a:pPr>
              <a:defRPr sz="2400"/>
            </a:pPr>
          </a:p>
          <a:p>
            <a:pPr marL="342900" indent="-342900">
              <a:buSzPct val="100000"/>
              <a:buAutoNum type="arabicPeriod" startAt="1"/>
              <a:defRPr sz="2400">
                <a:latin typeface="Raleway Bold"/>
                <a:ea typeface="Raleway Bold"/>
                <a:cs typeface="Raleway Bold"/>
                <a:sym typeface="Raleway Bold"/>
              </a:defRPr>
            </a:pPr>
            <a:r>
              <a:t>Background</a:t>
            </a:r>
            <a:r>
              <a:rPr>
                <a:latin typeface="+mn-lt"/>
                <a:ea typeface="+mn-ea"/>
                <a:cs typeface="+mn-cs"/>
                <a:sym typeface="Raleway Regular"/>
              </a:rPr>
              <a:t>– Name, dates alive, where from etc. </a:t>
            </a:r>
            <a:endParaRPr>
              <a:latin typeface="+mn-lt"/>
              <a:ea typeface="+mn-ea"/>
              <a:cs typeface="+mn-cs"/>
              <a:sym typeface="Raleway Regular"/>
            </a:endParaRPr>
          </a:p>
          <a:p>
            <a:pPr marL="342900" indent="-342900">
              <a:buSzPct val="100000"/>
              <a:buAutoNum type="arabicPeriod" startAt="1"/>
              <a:defRPr sz="2400">
                <a:latin typeface="Raleway Bold"/>
                <a:ea typeface="Raleway Bold"/>
                <a:cs typeface="Raleway Bold"/>
                <a:sym typeface="Raleway Bold"/>
              </a:defRPr>
            </a:pPr>
            <a:r>
              <a:t>Why they explored</a:t>
            </a:r>
            <a:r>
              <a:rPr>
                <a:latin typeface="+mn-lt"/>
                <a:ea typeface="+mn-ea"/>
                <a:cs typeface="+mn-cs"/>
                <a:sym typeface="Raleway Regular"/>
              </a:rPr>
              <a:t> - Aims</a:t>
            </a:r>
            <a:endParaRPr>
              <a:latin typeface="+mn-lt"/>
              <a:ea typeface="+mn-ea"/>
              <a:cs typeface="+mn-cs"/>
              <a:sym typeface="Raleway Regular"/>
            </a:endParaRPr>
          </a:p>
          <a:p>
            <a:pPr marL="342900" indent="-342900">
              <a:buSzPct val="100000"/>
              <a:buAutoNum type="arabicPeriod" startAt="1"/>
              <a:defRPr sz="2400">
                <a:latin typeface="Raleway Bold"/>
                <a:ea typeface="Raleway Bold"/>
                <a:cs typeface="Raleway Bold"/>
                <a:sym typeface="Raleway Bold"/>
              </a:defRPr>
            </a:pPr>
            <a:r>
              <a:t>Any details of their exploration</a:t>
            </a:r>
            <a:r>
              <a:rPr>
                <a:latin typeface="+mn-lt"/>
                <a:ea typeface="+mn-ea"/>
                <a:cs typeface="+mn-cs"/>
                <a:sym typeface="Raleway Regular"/>
              </a:rPr>
              <a:t> – What they found/saw, type of ship, route and equipment used. </a:t>
            </a:r>
            <a:endParaRPr>
              <a:latin typeface="+mn-lt"/>
              <a:ea typeface="+mn-ea"/>
              <a:cs typeface="+mn-cs"/>
              <a:sym typeface="Raleway Regular"/>
            </a:endParaRPr>
          </a:p>
          <a:p>
            <a:pPr marL="342900" indent="-342900">
              <a:buSzPct val="100000"/>
              <a:buAutoNum type="arabicPeriod" startAt="1"/>
              <a:defRPr sz="2400">
                <a:latin typeface="Raleway Bold"/>
                <a:ea typeface="Raleway Bold"/>
                <a:cs typeface="Raleway Bold"/>
                <a:sym typeface="Raleway Bold"/>
              </a:defRPr>
            </a:pPr>
            <a:r>
              <a:t>Their legacy</a:t>
            </a:r>
            <a:r>
              <a:rPr>
                <a:latin typeface="+mn-lt"/>
                <a:ea typeface="+mn-ea"/>
                <a:cs typeface="+mn-cs"/>
                <a:sym typeface="Raleway Regular"/>
              </a:rPr>
              <a:t> – why they have been important. </a:t>
            </a:r>
            <a:endParaRPr>
              <a:latin typeface="+mn-lt"/>
              <a:ea typeface="+mn-ea"/>
              <a:cs typeface="+mn-cs"/>
              <a:sym typeface="Raleway Regular"/>
            </a:endParaRPr>
          </a:p>
          <a:p>
            <a:pPr marL="342900" indent="-342900">
              <a:buSzPct val="100000"/>
              <a:buAutoNum type="arabicPeriod" startAt="1"/>
              <a:defRPr sz="2400">
                <a:latin typeface="Raleway Bold"/>
                <a:ea typeface="Raleway Bold"/>
                <a:cs typeface="Raleway Bold"/>
                <a:sym typeface="Raleway Bold"/>
              </a:defRPr>
            </a:pPr>
            <a:r>
              <a:t>Comparisons</a:t>
            </a:r>
            <a:r>
              <a:rPr>
                <a:latin typeface="+mn-lt"/>
                <a:ea typeface="+mn-ea"/>
                <a:cs typeface="+mn-cs"/>
                <a:sym typeface="Raleway Regular"/>
              </a:rPr>
              <a:t> to Phil and Paul’s journey. </a:t>
            </a:r>
          </a:p>
        </p:txBody>
      </p:sp>
      <p:sp>
        <p:nvSpPr>
          <p:cNvPr id="225" name="TextBox 6"/>
          <p:cNvSpPr txBox="1"/>
          <p:nvPr/>
        </p:nvSpPr>
        <p:spPr>
          <a:xfrm>
            <a:off x="6214745" y="877383"/>
            <a:ext cx="2596699" cy="1183641"/>
          </a:xfrm>
          <a:prstGeom prst="rect">
            <a:avLst/>
          </a:prstGeom>
          <a:solidFill>
            <a:schemeClr val="accent5"/>
          </a:solidFill>
          <a:ln w="25400">
            <a:solidFill>
              <a:srgbClr val="377E90"/>
            </a:solidFill>
          </a:ln>
          <a:extLst>
            <a:ext uri="{C572A759-6A51-4108-AA02-DFA0A04FC94B}">
              <ma14:wrappingTextBoxFlag xmlns:ma14="http://schemas.microsoft.com/office/mac/drawingml/2011/main" val="1"/>
            </a:ext>
          </a:extLst>
        </p:spPr>
        <p:txBody>
          <a:bodyPr lIns="45719" rIns="45719">
            <a:spAutoFit/>
          </a:bodyPr>
          <a:lstStyle/>
          <a:p>
            <a:pPr/>
            <a:r>
              <a:t>Top tip: </a:t>
            </a:r>
            <a:endParaRPr>
              <a:solidFill>
                <a:srgbClr val="FFFFFF"/>
              </a:solidFill>
            </a:endParaRPr>
          </a:p>
          <a:p>
            <a:pPr/>
            <a:r>
              <a:t>Divide up your research between your group members. </a:t>
            </a:r>
          </a:p>
        </p:txBody>
      </p:sp>
      <p:pic>
        <p:nvPicPr>
          <p:cNvPr id="226" name="Picture 17" descr="Picture 17"/>
          <p:cNvPicPr>
            <a:picLocks noChangeAspect="1"/>
          </p:cNvPicPr>
          <p:nvPr/>
        </p:nvPicPr>
        <p:blipFill>
          <a:blip r:embed="rId4">
            <a:extLst/>
          </a:blip>
          <a:stretch>
            <a:fillRect/>
          </a:stretch>
        </p:blipFill>
        <p:spPr>
          <a:xfrm>
            <a:off x="8307689" y="244633"/>
            <a:ext cx="591023" cy="534728"/>
          </a:xfrm>
          <a:prstGeom prst="rect">
            <a:avLst/>
          </a:prstGeom>
          <a:ln w="12700">
            <a:miter lim="400000"/>
          </a:ln>
        </p:spPr>
      </p:pic>
      <p:pic>
        <p:nvPicPr>
          <p:cNvPr id="227" name="Picture 19" descr="Picture 19"/>
          <p:cNvPicPr>
            <a:picLocks noChangeAspect="1"/>
          </p:cNvPicPr>
          <p:nvPr/>
        </p:nvPicPr>
        <p:blipFill>
          <a:blip r:embed="rId5">
            <a:extLst/>
          </a:blip>
          <a:stretch>
            <a:fillRect/>
          </a:stretch>
        </p:blipFill>
        <p:spPr>
          <a:xfrm>
            <a:off x="7679531" y="216317"/>
            <a:ext cx="591023" cy="534729"/>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38" name="Group 8"/>
          <p:cNvGrpSpPr/>
          <p:nvPr/>
        </p:nvGrpSpPr>
        <p:grpSpPr>
          <a:xfrm>
            <a:off x="63093" y="65435"/>
            <a:ext cx="9527801" cy="6727130"/>
            <a:chOff x="0" y="0"/>
            <a:chExt cx="9527799" cy="6727129"/>
          </a:xfrm>
        </p:grpSpPr>
        <p:grpSp>
          <p:nvGrpSpPr>
            <p:cNvPr id="236" name="Group 1"/>
            <p:cNvGrpSpPr/>
            <p:nvPr/>
          </p:nvGrpSpPr>
          <p:grpSpPr>
            <a:xfrm>
              <a:off x="0" y="0"/>
              <a:ext cx="9527800" cy="6727130"/>
              <a:chOff x="0" y="0"/>
              <a:chExt cx="9527799" cy="6727129"/>
            </a:xfrm>
          </p:grpSpPr>
          <p:sp>
            <p:nvSpPr>
              <p:cNvPr id="229" name="TextBox 12"/>
              <p:cNvSpPr txBox="1"/>
              <p:nvPr/>
            </p:nvSpPr>
            <p:spPr>
              <a:xfrm>
                <a:off x="1725690" y="6391518"/>
                <a:ext cx="7802110" cy="3356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lgn="ctr" defTabSz="914400">
                  <a:defRPr sz="1400">
                    <a:latin typeface="Raleway Bold"/>
                    <a:ea typeface="Raleway Bold"/>
                    <a:cs typeface="Raleway Bold"/>
                    <a:sym typeface="Raleway Bold"/>
                  </a:defRPr>
                </a:lvl1pPr>
              </a:lstStyle>
              <a:p>
                <a:pPr/>
                <a:r>
                  <a:t>We apply our learning to demonstrate understanding and then reflect on this.</a:t>
                </a:r>
              </a:p>
            </p:txBody>
          </p:sp>
          <p:grpSp>
            <p:nvGrpSpPr>
              <p:cNvPr id="235" name="Group 18"/>
              <p:cNvGrpSpPr/>
              <p:nvPr/>
            </p:nvGrpSpPr>
            <p:grpSpPr>
              <a:xfrm>
                <a:off x="0" y="0"/>
                <a:ext cx="9049747" cy="6353369"/>
                <a:chOff x="0" y="0"/>
                <a:chExt cx="9049746" cy="6353368"/>
              </a:xfrm>
            </p:grpSpPr>
            <p:grpSp>
              <p:nvGrpSpPr>
                <p:cNvPr id="233" name="Group 13"/>
                <p:cNvGrpSpPr/>
                <p:nvPr/>
              </p:nvGrpSpPr>
              <p:grpSpPr>
                <a:xfrm>
                  <a:off x="0" y="-1"/>
                  <a:ext cx="9049747" cy="6353370"/>
                  <a:chOff x="0" y="0"/>
                  <a:chExt cx="9049746" cy="6353368"/>
                </a:xfrm>
              </p:grpSpPr>
              <p:sp>
                <p:nvSpPr>
                  <p:cNvPr id="230" name="Straight Connector 7"/>
                  <p:cNvSpPr/>
                  <p:nvPr/>
                </p:nvSpPr>
                <p:spPr>
                  <a:xfrm flipH="1">
                    <a:off x="-1" y="-1"/>
                    <a:ext cx="1" cy="5310104"/>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sp>
                <p:nvSpPr>
                  <p:cNvPr id="231" name="Straight Connector 9"/>
                  <p:cNvSpPr/>
                  <p:nvPr/>
                </p:nvSpPr>
                <p:spPr>
                  <a:xfrm>
                    <a:off x="0" y="0"/>
                    <a:ext cx="9049747" cy="1"/>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sp>
                <p:nvSpPr>
                  <p:cNvPr id="232" name="Straight Connector 11"/>
                  <p:cNvSpPr/>
                  <p:nvPr/>
                </p:nvSpPr>
                <p:spPr>
                  <a:xfrm flipH="1">
                    <a:off x="9049745" y="-1"/>
                    <a:ext cx="1" cy="6353370"/>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grpSp>
            <p:sp>
              <p:nvSpPr>
                <p:cNvPr id="234" name="Straight Connector 16"/>
                <p:cNvSpPr/>
                <p:nvPr/>
              </p:nvSpPr>
              <p:spPr>
                <a:xfrm>
                  <a:off x="1060528" y="6353368"/>
                  <a:ext cx="7989219" cy="1"/>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grpSp>
        </p:grpSp>
        <p:pic>
          <p:nvPicPr>
            <p:cNvPr id="237" name="Picture 2" descr="Picture 2"/>
            <p:cNvPicPr>
              <a:picLocks noChangeAspect="1"/>
            </p:cNvPicPr>
            <p:nvPr/>
          </p:nvPicPr>
          <p:blipFill>
            <a:blip r:embed="rId2">
              <a:extLst/>
            </a:blip>
            <a:stretch>
              <a:fillRect/>
            </a:stretch>
          </p:blipFill>
          <p:spPr>
            <a:xfrm>
              <a:off x="7959700" y="5065978"/>
              <a:ext cx="817682" cy="1318603"/>
            </a:xfrm>
            <a:prstGeom prst="rect">
              <a:avLst/>
            </a:prstGeom>
            <a:ln w="12700" cap="flat">
              <a:noFill/>
              <a:miter lim="400000"/>
            </a:ln>
            <a:effectLst/>
          </p:spPr>
        </p:pic>
      </p:grpSp>
      <p:grpSp>
        <p:nvGrpSpPr>
          <p:cNvPr id="241" name="Rectangle 14"/>
          <p:cNvGrpSpPr/>
          <p:nvPr/>
        </p:nvGrpSpPr>
        <p:grpSpPr>
          <a:xfrm>
            <a:off x="188194" y="204732"/>
            <a:ext cx="8230587" cy="358141"/>
            <a:chOff x="0" y="6350"/>
            <a:chExt cx="8230586" cy="358140"/>
          </a:xfrm>
        </p:grpSpPr>
        <p:sp>
          <p:nvSpPr>
            <p:cNvPr id="239" name="Rectangle"/>
            <p:cNvSpPr/>
            <p:nvPr/>
          </p:nvSpPr>
          <p:spPr>
            <a:xfrm>
              <a:off x="0" y="17934"/>
              <a:ext cx="8230587" cy="334972"/>
            </a:xfrm>
            <a:prstGeom prst="rect">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240" name="Design ways to present for showcase."/>
            <p:cNvSpPr txBox="1"/>
            <p:nvPr/>
          </p:nvSpPr>
          <p:spPr>
            <a:xfrm>
              <a:off x="45719" y="6350"/>
              <a:ext cx="8139148"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Design </a:t>
              </a:r>
              <a:r>
                <a:rPr>
                  <a:latin typeface="+mn-lt"/>
                  <a:ea typeface="+mn-ea"/>
                  <a:cs typeface="+mn-cs"/>
                  <a:sym typeface="Raleway Regular"/>
                </a:rPr>
                <a:t>ways to present for showcase. </a:t>
              </a:r>
            </a:p>
          </p:txBody>
        </p:sp>
      </p:grpSp>
      <p:sp>
        <p:nvSpPr>
          <p:cNvPr id="242" name="TextBox 6"/>
          <p:cNvSpPr txBox="1"/>
          <p:nvPr/>
        </p:nvSpPr>
        <p:spPr>
          <a:xfrm>
            <a:off x="233914" y="1077640"/>
            <a:ext cx="5720077" cy="2301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2400">
                <a:latin typeface="Raleway Bold"/>
                <a:ea typeface="Raleway Bold"/>
                <a:cs typeface="Raleway Bold"/>
                <a:sym typeface="Raleway Bold"/>
              </a:defRPr>
            </a:pPr>
            <a:r>
              <a:t>My Ideas so far… </a:t>
            </a:r>
          </a:p>
          <a:p>
            <a:pPr algn="ctr">
              <a:defRPr sz="2400">
                <a:latin typeface="Raleway Bold"/>
                <a:ea typeface="Raleway Bold"/>
                <a:cs typeface="Raleway Bold"/>
                <a:sym typeface="Raleway Bold"/>
              </a:defRPr>
            </a:pPr>
          </a:p>
          <a:p>
            <a:pPr algn="ctr">
              <a:defRPr sz="2400">
                <a:latin typeface="Raleway Bold"/>
                <a:ea typeface="Raleway Bold"/>
                <a:cs typeface="Raleway Bold"/>
                <a:sym typeface="Raleway Bold"/>
              </a:defRPr>
            </a:pPr>
            <a:r>
              <a:t>Biography of the explorer </a:t>
            </a:r>
          </a:p>
          <a:p>
            <a:pPr algn="ctr">
              <a:defRPr sz="2400">
                <a:latin typeface="Raleway Bold"/>
                <a:ea typeface="Raleway Bold"/>
                <a:cs typeface="Raleway Bold"/>
                <a:sym typeface="Raleway Bold"/>
              </a:defRPr>
            </a:pPr>
            <a:r>
              <a:t>Diary extract </a:t>
            </a:r>
          </a:p>
          <a:p>
            <a:pPr algn="ctr">
              <a:defRPr sz="2400">
                <a:latin typeface="Raleway Bold"/>
                <a:ea typeface="Raleway Bold"/>
                <a:cs typeface="Raleway Bold"/>
                <a:sym typeface="Raleway Bold"/>
              </a:defRPr>
            </a:pPr>
            <a:r>
              <a:t>Navigation Guides</a:t>
            </a:r>
          </a:p>
          <a:p>
            <a:pPr algn="ctr">
              <a:defRPr sz="2400">
                <a:latin typeface="Raleway Bold"/>
                <a:ea typeface="Raleway Bold"/>
                <a:cs typeface="Raleway Bold"/>
                <a:sym typeface="Raleway Bold"/>
              </a:defRPr>
            </a:pPr>
            <a:r>
              <a:t>Maps and Star Charts </a:t>
            </a:r>
          </a:p>
        </p:txBody>
      </p:sp>
      <p:grpSp>
        <p:nvGrpSpPr>
          <p:cNvPr id="250" name="Thought Bubble: Cloud 10"/>
          <p:cNvGrpSpPr/>
          <p:nvPr/>
        </p:nvGrpSpPr>
        <p:grpSpPr>
          <a:xfrm>
            <a:off x="5276546" y="3101824"/>
            <a:ext cx="3300065" cy="2628866"/>
            <a:chOff x="0" y="0"/>
            <a:chExt cx="3300063" cy="2628864"/>
          </a:xfrm>
        </p:grpSpPr>
        <p:grpSp>
          <p:nvGrpSpPr>
            <p:cNvPr id="248" name="Group"/>
            <p:cNvGrpSpPr/>
            <p:nvPr/>
          </p:nvGrpSpPr>
          <p:grpSpPr>
            <a:xfrm>
              <a:off x="-1" y="-1"/>
              <a:ext cx="3300065" cy="2628866"/>
              <a:chOff x="0" y="0"/>
              <a:chExt cx="3300063" cy="2628864"/>
            </a:xfrm>
          </p:grpSpPr>
          <p:sp>
            <p:nvSpPr>
              <p:cNvPr id="243" name="Shape"/>
              <p:cNvSpPr/>
              <p:nvPr/>
            </p:nvSpPr>
            <p:spPr>
              <a:xfrm>
                <a:off x="0" y="0"/>
                <a:ext cx="3300064" cy="2291312"/>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lnTo>
                      <a:pt x="1901" y="6800"/>
                    </a:ln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244" name="Circle"/>
              <p:cNvSpPr/>
              <p:nvPr/>
            </p:nvSpPr>
            <p:spPr>
              <a:xfrm>
                <a:off x="902151" y="2106906"/>
                <a:ext cx="381145" cy="381145"/>
              </a:xfrm>
              <a:prstGeom prst="ellipse">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245" name="Circle"/>
              <p:cNvSpPr/>
              <p:nvPr/>
            </p:nvSpPr>
            <p:spPr>
              <a:xfrm>
                <a:off x="873832" y="2361621"/>
                <a:ext cx="254097" cy="254097"/>
              </a:xfrm>
              <a:prstGeom prst="ellipse">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246" name="Circle"/>
              <p:cNvSpPr/>
              <p:nvPr/>
            </p:nvSpPr>
            <p:spPr>
              <a:xfrm>
                <a:off x="900525" y="2501816"/>
                <a:ext cx="127049" cy="127049"/>
              </a:xfrm>
              <a:prstGeom prst="ellipse">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a:p>
            </p:txBody>
          </p:sp>
          <p:sp>
            <p:nvSpPr>
              <p:cNvPr id="247" name="Shape"/>
              <p:cNvSpPr/>
              <p:nvPr/>
            </p:nvSpPr>
            <p:spPr>
              <a:xfrm>
                <a:off x="167570" y="116511"/>
                <a:ext cx="3023960" cy="1945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0" y="14010"/>
                    </a:moveTo>
                    <a:cubicBezTo>
                      <a:pt x="899" y="14066"/>
                      <a:pt x="417" y="13902"/>
                      <a:pt x="0" y="13542"/>
                    </a:cubicBezTo>
                    <a:moveTo>
                      <a:pt x="2598" y="19137"/>
                    </a:moveTo>
                    <a:cubicBezTo>
                      <a:pt x="2405" y="19250"/>
                      <a:pt x="2202" y="19325"/>
                      <a:pt x="1994" y="19361"/>
                    </a:cubicBezTo>
                    <a:moveTo>
                      <a:pt x="7802" y="21600"/>
                    </a:moveTo>
                    <a:lnTo>
                      <a:pt x="7802" y="21600"/>
                    </a:ln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lnTo>
                      <a:pt x="1072" y="7905"/>
                    </a:lnTo>
                    <a:cubicBezTo>
                      <a:pt x="1016" y="7632"/>
                      <a:pt x="974" y="7353"/>
                      <a:pt x="948" y="7071"/>
                    </a:cubicBezTo>
                  </a:path>
                </a:pathLst>
              </a:custGeom>
              <a:noFill/>
              <a:ln w="9525" cap="flat">
                <a:solidFill>
                  <a:srgbClr val="F69240"/>
                </a:solidFill>
                <a:prstDash val="solid"/>
                <a:round/>
              </a:ln>
              <a:effectLst/>
            </p:spPr>
            <p:txBody>
              <a:bodyPr wrap="square" lIns="45719" tIns="45719" rIns="45719" bIns="45719" numCol="1" anchor="ctr">
                <a:noAutofit/>
              </a:bodyPr>
              <a:lstStyle/>
              <a:p>
                <a:pPr algn="ctr"/>
              </a:p>
            </p:txBody>
          </p:sp>
        </p:grpSp>
        <p:sp>
          <p:nvSpPr>
            <p:cNvPr id="249" name="Can you think of any other ways you want to present your work?"/>
            <p:cNvSpPr txBox="1"/>
            <p:nvPr/>
          </p:nvSpPr>
          <p:spPr>
            <a:xfrm>
              <a:off x="502740" y="275338"/>
              <a:ext cx="2061442" cy="16154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000"/>
              </a:lvl1pPr>
            </a:lstStyle>
            <a:p>
              <a:pPr/>
              <a:r>
                <a:t>Can you think of any other ways you want to present your work? </a:t>
              </a:r>
            </a:p>
          </p:txBody>
        </p:sp>
      </p:grpSp>
      <p:pic>
        <p:nvPicPr>
          <p:cNvPr id="251" name="Picture 19" descr="Picture 19"/>
          <p:cNvPicPr>
            <a:picLocks noChangeAspect="1"/>
          </p:cNvPicPr>
          <p:nvPr/>
        </p:nvPicPr>
        <p:blipFill>
          <a:blip r:embed="rId3">
            <a:extLst/>
          </a:blip>
          <a:srcRect l="0" t="0" r="0" b="15714"/>
          <a:stretch>
            <a:fillRect/>
          </a:stretch>
        </p:blipFill>
        <p:spPr>
          <a:xfrm rot="21143297">
            <a:off x="1468088" y="3727503"/>
            <a:ext cx="2531359" cy="2133590"/>
          </a:xfrm>
          <a:prstGeom prst="rect">
            <a:avLst/>
          </a:prstGeom>
          <a:ln w="12700">
            <a:miter lim="400000"/>
          </a:ln>
        </p:spPr>
      </p:pic>
      <p:pic>
        <p:nvPicPr>
          <p:cNvPr id="252" name="Picture 21" descr="Picture 21"/>
          <p:cNvPicPr>
            <a:picLocks noChangeAspect="1"/>
          </p:cNvPicPr>
          <p:nvPr/>
        </p:nvPicPr>
        <p:blipFill>
          <a:blip r:embed="rId4">
            <a:extLst/>
          </a:blip>
          <a:srcRect l="0" t="0" r="0" b="12983"/>
          <a:stretch>
            <a:fillRect/>
          </a:stretch>
        </p:blipFill>
        <p:spPr>
          <a:xfrm rot="435470">
            <a:off x="5840105" y="789411"/>
            <a:ext cx="2453640" cy="2135075"/>
          </a:xfrm>
          <a:prstGeom prst="rect">
            <a:avLst/>
          </a:prstGeom>
          <a:ln w="12700">
            <a:miter lim="400000"/>
          </a:ln>
        </p:spPr>
      </p:pic>
      <p:pic>
        <p:nvPicPr>
          <p:cNvPr id="253" name="Picture 17" descr="Picture 17"/>
          <p:cNvPicPr>
            <a:picLocks noChangeAspect="1"/>
          </p:cNvPicPr>
          <p:nvPr/>
        </p:nvPicPr>
        <p:blipFill>
          <a:blip r:embed="rId5">
            <a:extLst/>
          </a:blip>
          <a:stretch>
            <a:fillRect/>
          </a:stretch>
        </p:blipFill>
        <p:spPr>
          <a:xfrm>
            <a:off x="8475205" y="194818"/>
            <a:ext cx="467223" cy="495049"/>
          </a:xfrm>
          <a:prstGeom prst="rect">
            <a:avLst/>
          </a:prstGeom>
          <a:ln w="12700">
            <a:miter lim="400000"/>
          </a:ln>
        </p:spPr>
      </p:pic>
      <p:sp>
        <p:nvSpPr>
          <p:cNvPr id="254" name="Rectangle"/>
          <p:cNvSpPr/>
          <p:nvPr/>
        </p:nvSpPr>
        <p:spPr>
          <a:xfrm>
            <a:off x="136177" y="6248986"/>
            <a:ext cx="1552923" cy="534728"/>
          </a:xfrm>
          <a:prstGeom prst="rect">
            <a:avLst/>
          </a:prstGeom>
          <a:solidFill>
            <a:srgbClr val="FFFFFF"/>
          </a:solidFill>
          <a:ln w="12700">
            <a:miter lim="400000"/>
          </a:ln>
        </p:spPr>
        <p:txBody>
          <a:bodyPr lIns="45719" rIns="45719" anchor="ctr"/>
          <a:lstStyle/>
          <a:p>
            <a:pPr/>
          </a:p>
        </p:txBody>
      </p:sp>
      <p:sp>
        <p:nvSpPr>
          <p:cNvPr id="255" name="Rectangle"/>
          <p:cNvSpPr/>
          <p:nvPr/>
        </p:nvSpPr>
        <p:spPr>
          <a:xfrm>
            <a:off x="136177" y="6274386"/>
            <a:ext cx="1552923" cy="534728"/>
          </a:xfrm>
          <a:prstGeom prst="rect">
            <a:avLst/>
          </a:prstGeom>
          <a:solidFill>
            <a:srgbClr val="FFFFFF"/>
          </a:solidFill>
          <a:ln w="12700">
            <a:miter lim="400000"/>
          </a:ln>
        </p:spPr>
        <p:txBody>
          <a:bodyPr lIns="45719" rIns="45719" anchor="ctr"/>
          <a:lstStyle/>
          <a:p>
            <a:pPr/>
          </a:p>
        </p:txBody>
      </p:sp>
      <p:pic>
        <p:nvPicPr>
          <p:cNvPr id="256" name="Picture 5" descr="Picture 5"/>
          <p:cNvPicPr>
            <a:picLocks noChangeAspect="1"/>
          </p:cNvPicPr>
          <p:nvPr/>
        </p:nvPicPr>
        <p:blipFill>
          <a:blip r:embed="rId6">
            <a:extLst/>
          </a:blip>
          <a:stretch>
            <a:fillRect/>
          </a:stretch>
        </p:blipFill>
        <p:spPr>
          <a:xfrm>
            <a:off x="-1143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67" name="Group 8"/>
          <p:cNvGrpSpPr/>
          <p:nvPr/>
        </p:nvGrpSpPr>
        <p:grpSpPr>
          <a:xfrm>
            <a:off x="130976" y="116631"/>
            <a:ext cx="9094697" cy="6896101"/>
            <a:chOff x="0" y="0"/>
            <a:chExt cx="9094696" cy="6896100"/>
          </a:xfrm>
        </p:grpSpPr>
        <p:grpSp>
          <p:nvGrpSpPr>
            <p:cNvPr id="265" name="Group 1"/>
            <p:cNvGrpSpPr/>
            <p:nvPr/>
          </p:nvGrpSpPr>
          <p:grpSpPr>
            <a:xfrm>
              <a:off x="-1" y="-1"/>
              <a:ext cx="9094698" cy="6896101"/>
              <a:chOff x="0" y="0"/>
              <a:chExt cx="9094695" cy="6896100"/>
            </a:xfrm>
          </p:grpSpPr>
          <p:sp>
            <p:nvSpPr>
              <p:cNvPr id="258" name="TextBox 12"/>
              <p:cNvSpPr txBox="1"/>
              <p:nvPr/>
            </p:nvSpPr>
            <p:spPr>
              <a:xfrm>
                <a:off x="1474535" y="6280566"/>
                <a:ext cx="7620162" cy="61553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lgn="ctr" defTabSz="914400">
                  <a:defRPr sz="1500">
                    <a:latin typeface="Raleway Bold"/>
                    <a:ea typeface="Raleway Bold"/>
                    <a:cs typeface="Raleway Bold"/>
                    <a:sym typeface="Raleway Bold"/>
                  </a:defRPr>
                </a:lvl1pPr>
              </a:lstStyle>
              <a:p>
                <a:pPr/>
                <a:r>
                  <a:t>We apply our learning to demonstrate understanding and then reflect on this.</a:t>
                </a:r>
              </a:p>
            </p:txBody>
          </p:sp>
          <p:grpSp>
            <p:nvGrpSpPr>
              <p:cNvPr id="264" name="Group 18"/>
              <p:cNvGrpSpPr/>
              <p:nvPr/>
            </p:nvGrpSpPr>
            <p:grpSpPr>
              <a:xfrm>
                <a:off x="0" y="-1"/>
                <a:ext cx="8838703" cy="6205207"/>
                <a:chOff x="0" y="0"/>
                <a:chExt cx="8838702" cy="6205205"/>
              </a:xfrm>
            </p:grpSpPr>
            <p:grpSp>
              <p:nvGrpSpPr>
                <p:cNvPr id="262" name="Group 13"/>
                <p:cNvGrpSpPr/>
                <p:nvPr/>
              </p:nvGrpSpPr>
              <p:grpSpPr>
                <a:xfrm>
                  <a:off x="-1" y="-1"/>
                  <a:ext cx="8838704" cy="6205207"/>
                  <a:chOff x="0" y="0"/>
                  <a:chExt cx="8838702" cy="6205205"/>
                </a:xfrm>
              </p:grpSpPr>
              <p:sp>
                <p:nvSpPr>
                  <p:cNvPr id="259" name="Straight Connector 7"/>
                  <p:cNvSpPr/>
                  <p:nvPr/>
                </p:nvSpPr>
                <p:spPr>
                  <a:xfrm flipH="1">
                    <a:off x="-1" y="-1"/>
                    <a:ext cx="1" cy="5186271"/>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sp>
                <p:nvSpPr>
                  <p:cNvPr id="260" name="Straight Connector 9"/>
                  <p:cNvSpPr/>
                  <p:nvPr/>
                </p:nvSpPr>
                <p:spPr>
                  <a:xfrm>
                    <a:off x="0" y="0"/>
                    <a:ext cx="8838703" cy="1"/>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sp>
                <p:nvSpPr>
                  <p:cNvPr id="261" name="Straight Connector 11"/>
                  <p:cNvSpPr/>
                  <p:nvPr/>
                </p:nvSpPr>
                <p:spPr>
                  <a:xfrm flipH="1">
                    <a:off x="8838701" y="-1"/>
                    <a:ext cx="1" cy="6205207"/>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grpSp>
            <p:sp>
              <p:nvSpPr>
                <p:cNvPr id="263" name="Straight Connector 16"/>
                <p:cNvSpPr/>
                <p:nvPr/>
              </p:nvSpPr>
              <p:spPr>
                <a:xfrm>
                  <a:off x="1035796" y="6205205"/>
                  <a:ext cx="7802906" cy="1"/>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grpSp>
        </p:grpSp>
        <p:pic>
          <p:nvPicPr>
            <p:cNvPr id="266" name="Picture 2" descr="Picture 2"/>
            <p:cNvPicPr>
              <a:picLocks noChangeAspect="1"/>
            </p:cNvPicPr>
            <p:nvPr/>
          </p:nvPicPr>
          <p:blipFill>
            <a:blip r:embed="rId2">
              <a:extLst/>
            </a:blip>
            <a:stretch>
              <a:fillRect/>
            </a:stretch>
          </p:blipFill>
          <p:spPr>
            <a:xfrm>
              <a:off x="8048316" y="4881469"/>
              <a:ext cx="859310" cy="1385733"/>
            </a:xfrm>
            <a:prstGeom prst="rect">
              <a:avLst/>
            </a:prstGeom>
            <a:ln w="12700" cap="flat">
              <a:noFill/>
              <a:miter lim="400000"/>
            </a:ln>
            <a:effectLst/>
          </p:spPr>
        </p:pic>
      </p:grpSp>
      <p:grpSp>
        <p:nvGrpSpPr>
          <p:cNvPr id="270" name="Rectangle 14"/>
          <p:cNvGrpSpPr/>
          <p:nvPr/>
        </p:nvGrpSpPr>
        <p:grpSpPr>
          <a:xfrm>
            <a:off x="188193" y="188725"/>
            <a:ext cx="8092201" cy="358142"/>
            <a:chOff x="0" y="6349"/>
            <a:chExt cx="8092199" cy="358140"/>
          </a:xfrm>
        </p:grpSpPr>
        <p:sp>
          <p:nvSpPr>
            <p:cNvPr id="268" name="Rectangle"/>
            <p:cNvSpPr/>
            <p:nvPr/>
          </p:nvSpPr>
          <p:spPr>
            <a:xfrm>
              <a:off x="0" y="33940"/>
              <a:ext cx="8092200" cy="302960"/>
            </a:xfrm>
            <a:prstGeom prst="rect">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269" name="Design ways to present for showcase."/>
            <p:cNvSpPr txBox="1"/>
            <p:nvPr/>
          </p:nvSpPr>
          <p:spPr>
            <a:xfrm>
              <a:off x="45719" y="6349"/>
              <a:ext cx="8000761"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Design </a:t>
              </a:r>
              <a:r>
                <a:rPr>
                  <a:latin typeface="+mn-lt"/>
                  <a:ea typeface="+mn-ea"/>
                  <a:cs typeface="+mn-cs"/>
                  <a:sym typeface="Raleway Regular"/>
                </a:rPr>
                <a:t>ways to present for showcase. </a:t>
              </a:r>
            </a:p>
          </p:txBody>
        </p:sp>
      </p:grpSp>
      <p:pic>
        <p:nvPicPr>
          <p:cNvPr id="271" name="Picture 2" descr="Picture 2"/>
          <p:cNvPicPr>
            <a:picLocks noChangeAspect="1"/>
          </p:cNvPicPr>
          <p:nvPr/>
        </p:nvPicPr>
        <p:blipFill>
          <a:blip r:embed="rId3">
            <a:extLst/>
          </a:blip>
          <a:stretch>
            <a:fillRect/>
          </a:stretch>
        </p:blipFill>
        <p:spPr>
          <a:xfrm>
            <a:off x="485754" y="844572"/>
            <a:ext cx="3225161" cy="3225161"/>
          </a:xfrm>
          <a:prstGeom prst="rect">
            <a:avLst/>
          </a:prstGeom>
          <a:ln w="12700">
            <a:miter lim="400000"/>
          </a:ln>
        </p:spPr>
      </p:pic>
      <p:pic>
        <p:nvPicPr>
          <p:cNvPr id="272" name="Picture 3" descr="Picture 3"/>
          <p:cNvPicPr>
            <a:picLocks noChangeAspect="1"/>
          </p:cNvPicPr>
          <p:nvPr/>
        </p:nvPicPr>
        <p:blipFill>
          <a:blip r:embed="rId4">
            <a:extLst/>
          </a:blip>
          <a:stretch>
            <a:fillRect/>
          </a:stretch>
        </p:blipFill>
        <p:spPr>
          <a:xfrm>
            <a:off x="4432808" y="820456"/>
            <a:ext cx="3825312" cy="2874961"/>
          </a:xfrm>
          <a:prstGeom prst="rect">
            <a:avLst/>
          </a:prstGeom>
          <a:ln w="12700">
            <a:miter lim="400000"/>
          </a:ln>
        </p:spPr>
      </p:pic>
      <p:sp>
        <p:nvSpPr>
          <p:cNvPr id="273" name="TextBox 4"/>
          <p:cNvSpPr txBox="1"/>
          <p:nvPr/>
        </p:nvSpPr>
        <p:spPr>
          <a:xfrm>
            <a:off x="471013" y="4411797"/>
            <a:ext cx="3682341" cy="1336041"/>
          </a:xfrm>
          <a:prstGeom prst="rect">
            <a:avLst/>
          </a:prstGeom>
          <a:solidFill>
            <a:srgbClr val="FDEADA"/>
          </a:solidFill>
          <a:ln w="25400">
            <a:solidFill>
              <a:schemeClr val="accent6"/>
            </a:solidFill>
          </a:ln>
          <a:extLst>
            <a:ext uri="{C572A759-6A51-4108-AA02-DFA0A04FC94B}">
              <ma14:wrappingTextBoxFlag xmlns:ma14="http://schemas.microsoft.com/office/mac/drawingml/2011/main" val="1"/>
            </a:ext>
          </a:extLst>
        </p:spPr>
        <p:txBody>
          <a:bodyPr lIns="45719" rIns="45719">
            <a:spAutoFit/>
          </a:bodyPr>
          <a:lstStyle>
            <a:lvl1pPr algn="ctr">
              <a:defRPr sz="2000"/>
            </a:lvl1pPr>
          </a:lstStyle>
          <a:p>
            <a:pPr/>
            <a:r>
              <a:t>These are the kind of display boards we will be creating. We can also have items created to go with the boards. </a:t>
            </a:r>
          </a:p>
        </p:txBody>
      </p:sp>
      <p:pic>
        <p:nvPicPr>
          <p:cNvPr id="274" name="Picture 20" descr="Picture 20"/>
          <p:cNvPicPr>
            <a:picLocks noChangeAspect="1"/>
          </p:cNvPicPr>
          <p:nvPr/>
        </p:nvPicPr>
        <p:blipFill>
          <a:blip r:embed="rId5">
            <a:extLst/>
          </a:blip>
          <a:stretch>
            <a:fillRect/>
          </a:stretch>
        </p:blipFill>
        <p:spPr>
          <a:xfrm>
            <a:off x="8475205" y="194818"/>
            <a:ext cx="467223" cy="495049"/>
          </a:xfrm>
          <a:prstGeom prst="rect">
            <a:avLst/>
          </a:prstGeom>
          <a:ln w="12700">
            <a:miter lim="400000"/>
          </a:ln>
        </p:spPr>
      </p:pic>
      <p:pic>
        <p:nvPicPr>
          <p:cNvPr id="275" name="Picture 4" descr="Picture 4"/>
          <p:cNvPicPr>
            <a:picLocks noChangeAspect="1"/>
          </p:cNvPicPr>
          <p:nvPr/>
        </p:nvPicPr>
        <p:blipFill>
          <a:blip r:embed="rId6">
            <a:extLst/>
          </a:blip>
          <a:stretch>
            <a:fillRect/>
          </a:stretch>
        </p:blipFill>
        <p:spPr>
          <a:xfrm>
            <a:off x="4442485" y="3831611"/>
            <a:ext cx="3413475" cy="2389433"/>
          </a:xfrm>
          <a:prstGeom prst="rect">
            <a:avLst/>
          </a:prstGeom>
          <a:ln w="12700">
            <a:miter lim="400000"/>
          </a:ln>
        </p:spPr>
      </p:pic>
      <p:sp>
        <p:nvSpPr>
          <p:cNvPr id="276" name="Rectangle"/>
          <p:cNvSpPr/>
          <p:nvPr/>
        </p:nvSpPr>
        <p:spPr>
          <a:xfrm>
            <a:off x="136177" y="6274386"/>
            <a:ext cx="1552923" cy="534728"/>
          </a:xfrm>
          <a:prstGeom prst="rect">
            <a:avLst/>
          </a:prstGeom>
          <a:solidFill>
            <a:srgbClr val="FFFFFF"/>
          </a:solidFill>
          <a:ln w="12700">
            <a:miter lim="400000"/>
          </a:ln>
        </p:spPr>
        <p:txBody>
          <a:bodyPr lIns="45719" rIns="45719" anchor="ctr"/>
          <a:lstStyle/>
          <a:p>
            <a:pPr/>
          </a:p>
        </p:txBody>
      </p:sp>
      <p:pic>
        <p:nvPicPr>
          <p:cNvPr id="277" name="Picture 5" descr="Picture 5"/>
          <p:cNvPicPr>
            <a:picLocks noChangeAspect="1"/>
          </p:cNvPicPr>
          <p:nvPr/>
        </p:nvPicPr>
        <p:blipFill>
          <a:blip r:embed="rId7">
            <a:extLst/>
          </a:blip>
          <a:stretch>
            <a:fillRect/>
          </a:stretch>
        </p:blipFill>
        <p:spPr>
          <a:xfrm>
            <a:off x="-1143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88" name="Group 8"/>
          <p:cNvGrpSpPr/>
          <p:nvPr/>
        </p:nvGrpSpPr>
        <p:grpSpPr>
          <a:xfrm>
            <a:off x="85831" y="116631"/>
            <a:ext cx="9340550" cy="6404667"/>
            <a:chOff x="0" y="0"/>
            <a:chExt cx="9340548" cy="6404665"/>
          </a:xfrm>
        </p:grpSpPr>
        <p:grpSp>
          <p:nvGrpSpPr>
            <p:cNvPr id="286" name="Group 1"/>
            <p:cNvGrpSpPr/>
            <p:nvPr/>
          </p:nvGrpSpPr>
          <p:grpSpPr>
            <a:xfrm>
              <a:off x="0" y="-1"/>
              <a:ext cx="9340549" cy="6349550"/>
              <a:chOff x="0" y="0"/>
              <a:chExt cx="9340548" cy="6349548"/>
            </a:xfrm>
          </p:grpSpPr>
          <p:sp>
            <p:nvSpPr>
              <p:cNvPr id="279" name="TextBox 12"/>
              <p:cNvSpPr/>
              <p:nvPr/>
            </p:nvSpPr>
            <p:spPr>
              <a:xfrm>
                <a:off x="1605176" y="6349548"/>
                <a:ext cx="7735374"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400">
                  <a:defRPr sz="1400">
                    <a:latin typeface="Raleway Bold"/>
                    <a:ea typeface="Raleway Bold"/>
                    <a:cs typeface="Raleway Bold"/>
                    <a:sym typeface="Raleway Bold"/>
                  </a:defRPr>
                </a:lvl1pPr>
              </a:lstStyle>
              <a:p>
                <a:pPr/>
                <a:r>
                  <a:t>We apply our learning to demonstrate understanding and then reflect on this.</a:t>
                </a:r>
              </a:p>
            </p:txBody>
          </p:sp>
          <p:grpSp>
            <p:nvGrpSpPr>
              <p:cNvPr id="285" name="Group 18"/>
              <p:cNvGrpSpPr/>
              <p:nvPr/>
            </p:nvGrpSpPr>
            <p:grpSpPr>
              <a:xfrm>
                <a:off x="0" y="0"/>
                <a:ext cx="8972338" cy="6299025"/>
                <a:chOff x="0" y="0"/>
                <a:chExt cx="8972336" cy="6299024"/>
              </a:xfrm>
            </p:grpSpPr>
            <p:grpSp>
              <p:nvGrpSpPr>
                <p:cNvPr id="283" name="Group 13"/>
                <p:cNvGrpSpPr/>
                <p:nvPr/>
              </p:nvGrpSpPr>
              <p:grpSpPr>
                <a:xfrm>
                  <a:off x="0" y="-1"/>
                  <a:ext cx="8972337" cy="6299026"/>
                  <a:chOff x="0" y="0"/>
                  <a:chExt cx="8972337" cy="6299024"/>
                </a:xfrm>
              </p:grpSpPr>
              <p:sp>
                <p:nvSpPr>
                  <p:cNvPr id="280" name="Straight Connector 7"/>
                  <p:cNvSpPr/>
                  <p:nvPr/>
                </p:nvSpPr>
                <p:spPr>
                  <a:xfrm flipH="1">
                    <a:off x="-1" y="-1"/>
                    <a:ext cx="1" cy="5264684"/>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sp>
                <p:nvSpPr>
                  <p:cNvPr id="281" name="Straight Connector 9"/>
                  <p:cNvSpPr/>
                  <p:nvPr/>
                </p:nvSpPr>
                <p:spPr>
                  <a:xfrm>
                    <a:off x="0" y="0"/>
                    <a:ext cx="8972338" cy="1"/>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sp>
                <p:nvSpPr>
                  <p:cNvPr id="282" name="Straight Connector 11"/>
                  <p:cNvSpPr/>
                  <p:nvPr/>
                </p:nvSpPr>
                <p:spPr>
                  <a:xfrm flipH="1">
                    <a:off x="8972336" y="-1"/>
                    <a:ext cx="1" cy="6299026"/>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grpSp>
            <p:sp>
              <p:nvSpPr>
                <p:cNvPr id="284" name="Straight Connector 16"/>
                <p:cNvSpPr/>
                <p:nvPr/>
              </p:nvSpPr>
              <p:spPr>
                <a:xfrm>
                  <a:off x="1051456" y="6299023"/>
                  <a:ext cx="7920881" cy="1"/>
                </a:xfrm>
                <a:prstGeom prst="line">
                  <a:avLst/>
                </a:prstGeom>
                <a:noFill/>
                <a:ln w="38100" cap="flat">
                  <a:solidFill>
                    <a:schemeClr val="accent6"/>
                  </a:solidFill>
                  <a:prstDash val="solid"/>
                  <a:round/>
                </a:ln>
                <a:effectLst/>
              </p:spPr>
              <p:txBody>
                <a:bodyPr wrap="square" lIns="45719" tIns="45719" rIns="45719" bIns="45719" numCol="1" anchor="t">
                  <a:noAutofit/>
                </a:bodyPr>
                <a:lstStyle/>
                <a:p>
                  <a:pPr/>
                </a:p>
              </p:txBody>
            </p:sp>
          </p:grpSp>
        </p:grpSp>
        <p:pic>
          <p:nvPicPr>
            <p:cNvPr id="287" name="Picture 2" descr="Picture 2"/>
            <p:cNvPicPr>
              <a:picLocks noChangeAspect="1"/>
            </p:cNvPicPr>
            <p:nvPr/>
          </p:nvPicPr>
          <p:blipFill>
            <a:blip r:embed="rId2">
              <a:extLst/>
            </a:blip>
            <a:stretch>
              <a:fillRect/>
            </a:stretch>
          </p:blipFill>
          <p:spPr>
            <a:xfrm>
              <a:off x="8163139" y="4997982"/>
              <a:ext cx="872303" cy="1406684"/>
            </a:xfrm>
            <a:prstGeom prst="rect">
              <a:avLst/>
            </a:prstGeom>
            <a:ln w="12700" cap="flat">
              <a:noFill/>
              <a:miter lim="400000"/>
            </a:ln>
            <a:effectLst/>
          </p:spPr>
        </p:pic>
      </p:grpSp>
      <p:grpSp>
        <p:nvGrpSpPr>
          <p:cNvPr id="291" name="Rectangle 14"/>
          <p:cNvGrpSpPr/>
          <p:nvPr/>
        </p:nvGrpSpPr>
        <p:grpSpPr>
          <a:xfrm>
            <a:off x="188193" y="182586"/>
            <a:ext cx="8092197" cy="358141"/>
            <a:chOff x="0" y="6350"/>
            <a:chExt cx="8092195" cy="358140"/>
          </a:xfrm>
        </p:grpSpPr>
        <p:sp>
          <p:nvSpPr>
            <p:cNvPr id="289" name="Rectangle"/>
            <p:cNvSpPr/>
            <p:nvPr/>
          </p:nvSpPr>
          <p:spPr>
            <a:xfrm>
              <a:off x="0" y="40081"/>
              <a:ext cx="8092196" cy="290678"/>
            </a:xfrm>
            <a:prstGeom prst="rect">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9525" cap="flat">
              <a:solidFill>
                <a:srgbClr val="F69240"/>
              </a:solidFill>
              <a:prstDash val="solid"/>
              <a:round/>
            </a:ln>
            <a:effectLst>
              <a:outerShdw sx="100000" sy="100000" kx="0" ky="0" algn="b" rotWithShape="0" blurRad="38100" dist="20000" dir="5400000">
                <a:srgbClr val="000000">
                  <a:alpha val="38000"/>
                </a:srgbClr>
              </a:outerShdw>
            </a:effectLst>
          </p:spPr>
          <p:txBody>
            <a:bodyPr wrap="square" lIns="45719" tIns="45719" rIns="45719" bIns="45719" numCol="1" anchor="ctr">
              <a:noAutofit/>
            </a:bodyPr>
            <a:lstStyle/>
            <a:p>
              <a:pPr algn="ctr" defTabSz="914400">
                <a:defRPr>
                  <a:latin typeface="Raleway Bold"/>
                  <a:ea typeface="Raleway Bold"/>
                  <a:cs typeface="Raleway Bold"/>
                  <a:sym typeface="Raleway Bold"/>
                </a:defRPr>
              </a:pPr>
            </a:p>
          </p:txBody>
        </p:sp>
        <p:sp>
          <p:nvSpPr>
            <p:cNvPr id="290" name="Design ways to present for showcase."/>
            <p:cNvSpPr txBox="1"/>
            <p:nvPr/>
          </p:nvSpPr>
          <p:spPr>
            <a:xfrm>
              <a:off x="45719" y="6350"/>
              <a:ext cx="8000757" cy="3581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defTabSz="914400">
                <a:defRPr>
                  <a:latin typeface="Raleway Bold"/>
                  <a:ea typeface="Raleway Bold"/>
                  <a:cs typeface="Raleway Bold"/>
                  <a:sym typeface="Raleway Bold"/>
                </a:defRPr>
              </a:pPr>
              <a:r>
                <a:t>Design </a:t>
              </a:r>
              <a:r>
                <a:rPr>
                  <a:latin typeface="+mn-lt"/>
                  <a:ea typeface="+mn-ea"/>
                  <a:cs typeface="+mn-cs"/>
                  <a:sym typeface="Raleway Regular"/>
                </a:rPr>
                <a:t>ways to present for showcase. </a:t>
              </a:r>
            </a:p>
          </p:txBody>
        </p:sp>
      </p:grpSp>
      <p:sp>
        <p:nvSpPr>
          <p:cNvPr id="292" name="TextBox 3"/>
          <p:cNvSpPr txBox="1"/>
          <p:nvPr/>
        </p:nvSpPr>
        <p:spPr>
          <a:xfrm>
            <a:off x="426084" y="897442"/>
            <a:ext cx="5249917" cy="4063366"/>
          </a:xfrm>
          <a:prstGeom prst="rect">
            <a:avLst/>
          </a:prstGeom>
          <a:gradFill>
            <a:gsLst>
              <a:gs pos="0">
                <a:schemeClr val="accent6">
                  <a:hueOff val="-456778"/>
                  <a:satOff val="8290"/>
                  <a:lumOff val="24503"/>
                </a:schemeClr>
              </a:gs>
              <a:gs pos="35000">
                <a:srgbClr val="FFDECF"/>
              </a:gs>
              <a:gs pos="100000">
                <a:schemeClr val="accent6">
                  <a:hueOff val="-556026"/>
                  <a:satOff val="8290"/>
                  <a:lumOff val="34267"/>
                </a:schemeClr>
              </a:gs>
            </a:gsLst>
            <a:lin ang="16200000"/>
          </a:gradFill>
          <a:ln>
            <a:solidFill>
              <a:srgbClr val="F69240"/>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spAutoFit/>
          </a:bodyPr>
          <a:lstStyle/>
          <a:p>
            <a:pPr>
              <a:defRPr sz="2000"/>
            </a:pPr>
            <a:r>
              <a:t>Use the information packs and your research to create your biography on your chosen explorer. </a:t>
            </a:r>
          </a:p>
          <a:p>
            <a:pPr>
              <a:defRPr sz="2000"/>
            </a:pPr>
          </a:p>
          <a:p>
            <a:pPr>
              <a:defRPr sz="2000"/>
            </a:pPr>
            <a:r>
              <a:t>This must be well presented – neat writing </a:t>
            </a:r>
          </a:p>
          <a:p>
            <a:pPr>
              <a:defRPr sz="2000"/>
            </a:pPr>
            <a:r>
              <a:t>Include the following: </a:t>
            </a:r>
          </a:p>
          <a:p>
            <a:pPr marL="342900" indent="-342900">
              <a:buSzPct val="100000"/>
              <a:buFont typeface="Raleway Regular"/>
              <a:buChar char="•"/>
              <a:defRPr sz="2000">
                <a:latin typeface="Raleway Bold"/>
                <a:ea typeface="Raleway Bold"/>
                <a:cs typeface="Raleway Bold"/>
                <a:sym typeface="Raleway Bold"/>
              </a:defRPr>
            </a:pPr>
            <a:r>
              <a:t>Name</a:t>
            </a:r>
          </a:p>
          <a:p>
            <a:pPr marL="342900" indent="-342900">
              <a:buSzPct val="100000"/>
              <a:buFont typeface="Raleway Regular"/>
              <a:buChar char="•"/>
              <a:defRPr sz="2000">
                <a:latin typeface="Raleway Bold"/>
                <a:ea typeface="Raleway Bold"/>
                <a:cs typeface="Raleway Bold"/>
                <a:sym typeface="Raleway Bold"/>
              </a:defRPr>
            </a:pPr>
            <a:r>
              <a:t>Birth and Death dates</a:t>
            </a:r>
          </a:p>
          <a:p>
            <a:pPr marL="342900" indent="-342900">
              <a:buSzPct val="100000"/>
              <a:buFont typeface="Raleway Regular"/>
              <a:buChar char="•"/>
              <a:defRPr sz="2000">
                <a:latin typeface="Raleway Bold"/>
                <a:ea typeface="Raleway Bold"/>
                <a:cs typeface="Raleway Bold"/>
                <a:sym typeface="Raleway Bold"/>
              </a:defRPr>
            </a:pPr>
            <a:r>
              <a:t>Where they are from </a:t>
            </a:r>
          </a:p>
          <a:p>
            <a:pPr marL="342900" indent="-342900">
              <a:buSzPct val="100000"/>
              <a:buFont typeface="Raleway Regular"/>
              <a:buChar char="•"/>
              <a:defRPr sz="2000">
                <a:latin typeface="Raleway Bold"/>
                <a:ea typeface="Raleway Bold"/>
                <a:cs typeface="Raleway Bold"/>
                <a:sym typeface="Raleway Bold"/>
              </a:defRPr>
            </a:pPr>
            <a:r>
              <a:t>Where they travelled to </a:t>
            </a:r>
          </a:p>
          <a:p>
            <a:pPr marL="342900" indent="-342900">
              <a:buSzPct val="100000"/>
              <a:buFont typeface="Raleway Regular"/>
              <a:buChar char="•"/>
              <a:defRPr sz="2000">
                <a:latin typeface="Raleway Bold"/>
                <a:ea typeface="Raleway Bold"/>
                <a:cs typeface="Raleway Bold"/>
                <a:sym typeface="Raleway Bold"/>
              </a:defRPr>
            </a:pPr>
            <a:r>
              <a:t>Details of their travel – e.g. what they found. </a:t>
            </a:r>
          </a:p>
          <a:p>
            <a:pPr marL="342900" indent="-342900">
              <a:buSzPct val="100000"/>
              <a:buFont typeface="Raleway Regular"/>
              <a:buChar char="•"/>
              <a:defRPr sz="2000">
                <a:latin typeface="Raleway Bold"/>
                <a:ea typeface="Raleway Bold"/>
                <a:cs typeface="Raleway Bold"/>
                <a:sym typeface="Raleway Bold"/>
              </a:defRPr>
            </a:pPr>
            <a:r>
              <a:t>Their legacy (why they are famous) </a:t>
            </a:r>
          </a:p>
        </p:txBody>
      </p:sp>
      <p:grpSp>
        <p:nvGrpSpPr>
          <p:cNvPr id="295" name="Explosion 2 4"/>
          <p:cNvGrpSpPr/>
          <p:nvPr/>
        </p:nvGrpSpPr>
        <p:grpSpPr>
          <a:xfrm>
            <a:off x="5873426" y="3889635"/>
            <a:ext cx="2965645" cy="2343151"/>
            <a:chOff x="0" y="0"/>
            <a:chExt cx="2965644" cy="2343150"/>
          </a:xfrm>
        </p:grpSpPr>
        <p:sp>
          <p:nvSpPr>
            <p:cNvPr id="293" name="Shape"/>
            <p:cNvSpPr/>
            <p:nvPr/>
          </p:nvSpPr>
          <p:spPr>
            <a:xfrm>
              <a:off x="0" y="-1"/>
              <a:ext cx="2965645" cy="23431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462" y="4342"/>
                  </a:moveTo>
                  <a:lnTo>
                    <a:pt x="14790" y="0"/>
                  </a:lnTo>
                  <a:lnTo>
                    <a:pt x="14525" y="5777"/>
                  </a:lnTo>
                  <a:lnTo>
                    <a:pt x="18007" y="3172"/>
                  </a:lnTo>
                  <a:lnTo>
                    <a:pt x="16380" y="6532"/>
                  </a:lnTo>
                  <a:lnTo>
                    <a:pt x="21600" y="6645"/>
                  </a:lnTo>
                  <a:lnTo>
                    <a:pt x="16985" y="9402"/>
                  </a:lnTo>
                  <a:lnTo>
                    <a:pt x="18270" y="11290"/>
                  </a:lnTo>
                  <a:lnTo>
                    <a:pt x="16380" y="12310"/>
                  </a:lnTo>
                  <a:lnTo>
                    <a:pt x="18877" y="15632"/>
                  </a:lnTo>
                  <a:lnTo>
                    <a:pt x="14640" y="14350"/>
                  </a:lnTo>
                  <a:lnTo>
                    <a:pt x="14942" y="17370"/>
                  </a:lnTo>
                  <a:lnTo>
                    <a:pt x="12180" y="15935"/>
                  </a:lnTo>
                  <a:lnTo>
                    <a:pt x="11612" y="18842"/>
                  </a:lnTo>
                  <a:lnTo>
                    <a:pt x="9872" y="17370"/>
                  </a:lnTo>
                  <a:lnTo>
                    <a:pt x="8700" y="19712"/>
                  </a:lnTo>
                  <a:lnTo>
                    <a:pt x="7527" y="18125"/>
                  </a:lnTo>
                  <a:lnTo>
                    <a:pt x="4917" y="21600"/>
                  </a:lnTo>
                  <a:lnTo>
                    <a:pt x="4805" y="18240"/>
                  </a:lnTo>
                  <a:lnTo>
                    <a:pt x="1285" y="17825"/>
                  </a:lnTo>
                  <a:lnTo>
                    <a:pt x="3330" y="15370"/>
                  </a:lnTo>
                  <a:lnTo>
                    <a:pt x="0" y="12877"/>
                  </a:lnTo>
                  <a:lnTo>
                    <a:pt x="3935" y="11592"/>
                  </a:lnTo>
                  <a:lnTo>
                    <a:pt x="1172" y="8270"/>
                  </a:lnTo>
                  <a:lnTo>
                    <a:pt x="5372" y="7817"/>
                  </a:lnTo>
                  <a:lnTo>
                    <a:pt x="4502" y="3625"/>
                  </a:lnTo>
                  <a:lnTo>
                    <a:pt x="8550" y="6382"/>
                  </a:lnTo>
                  <a:lnTo>
                    <a:pt x="9722" y="1887"/>
                  </a:lnTo>
                  <a:close/>
                </a:path>
              </a:pathLst>
            </a:custGeom>
            <a:solidFill>
              <a:schemeClr val="accent6"/>
            </a:solidFill>
            <a:ln w="25400" cap="flat">
              <a:solidFill>
                <a:srgbClr val="B46D33"/>
              </a:solidFill>
              <a:prstDash val="solid"/>
              <a:round/>
            </a:ln>
            <a:effectLst/>
          </p:spPr>
          <p:txBody>
            <a:bodyPr wrap="square" lIns="45719" tIns="45719" rIns="45719" bIns="45719" numCol="1" anchor="ctr">
              <a:noAutofit/>
            </a:bodyPr>
            <a:lstStyle/>
            <a:p>
              <a:pPr algn="ctr">
                <a:defRPr>
                  <a:solidFill>
                    <a:srgbClr val="FFFFFF"/>
                  </a:solidFill>
                </a:defRPr>
              </a:pPr>
            </a:p>
          </p:txBody>
        </p:sp>
        <p:sp>
          <p:nvSpPr>
            <p:cNvPr id="294" name="Do not just copy out!"/>
            <p:cNvSpPr txBox="1"/>
            <p:nvPr/>
          </p:nvSpPr>
          <p:spPr>
            <a:xfrm>
              <a:off x="783286" y="555144"/>
              <a:ext cx="1181043" cy="13106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000">
                  <a:latin typeface="Raleway Bold"/>
                  <a:ea typeface="Raleway Bold"/>
                  <a:cs typeface="Raleway Bold"/>
                  <a:sym typeface="Raleway Bold"/>
                </a:defRPr>
              </a:lvl1pPr>
            </a:lstStyle>
            <a:p>
              <a:pPr/>
              <a:r>
                <a:t>Do not just copy out! </a:t>
              </a:r>
            </a:p>
          </p:txBody>
        </p:sp>
      </p:grpSp>
      <p:pic>
        <p:nvPicPr>
          <p:cNvPr id="296" name="Picture 15" descr="Picture 15"/>
          <p:cNvPicPr>
            <a:picLocks noChangeAspect="1"/>
          </p:cNvPicPr>
          <p:nvPr/>
        </p:nvPicPr>
        <p:blipFill>
          <a:blip r:embed="rId3">
            <a:extLst/>
          </a:blip>
          <a:stretch>
            <a:fillRect/>
          </a:stretch>
        </p:blipFill>
        <p:spPr>
          <a:xfrm>
            <a:off x="8475205" y="194818"/>
            <a:ext cx="467223" cy="495049"/>
          </a:xfrm>
          <a:prstGeom prst="rect">
            <a:avLst/>
          </a:prstGeom>
          <a:ln w="12700">
            <a:miter lim="400000"/>
          </a:ln>
        </p:spPr>
      </p:pic>
      <p:sp>
        <p:nvSpPr>
          <p:cNvPr id="297" name="Rectangle"/>
          <p:cNvSpPr/>
          <p:nvPr/>
        </p:nvSpPr>
        <p:spPr>
          <a:xfrm>
            <a:off x="136177" y="6274386"/>
            <a:ext cx="1552923" cy="534728"/>
          </a:xfrm>
          <a:prstGeom prst="rect">
            <a:avLst/>
          </a:prstGeom>
          <a:solidFill>
            <a:srgbClr val="FFFFFF"/>
          </a:solidFill>
          <a:ln w="12700">
            <a:miter lim="400000"/>
          </a:ln>
        </p:spPr>
        <p:txBody>
          <a:bodyPr lIns="45719" rIns="45719" anchor="ctr"/>
          <a:lstStyle/>
          <a:p>
            <a:pPr/>
          </a:p>
        </p:txBody>
      </p:sp>
      <p:pic>
        <p:nvPicPr>
          <p:cNvPr id="298" name="Picture 5" descr="Picture 5"/>
          <p:cNvPicPr>
            <a:picLocks noChangeAspect="1"/>
          </p:cNvPicPr>
          <p:nvPr/>
        </p:nvPicPr>
        <p:blipFill>
          <a:blip r:embed="rId4">
            <a:extLst/>
          </a:blip>
          <a:stretch>
            <a:fillRect/>
          </a:stretch>
        </p:blipFill>
        <p:spPr>
          <a:xfrm>
            <a:off x="-127000" y="5994400"/>
            <a:ext cx="1631720" cy="884266"/>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300" name="Table 4"/>
          <p:cNvGraphicFramePr/>
          <p:nvPr/>
        </p:nvGraphicFramePr>
        <p:xfrm>
          <a:off x="0" y="9525"/>
          <a:ext cx="9144000" cy="6848475"/>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2286000"/>
                <a:gridCol w="2286000"/>
                <a:gridCol w="2286000"/>
                <a:gridCol w="2286000"/>
              </a:tblGrid>
              <a:tr h="1587601">
                <a:tc>
                  <a:txBody>
                    <a:bodyPr/>
                    <a:lstStyle/>
                    <a:p>
                      <a:pPr algn="l" defTabSz="914400">
                        <a:defRPr sz="1800"/>
                      </a:pPr>
                      <a:r>
                        <a:rPr sz="3200">
                          <a:latin typeface="Raleway Bold"/>
                          <a:ea typeface="Raleway Bold"/>
                          <a:cs typeface="Raleway Bold"/>
                          <a:sym typeface="Raleway Bold"/>
                        </a:rPr>
                        <a:t>Francis Drake</a:t>
                      </a:r>
                    </a:p>
                  </a:txBody>
                  <a:tcPr marL="45720" marR="45720" marT="45720" marB="45720" anchor="t" anchorCtr="0" horzOverflow="overflow"/>
                </a:tc>
                <a:tc>
                  <a:txBody>
                    <a:bodyPr/>
                    <a:lstStyle/>
                    <a:p>
                      <a:pPr algn="l" defTabSz="914400">
                        <a:defRPr sz="1800"/>
                      </a:pPr>
                      <a:r>
                        <a:rPr sz="3200">
                          <a:latin typeface="Raleway Bold"/>
                          <a:ea typeface="Raleway Bold"/>
                          <a:cs typeface="Raleway Bold"/>
                          <a:sym typeface="Raleway Bold"/>
                        </a:rPr>
                        <a:t>Hernan Cortes </a:t>
                      </a:r>
                    </a:p>
                  </a:txBody>
                  <a:tcPr marL="45720" marR="45720" marT="45720" marB="45720" anchor="t" anchorCtr="0" horzOverflow="overflow"/>
                </a:tc>
                <a:tc>
                  <a:txBody>
                    <a:bodyPr/>
                    <a:lstStyle/>
                    <a:p>
                      <a:pPr algn="l" defTabSz="914400">
                        <a:defRPr sz="1800"/>
                      </a:pPr>
                      <a:r>
                        <a:rPr sz="3200">
                          <a:latin typeface="Raleway Bold"/>
                          <a:ea typeface="Raleway Bold"/>
                          <a:cs typeface="Raleway Bold"/>
                          <a:sym typeface="Raleway Bold"/>
                        </a:rPr>
                        <a:t>Christopher Columbus </a:t>
                      </a:r>
                    </a:p>
                  </a:txBody>
                  <a:tcPr marL="45720" marR="45720" marT="45720" marB="45720" anchor="t" anchorCtr="0" horzOverflow="overflow"/>
                </a:tc>
                <a:tc>
                  <a:txBody>
                    <a:bodyPr/>
                    <a:lstStyle/>
                    <a:p>
                      <a:pPr algn="l" defTabSz="914400">
                        <a:defRPr sz="1800"/>
                      </a:pPr>
                      <a:r>
                        <a:rPr sz="3200">
                          <a:latin typeface="Raleway Bold"/>
                          <a:ea typeface="Raleway Bold"/>
                          <a:cs typeface="Raleway Bold"/>
                          <a:sym typeface="Raleway Bold"/>
                        </a:rPr>
                        <a:t>Leif Erikson </a:t>
                      </a:r>
                    </a:p>
                  </a:txBody>
                  <a:tcPr marL="45720" marR="45720" marT="45720" marB="45720" anchor="t" anchorCtr="0" horzOverflow="overflow"/>
                </a:tc>
              </a:tr>
              <a:tr h="1587601">
                <a:tc>
                  <a:txBody>
                    <a:bodyPr/>
                    <a:lstStyle/>
                    <a:p>
                      <a:pPr algn="l" defTabSz="914400">
                        <a:defRPr sz="1800"/>
                      </a:pPr>
                      <a:r>
                        <a:rPr sz="3200">
                          <a:latin typeface="Raleway Bold"/>
                          <a:ea typeface="Raleway Bold"/>
                          <a:cs typeface="Raleway Bold"/>
                          <a:sym typeface="Raleway Bold"/>
                        </a:rPr>
                        <a:t>Alonso de Ojeda</a:t>
                      </a:r>
                    </a:p>
                  </a:txBody>
                  <a:tcPr marL="45720" marR="45720" marT="45720" marB="45720" anchor="t" anchorCtr="0" horzOverflow="overflow"/>
                </a:tc>
                <a:tc>
                  <a:txBody>
                    <a:bodyPr/>
                    <a:lstStyle/>
                    <a:p>
                      <a:pPr algn="l" defTabSz="914400">
                        <a:defRPr sz="1800"/>
                      </a:pPr>
                      <a:r>
                        <a:rPr sz="3200">
                          <a:latin typeface="Raleway Bold"/>
                          <a:ea typeface="Raleway Bold"/>
                          <a:cs typeface="Raleway Bold"/>
                          <a:sym typeface="Raleway Bold"/>
                        </a:rPr>
                        <a:t>John Cabot</a:t>
                      </a:r>
                    </a:p>
                  </a:txBody>
                  <a:tcPr marL="45720" marR="45720" marT="45720" marB="45720" anchor="t" anchorCtr="0" horzOverflow="overflow"/>
                </a:tc>
                <a:tc>
                  <a:txBody>
                    <a:bodyPr/>
                    <a:lstStyle/>
                    <a:p>
                      <a:pPr algn="l" defTabSz="914400">
                        <a:defRPr sz="1800"/>
                      </a:pPr>
                      <a:r>
                        <a:rPr sz="3200">
                          <a:latin typeface="Raleway Bold"/>
                          <a:ea typeface="Raleway Bold"/>
                          <a:cs typeface="Raleway Bold"/>
                          <a:sym typeface="Raleway Bold"/>
                        </a:rPr>
                        <a:t>Amerigo Vespucci</a:t>
                      </a:r>
                    </a:p>
                  </a:txBody>
                  <a:tcPr marL="45720" marR="45720" marT="45720" marB="45720" anchor="t" anchorCtr="0" horzOverflow="overflow"/>
                </a:tc>
                <a:tc>
                  <a:txBody>
                    <a:bodyPr/>
                    <a:lstStyle/>
                    <a:p>
                      <a:pPr algn="l" defTabSz="914400">
                        <a:defRPr sz="1800"/>
                      </a:pPr>
                      <a:r>
                        <a:rPr sz="3200">
                          <a:latin typeface="Raleway Bold"/>
                          <a:ea typeface="Raleway Bold"/>
                          <a:cs typeface="Raleway Bold"/>
                          <a:sym typeface="Raleway Bold"/>
                        </a:rPr>
                        <a:t>Pedro Alvares Cabral</a:t>
                      </a:r>
                    </a:p>
                  </a:txBody>
                  <a:tcPr marL="45720" marR="45720" marT="45720" marB="45720" anchor="t" anchorCtr="0" horzOverflow="overflow"/>
                </a:tc>
              </a:tr>
              <a:tr h="2583743">
                <a:tc>
                  <a:txBody>
                    <a:bodyPr/>
                    <a:lstStyle/>
                    <a:p>
                      <a:pPr algn="l" defTabSz="914400">
                        <a:defRPr sz="1800"/>
                      </a:pPr>
                      <a:r>
                        <a:rPr sz="3200">
                          <a:latin typeface="Raleway Bold"/>
                          <a:ea typeface="Raleway Bold"/>
                          <a:cs typeface="Raleway Bold"/>
                          <a:sym typeface="Raleway Bold"/>
                        </a:rPr>
                        <a:t>Juan Ponce de Leon</a:t>
                      </a:r>
                    </a:p>
                  </a:txBody>
                  <a:tcPr marL="45720" marR="45720" marT="45720" marB="45720" anchor="t" anchorCtr="0" horzOverflow="overflow">
                    <a:noFill/>
                  </a:tcPr>
                </a:tc>
                <a:tc>
                  <a:txBody>
                    <a:bodyPr/>
                    <a:lstStyle/>
                    <a:p>
                      <a:pPr algn="l" defTabSz="914400">
                        <a:defRPr sz="1800"/>
                      </a:pPr>
                      <a:r>
                        <a:rPr sz="3200">
                          <a:latin typeface="Raleway Bold"/>
                          <a:ea typeface="Raleway Bold"/>
                          <a:cs typeface="Raleway Bold"/>
                          <a:sym typeface="Raleway Bold"/>
                        </a:rPr>
                        <a:t>Jacque Cartier</a:t>
                      </a:r>
                    </a:p>
                  </a:txBody>
                  <a:tcPr marL="45720" marR="45720" marT="45720" marB="45720" anchor="t" anchorCtr="0" horzOverflow="overflow">
                    <a:noFill/>
                  </a:tcPr>
                </a:tc>
                <a:tc>
                  <a:txBody>
                    <a:bodyPr/>
                    <a:lstStyle/>
                    <a:p>
                      <a:pPr algn="l" defTabSz="914400">
                        <a:defRPr sz="1800"/>
                      </a:pPr>
                      <a:r>
                        <a:rPr sz="3200">
                          <a:latin typeface="Raleway Bold"/>
                          <a:ea typeface="Raleway Bold"/>
                          <a:cs typeface="Raleway Bold"/>
                          <a:sym typeface="Raleway Bold"/>
                        </a:rPr>
                        <a:t>Sir John Hawkins (Naval Commander) </a:t>
                      </a:r>
                    </a:p>
                  </a:txBody>
                  <a:tcPr marL="45720" marR="45720" marT="45720" marB="45720" anchor="t" anchorCtr="0" horzOverflow="overflow">
                    <a:noFill/>
                  </a:tcPr>
                </a:tc>
                <a:tc>
                  <a:txBody>
                    <a:bodyPr/>
                    <a:lstStyle/>
                    <a:p>
                      <a:pPr algn="l" defTabSz="914400">
                        <a:defRPr sz="1800"/>
                      </a:pPr>
                      <a:r>
                        <a:rPr sz="3200">
                          <a:latin typeface="Raleway Bold"/>
                          <a:ea typeface="Raleway Bold"/>
                          <a:cs typeface="Raleway Bold"/>
                          <a:sym typeface="Raleway Bold"/>
                        </a:rPr>
                        <a:t>Captain Christopher Newport</a:t>
                      </a:r>
                    </a:p>
                  </a:txBody>
                  <a:tcPr marL="45720" marR="45720" marT="45720" marB="45720" anchor="t" anchorCtr="0" horzOverflow="overflow">
                    <a:noFill/>
                  </a:tcPr>
                </a:tc>
              </a:tr>
              <a:tr h="1089530">
                <a:tc>
                  <a:txBody>
                    <a:bodyPr/>
                    <a:lstStyle/>
                    <a:p>
                      <a:pPr algn="l" defTabSz="914400">
                        <a:defRPr sz="1800"/>
                      </a:pPr>
                      <a:r>
                        <a:rPr sz="3200">
                          <a:latin typeface="Raleway Bold"/>
                          <a:ea typeface="Raleway Bold"/>
                          <a:cs typeface="Raleway Bold"/>
                          <a:sym typeface="Raleway Bold"/>
                        </a:rPr>
                        <a:t>Sir Henry Morgan</a:t>
                      </a:r>
                    </a:p>
                  </a:txBody>
                  <a:tcPr marL="45720" marR="45720" marT="45720" marB="45720" anchor="t" anchorCtr="0" horzOverflow="overflow"/>
                </a:tc>
                <a:tc>
                  <a:txBody>
                    <a:bodyPr/>
                    <a:lstStyle/>
                    <a:p>
                      <a:pPr algn="l" defTabSz="914400">
                        <a:defRPr sz="3200">
                          <a:latin typeface="Raleway Bold"/>
                          <a:ea typeface="Raleway Bold"/>
                          <a:cs typeface="Raleway Bold"/>
                          <a:sym typeface="Raleway Bold"/>
                        </a:defRPr>
                      </a:pPr>
                    </a:p>
                  </a:txBody>
                  <a:tcPr marL="45720" marR="45720" marT="45720" marB="45720" anchor="t" anchorCtr="0" horzOverflow="overflow"/>
                </a:tc>
                <a:tc>
                  <a:txBody>
                    <a:bodyPr/>
                    <a:lstStyle/>
                    <a:p>
                      <a:pPr algn="l" defTabSz="914400">
                        <a:defRPr sz="3200">
                          <a:latin typeface="Raleway Bold"/>
                          <a:ea typeface="Raleway Bold"/>
                          <a:cs typeface="Raleway Bold"/>
                          <a:sym typeface="Raleway Bold"/>
                        </a:defRPr>
                      </a:pPr>
                    </a:p>
                  </a:txBody>
                  <a:tcPr marL="45720" marR="45720" marT="45720" marB="45720" anchor="t" anchorCtr="0" horzOverflow="overflow"/>
                </a:tc>
                <a:tc>
                  <a:txBody>
                    <a:bodyPr/>
                    <a:lstStyle/>
                    <a:p>
                      <a:pPr algn="l" defTabSz="914400">
                        <a:defRPr sz="3200">
                          <a:latin typeface="Raleway Bold"/>
                          <a:ea typeface="Raleway Bold"/>
                          <a:cs typeface="Raleway Bold"/>
                          <a:sym typeface="Raleway Bold"/>
                        </a:defRPr>
                      </a:pPr>
                    </a:p>
                  </a:txBody>
                  <a:tcPr marL="45720" marR="45720" marT="45720" marB="45720" anchor="t" anchorCtr="0" horzOverflow="overflow"/>
                </a:tc>
              </a:tr>
            </a:tbl>
          </a:graphicData>
        </a:graphic>
      </p:graphicFrame>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1_Office Theme">
  <a:themeElements>
    <a:clrScheme name="1_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Office Theme">
      <a:majorFont>
        <a:latin typeface="Raleway Regular"/>
        <a:ea typeface="Raleway Regular"/>
        <a:cs typeface="Raleway Regular"/>
      </a:majorFont>
      <a:minorFont>
        <a:latin typeface="Raleway Regular"/>
        <a:ea typeface="Raleway Regular"/>
        <a:cs typeface="Raleway Regular"/>
      </a:minorFont>
    </a:fontScheme>
    <a:fmtScheme name="1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1_Office Theme">
  <a:themeElements>
    <a:clrScheme name="1_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Office Theme">
      <a:majorFont>
        <a:latin typeface="Raleway Regular"/>
        <a:ea typeface="Raleway Regular"/>
        <a:cs typeface="Raleway Regular"/>
      </a:majorFont>
      <a:minorFont>
        <a:latin typeface="Raleway Regular"/>
        <a:ea typeface="Raleway Regular"/>
        <a:cs typeface="Raleway Regular"/>
      </a:minorFont>
    </a:fontScheme>
    <a:fmtScheme name="1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Raleway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