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notesSlides/notesSlide1.xml" ContentType="application/vnd.openxmlformats-officedocument.presentationml.notesSlide+xml"/>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b="def" i="def"/>
      <a:tcStyle>
        <a:tcBdr/>
        <a:fill>
          <a:solidFill>
            <a:srgbClr val="FFFFFF"/>
          </a:solidFill>
        </a:fill>
      </a:tcStyle>
    </a:band2H>
    <a:firstCo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Raleway Bold"/>
          <a:ea typeface="Raleway Bold"/>
          <a:cs typeface="Raleway Bold"/>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91" name="Shape 91"/>
          <p:cNvSpPr/>
          <p:nvPr>
            <p:ph type="sldImg"/>
          </p:nvPr>
        </p:nvSpPr>
        <p:spPr>
          <a:xfrm>
            <a:off x="1143000" y="685800"/>
            <a:ext cx="4572000" cy="3429000"/>
          </a:xfrm>
          <a:prstGeom prst="rect">
            <a:avLst/>
          </a:prstGeom>
        </p:spPr>
        <p:txBody>
          <a:bodyPr/>
          <a:lstStyle/>
          <a:p>
            <a:pPr/>
          </a:p>
        </p:txBody>
      </p:sp>
      <p:sp>
        <p:nvSpPr>
          <p:cNvPr id="92" name="Shape 9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Raleway Regular"/>
      </a:defRPr>
    </a:lvl1pPr>
    <a:lvl2pPr indent="228600" latinLnBrk="0">
      <a:defRPr sz="1200">
        <a:latin typeface="+mn-lt"/>
        <a:ea typeface="+mn-ea"/>
        <a:cs typeface="+mn-cs"/>
        <a:sym typeface="Raleway Regular"/>
      </a:defRPr>
    </a:lvl2pPr>
    <a:lvl3pPr indent="457200" latinLnBrk="0">
      <a:defRPr sz="1200">
        <a:latin typeface="+mn-lt"/>
        <a:ea typeface="+mn-ea"/>
        <a:cs typeface="+mn-cs"/>
        <a:sym typeface="Raleway Regular"/>
      </a:defRPr>
    </a:lvl3pPr>
    <a:lvl4pPr indent="685800" latinLnBrk="0">
      <a:defRPr sz="1200">
        <a:latin typeface="+mn-lt"/>
        <a:ea typeface="+mn-ea"/>
        <a:cs typeface="+mn-cs"/>
        <a:sym typeface="Raleway Regular"/>
      </a:defRPr>
    </a:lvl4pPr>
    <a:lvl5pPr indent="914400" latinLnBrk="0">
      <a:defRPr sz="1200">
        <a:latin typeface="+mn-lt"/>
        <a:ea typeface="+mn-ea"/>
        <a:cs typeface="+mn-cs"/>
        <a:sym typeface="Raleway Regular"/>
      </a:defRPr>
    </a:lvl5pPr>
    <a:lvl6pPr indent="1143000" latinLnBrk="0">
      <a:defRPr sz="1200">
        <a:latin typeface="+mn-lt"/>
        <a:ea typeface="+mn-ea"/>
        <a:cs typeface="+mn-cs"/>
        <a:sym typeface="Raleway Regular"/>
      </a:defRPr>
    </a:lvl6pPr>
    <a:lvl7pPr indent="1371600" latinLnBrk="0">
      <a:defRPr sz="1200">
        <a:latin typeface="+mn-lt"/>
        <a:ea typeface="+mn-ea"/>
        <a:cs typeface="+mn-cs"/>
        <a:sym typeface="Raleway Regular"/>
      </a:defRPr>
    </a:lvl7pPr>
    <a:lvl8pPr indent="1600200" latinLnBrk="0">
      <a:defRPr sz="1200">
        <a:latin typeface="+mn-lt"/>
        <a:ea typeface="+mn-ea"/>
        <a:cs typeface="+mn-cs"/>
        <a:sym typeface="Raleway Regular"/>
      </a:defRPr>
    </a:lvl8pPr>
    <a:lvl9pPr indent="1828800" latinLnBrk="0">
      <a:defRPr sz="1200">
        <a:latin typeface="+mn-lt"/>
        <a:ea typeface="+mn-ea"/>
        <a:cs typeface="+mn-cs"/>
        <a:sym typeface="Raleway Regular"/>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Shape 250"/>
          <p:cNvSpPr/>
          <p:nvPr>
            <p:ph type="sldImg"/>
          </p:nvPr>
        </p:nvSpPr>
        <p:spPr>
          <a:prstGeom prst="rect">
            <a:avLst/>
          </a:prstGeom>
        </p:spPr>
        <p:txBody>
          <a:bodyPr/>
          <a:lstStyle/>
          <a:p>
            <a:pPr/>
          </a:p>
        </p:txBody>
      </p:sp>
      <p:sp>
        <p:nvSpPr>
          <p:cNvPr id="251" name="Shape 251"/>
          <p:cNvSpPr/>
          <p:nvPr>
            <p:ph type="body" sz="quarter" idx="1"/>
          </p:nvPr>
        </p:nvSpPr>
        <p:spPr>
          <a:prstGeom prst="rect">
            <a:avLst/>
          </a:prstGeom>
        </p:spPr>
        <p:txBody>
          <a:bodyPr/>
          <a:lstStyle/>
          <a:p>
            <a:pPr/>
            <a:r>
              <a:t>https://www.youtube.com/watch?v=4DlNhbkPiYY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685800" y="2130425"/>
            <a:ext cx="7772400" cy="1470025"/>
          </a:xfrm>
          <a:prstGeom prst="rect">
            <a:avLst/>
          </a:prstGeom>
        </p:spPr>
        <p:txBody>
          <a:bodyPr/>
          <a:lstStyle/>
          <a:p>
            <a:pPr/>
            <a:r>
              <a:t>Title Text</a:t>
            </a:r>
          </a:p>
        </p:txBody>
      </p:sp>
      <p:sp>
        <p:nvSpPr>
          <p:cNvPr id="12" name="Body Level One…"/>
          <p:cNvSpPr txBox="1"/>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722312" y="4406900"/>
            <a:ext cx="7772401" cy="1362075"/>
          </a:xfrm>
          <a:prstGeom prst="rect">
            <a:avLst/>
          </a:prstGeom>
        </p:spPr>
        <p:txBody>
          <a:bodyPr anchor="t"/>
          <a:lstStyle>
            <a:lvl1pPr algn="l">
              <a:defRPr cap="all" sz="4000">
                <a:latin typeface="Raleway Bold"/>
                <a:ea typeface="Raleway Bold"/>
                <a:cs typeface="Raleway Bold"/>
                <a:sym typeface="Raleway Bold"/>
              </a:defRPr>
            </a:lvl1pPr>
          </a:lstStyle>
          <a:p>
            <a:pPr/>
            <a:r>
              <a:t>Title Text</a:t>
            </a:r>
          </a:p>
        </p:txBody>
      </p:sp>
      <p:sp>
        <p:nvSpPr>
          <p:cNvPr id="30" name="Body Level One…"/>
          <p:cNvSpPr txBox="1"/>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Body Level One…"/>
          <p:cNvSpPr txBox="1"/>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a:latin typeface="Raleway Bold"/>
                <a:ea typeface="Raleway Bold"/>
                <a:cs typeface="Raleway Bold"/>
                <a:sym typeface="Raleway Bold"/>
              </a:defRPr>
            </a:lvl1pPr>
            <a:lvl2pPr marL="0" indent="457200">
              <a:spcBef>
                <a:spcPts val="500"/>
              </a:spcBef>
              <a:buSzTx/>
              <a:buFontTx/>
              <a:buNone/>
              <a:defRPr sz="2400">
                <a:latin typeface="Raleway Bold"/>
                <a:ea typeface="Raleway Bold"/>
                <a:cs typeface="Raleway Bold"/>
                <a:sym typeface="Raleway Bold"/>
              </a:defRPr>
            </a:lvl2pPr>
            <a:lvl3pPr marL="0" indent="914400">
              <a:spcBef>
                <a:spcPts val="500"/>
              </a:spcBef>
              <a:buSzTx/>
              <a:buFontTx/>
              <a:buNone/>
              <a:defRPr sz="2400">
                <a:latin typeface="Raleway Bold"/>
                <a:ea typeface="Raleway Bold"/>
                <a:cs typeface="Raleway Bold"/>
                <a:sym typeface="Raleway Bold"/>
              </a:defRPr>
            </a:lvl3pPr>
            <a:lvl4pPr marL="0" indent="1371600">
              <a:spcBef>
                <a:spcPts val="500"/>
              </a:spcBef>
              <a:buSzTx/>
              <a:buFontTx/>
              <a:buNone/>
              <a:defRPr sz="2400">
                <a:latin typeface="Raleway Bold"/>
                <a:ea typeface="Raleway Bold"/>
                <a:cs typeface="Raleway Bold"/>
                <a:sym typeface="Raleway Bold"/>
              </a:defRPr>
            </a:lvl4pPr>
            <a:lvl5pPr marL="0" indent="1828800">
              <a:spcBef>
                <a:spcPts val="500"/>
              </a:spcBef>
              <a:buSzTx/>
              <a:buFontTx/>
              <a:buNone/>
              <a:defRPr sz="24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a:latin typeface="Raleway Bold"/>
                <a:ea typeface="Raleway Bold"/>
                <a:cs typeface="Raleway Bold"/>
                <a:sym typeface="Raleway Bold"/>
              </a:defRPr>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457200" y="273050"/>
            <a:ext cx="3008314" cy="1162050"/>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73" name="Body Level One…"/>
          <p:cNvSpPr txBox="1"/>
          <p:nvPr>
            <p:ph type="body" idx="1"/>
          </p:nvPr>
        </p:nvSpPr>
        <p:spPr>
          <a:xfrm>
            <a:off x="3575050" y="273050"/>
            <a:ext cx="5111750" cy="5853113"/>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1792288" y="4800600"/>
            <a:ext cx="5486401" cy="566738"/>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83" name="Picture Placeholder 2"/>
          <p:cNvSpPr/>
          <p:nvPr>
            <p:ph type="pic" sz="half" idx="13"/>
          </p:nvPr>
        </p:nvSpPr>
        <p:spPr>
          <a:xfrm>
            <a:off x="1792288" y="612775"/>
            <a:ext cx="5486401" cy="4114800"/>
          </a:xfrm>
          <a:prstGeom prst="rect">
            <a:avLst/>
          </a:prstGeom>
        </p:spPr>
        <p:txBody>
          <a:bodyPr lIns="91439" rIns="91439">
            <a:noAutofit/>
          </a:bodyPr>
          <a:lstStyle/>
          <a:p>
            <a:pPr/>
          </a:p>
        </p:txBody>
      </p:sp>
      <p:sp>
        <p:nvSpPr>
          <p:cNvPr id="84" name="Body Level One…"/>
          <p:cNvSpPr txBox="1"/>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3" name="Body Level One…"/>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424164" y="6404292"/>
            <a:ext cx="262636" cy="269241"/>
          </a:xfrm>
          <a:prstGeom prst="rect">
            <a:avLst/>
          </a:prstGeom>
          <a:ln w="12700">
            <a:miter lim="400000"/>
          </a:ln>
        </p:spPr>
        <p:txBody>
          <a:bodyPr wrap="none" lIns="45719" rIns="45719" anchor="ctr">
            <a:spAutoFit/>
          </a:bodyPr>
          <a:lstStyle>
            <a:lvl1pPr algn="r">
              <a:defRPr sz="12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1pPr>
      <a:lvl2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2pPr>
      <a:lvl3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3pPr>
      <a:lvl4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4pPr>
      <a:lvl5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5pPr>
      <a:lvl6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6pPr>
      <a:lvl7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7pPr>
      <a:lvl8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8pPr>
      <a:lvl9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9pPr>
    </p:titleStyle>
    <p:bodyStyle>
      <a:lvl1pPr marL="342900" marR="0" indent="-3429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1pPr>
      <a:lvl2pPr marL="783771" marR="0" indent="-326571"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2pPr>
      <a:lvl3pPr marL="1219200" marR="0" indent="-3048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3pPr>
      <a:lvl4pPr marL="17373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4pPr>
      <a:lvl5pPr marL="21945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5pPr>
      <a:lvl6pPr marL="26517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6pPr>
      <a:lvl7pPr marL="31089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7pPr>
      <a:lvl8pPr marL="35661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8pPr>
      <a:lvl9pPr marL="40233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1.jpeg"/><Relationship Id="rId8" Type="http://schemas.openxmlformats.org/officeDocument/2006/relationships/image" Target="../media/image6.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6.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6.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 Id="rId4" Type="http://schemas.openxmlformats.org/officeDocument/2006/relationships/image" Target="../media/image6.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6.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 Id="rId4" Type="http://schemas.openxmlformats.org/officeDocument/2006/relationships/image" Target="../media/image6.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6.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10.png"/><Relationship Id="rId7" Type="http://schemas.openxmlformats.org/officeDocument/2006/relationships/image" Target="../media/image6.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 Id="rId3" Type="http://schemas.openxmlformats.org/officeDocument/2006/relationships/image" Target="../media/image3.png"/><Relationship Id="rId4" Type="http://schemas.openxmlformats.org/officeDocument/2006/relationships/image" Target="../media/image2.jpeg"/><Relationship Id="rId5" Type="http://schemas.openxmlformats.org/officeDocument/2006/relationships/image" Target="../media/image12.png"/><Relationship Id="rId6" Type="http://schemas.openxmlformats.org/officeDocument/2006/relationships/image" Target="../media/image3.jpeg"/><Relationship Id="rId7" Type="http://schemas.openxmlformats.org/officeDocument/2006/relationships/image" Target="../media/image6.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 Id="rId3" Type="http://schemas.openxmlformats.org/officeDocument/2006/relationships/image" Target="../media/image3.png"/><Relationship Id="rId4" Type="http://schemas.openxmlformats.org/officeDocument/2006/relationships/image" Target="../media/image3.jpeg"/><Relationship Id="rId5" Type="http://schemas.openxmlformats.org/officeDocument/2006/relationships/image" Target="../media/image13.png"/><Relationship Id="rId6" Type="http://schemas.openxmlformats.org/officeDocument/2006/relationships/image" Target="../media/image6.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4.jpeg"/><Relationship Id="rId6" Type="http://schemas.openxmlformats.org/officeDocument/2006/relationships/image" Target="../media/image6.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 Id="rId4" Type="http://schemas.openxmlformats.org/officeDocument/2006/relationships/image" Target="../media/image16.png"/><Relationship Id="rId5" Type="http://schemas.openxmlformats.org/officeDocument/2006/relationships/image" Target="../media/image5.jpeg"/><Relationship Id="rId6" Type="http://schemas.openxmlformats.org/officeDocument/2006/relationships/image" Target="../media/image4.jpeg"/><Relationship Id="rId7" Type="http://schemas.openxmlformats.org/officeDocument/2006/relationships/image" Target="../media/image6.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14.pn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16.png"/><Relationship Id="rId7" Type="http://schemas.openxmlformats.org/officeDocument/2006/relationships/image" Target="../media/image4.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jpeg"/><Relationship Id="rId6" Type="http://schemas.openxmlformats.org/officeDocument/2006/relationships/image" Target="../media/image19.png"/><Relationship Id="rId7" Type="http://schemas.openxmlformats.org/officeDocument/2006/relationships/image" Target="../media/image4.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 name="Rectangle 3"/>
          <p:cNvSpPr/>
          <p:nvPr/>
        </p:nvSpPr>
        <p:spPr>
          <a:xfrm>
            <a:off x="107504" y="119755"/>
            <a:ext cx="8892480" cy="6624736"/>
          </a:xfrm>
          <a:prstGeom prst="rect">
            <a:avLst/>
          </a:prstGeom>
          <a:ln w="25400">
            <a:solidFill>
              <a:srgbClr val="1F497D"/>
            </a:solidFill>
          </a:ln>
        </p:spPr>
        <p:txBody>
          <a:bodyPr lIns="45719" rIns="45719" anchor="ctr"/>
          <a:lstStyle/>
          <a:p>
            <a:pPr algn="ctr">
              <a:defRPr>
                <a:solidFill>
                  <a:srgbClr val="FFFFFF"/>
                </a:solidFill>
              </a:defRPr>
            </a:pPr>
          </a:p>
        </p:txBody>
      </p:sp>
      <p:grpSp>
        <p:nvGrpSpPr>
          <p:cNvPr id="97" name="Rectangle 19"/>
          <p:cNvGrpSpPr/>
          <p:nvPr/>
        </p:nvGrpSpPr>
        <p:grpSpPr>
          <a:xfrm>
            <a:off x="1467305" y="220171"/>
            <a:ext cx="6168738" cy="832566"/>
            <a:chOff x="0" y="48518"/>
            <a:chExt cx="6168736" cy="832564"/>
          </a:xfrm>
        </p:grpSpPr>
        <p:sp>
          <p:nvSpPr>
            <p:cNvPr id="95" name="Rectangle"/>
            <p:cNvSpPr/>
            <p:nvPr/>
          </p:nvSpPr>
          <p:spPr>
            <a:xfrm>
              <a:off x="0" y="48518"/>
              <a:ext cx="6168737" cy="832565"/>
            </a:xfrm>
            <a:prstGeom prst="rect">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lgn="ctr">
                <a:defRPr sz="2800"/>
              </a:pPr>
            </a:p>
          </p:txBody>
        </p:sp>
        <p:sp>
          <p:nvSpPr>
            <p:cNvPr id="96" name="How are seas navigated? – Tools of Navigation"/>
            <p:cNvSpPr/>
            <p:nvPr/>
          </p:nvSpPr>
          <p:spPr>
            <a:xfrm>
              <a:off x="45696" y="464800"/>
              <a:ext cx="607734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699" tIns="45699" rIns="45699" bIns="45699" numCol="1" anchor="ctr">
              <a:spAutoFit/>
            </a:bodyPr>
            <a:lstStyle>
              <a:lvl1pPr algn="ctr">
                <a:defRPr sz="2800" u="sng">
                  <a:latin typeface="Raleway Bold"/>
                  <a:ea typeface="Raleway Bold"/>
                  <a:cs typeface="Raleway Bold"/>
                  <a:sym typeface="Raleway Bold"/>
                </a:defRPr>
              </a:lvl1pPr>
            </a:lstStyle>
            <a:p>
              <a:pPr/>
              <a:r>
                <a:t>How are seas navigated? – Tools of Navigation  </a:t>
              </a:r>
            </a:p>
          </p:txBody>
        </p:sp>
      </p:grpSp>
      <p:sp>
        <p:nvSpPr>
          <p:cNvPr id="98" name="TextBox 23"/>
          <p:cNvSpPr txBox="1"/>
          <p:nvPr/>
        </p:nvSpPr>
        <p:spPr>
          <a:xfrm>
            <a:off x="225231" y="2492896"/>
            <a:ext cx="4733098" cy="2819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1300"/>
            </a:pPr>
            <a:r>
              <a:t>What will </a:t>
            </a:r>
            <a:r>
              <a:rPr>
                <a:latin typeface="Raleway Bold"/>
                <a:ea typeface="Raleway Bold"/>
                <a:cs typeface="Raleway Bold"/>
                <a:sym typeface="Raleway Bold"/>
              </a:rPr>
              <a:t>outstanding</a:t>
            </a:r>
            <a:r>
              <a:t> progress look like in today’s lesson?</a:t>
            </a:r>
          </a:p>
        </p:txBody>
      </p:sp>
      <p:sp>
        <p:nvSpPr>
          <p:cNvPr id="99" name="Rectangle 24"/>
          <p:cNvSpPr/>
          <p:nvPr/>
        </p:nvSpPr>
        <p:spPr>
          <a:xfrm>
            <a:off x="214397" y="2872681"/>
            <a:ext cx="4904159" cy="2315442"/>
          </a:xfrm>
          <a:prstGeom prst="rect">
            <a:avLst/>
          </a:prstGeom>
          <a:gradFill>
            <a:gsLst>
              <a:gs pos="0">
                <a:srgbClr val="FFFF9C"/>
              </a:gs>
              <a:gs pos="50000">
                <a:srgbClr val="FFFFC3"/>
              </a:gs>
              <a:gs pos="100000">
                <a:srgbClr val="FFFFE2"/>
              </a:gs>
            </a:gsLst>
            <a:lin ang="2700000"/>
          </a:gradFill>
          <a:ln w="19050">
            <a:solidFill>
              <a:srgbClr val="FFFF00"/>
            </a:solidFill>
          </a:ln>
          <a:effectLst>
            <a:outerShdw sx="100000" sy="100000" kx="0" ky="0" algn="b" rotWithShape="0" blurRad="38100" dist="20000" dir="5400000">
              <a:srgbClr val="000000">
                <a:alpha val="38000"/>
              </a:srgbClr>
            </a:outerShdw>
          </a:effectLst>
        </p:spPr>
        <p:txBody>
          <a:bodyPr lIns="45719" rIns="45719" anchor="ctr"/>
          <a:lstStyle/>
          <a:p>
            <a:pPr algn="ctr">
              <a:defRPr sz="2800"/>
            </a:pPr>
          </a:p>
        </p:txBody>
      </p:sp>
      <p:graphicFrame>
        <p:nvGraphicFramePr>
          <p:cNvPr id="100" name="Table 38"/>
          <p:cNvGraphicFramePr/>
          <p:nvPr/>
        </p:nvGraphicFramePr>
        <p:xfrm>
          <a:off x="1278161" y="5430978"/>
          <a:ext cx="3853094" cy="72432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926547"/>
                <a:gridCol w="1926547"/>
              </a:tblGrid>
              <a:tr h="351076">
                <a:tc>
                  <a:txBody>
                    <a:bodyPr/>
                    <a:lstStyle/>
                    <a:p>
                      <a:pPr algn="ctr" defTabSz="914400">
                        <a:defRPr sz="1800"/>
                      </a:pPr>
                      <a:r>
                        <a:rPr sz="1600"/>
                        <a:t>Navigation</a:t>
                      </a:r>
                    </a:p>
                  </a:txBody>
                  <a:tcPr marL="45720" marR="45720" marT="45720" marB="45720" anchor="t" anchorCtr="0" horzOverflow="overflow">
                    <a:solidFill>
                      <a:srgbClr val="EBF1DE">
                        <a:alpha val="74902"/>
                      </a:srgbClr>
                    </a:solidFill>
                  </a:tcPr>
                </a:tc>
                <a:tc>
                  <a:txBody>
                    <a:bodyPr/>
                    <a:lstStyle/>
                    <a:p>
                      <a:pPr algn="ctr" defTabSz="914400">
                        <a:defRPr sz="1800"/>
                      </a:pPr>
                      <a:r>
                        <a:rPr sz="1600"/>
                        <a:t>Celestial</a:t>
                      </a:r>
                    </a:p>
                  </a:txBody>
                  <a:tcPr marL="45720" marR="45720" marT="45720" marB="45720" anchor="t" anchorCtr="0" horzOverflow="overflow">
                    <a:solidFill>
                      <a:srgbClr val="EBF1DE">
                        <a:alpha val="74902"/>
                      </a:srgbClr>
                    </a:solidFill>
                  </a:tcPr>
                </a:tc>
              </a:tr>
              <a:tr h="373246">
                <a:tc>
                  <a:txBody>
                    <a:bodyPr/>
                    <a:lstStyle/>
                    <a:p>
                      <a:pPr algn="ctr" defTabSz="914400">
                        <a:defRPr sz="1800"/>
                      </a:pPr>
                      <a:r>
                        <a:rPr sz="1600"/>
                        <a:t>Latitude</a:t>
                      </a:r>
                    </a:p>
                  </a:txBody>
                  <a:tcPr marL="45720" marR="45720" marT="45720" marB="45720" anchor="t" anchorCtr="0" horzOverflow="overflow">
                    <a:solidFill>
                      <a:srgbClr val="EBF1DE">
                        <a:alpha val="74902"/>
                      </a:srgbClr>
                    </a:solidFill>
                  </a:tcPr>
                </a:tc>
                <a:tc>
                  <a:txBody>
                    <a:bodyPr/>
                    <a:lstStyle/>
                    <a:p>
                      <a:pPr algn="ctr" defTabSz="914400">
                        <a:defRPr sz="1800"/>
                      </a:pPr>
                      <a:r>
                        <a:rPr sz="1600"/>
                        <a:t>Longtitude</a:t>
                      </a:r>
                    </a:p>
                  </a:txBody>
                  <a:tcPr marL="45720" marR="45720" marT="45720" marB="45720" anchor="t" anchorCtr="0" horzOverflow="overflow">
                    <a:solidFill>
                      <a:srgbClr val="EBF1DE">
                        <a:alpha val="74902"/>
                      </a:srgbClr>
                    </a:solidFill>
                  </a:tcPr>
                </a:tc>
              </a:tr>
            </a:tbl>
          </a:graphicData>
        </a:graphic>
      </p:graphicFrame>
      <p:grpSp>
        <p:nvGrpSpPr>
          <p:cNvPr id="103" name="Rectangle 45"/>
          <p:cNvGrpSpPr/>
          <p:nvPr/>
        </p:nvGrpSpPr>
        <p:grpSpPr>
          <a:xfrm>
            <a:off x="1336407" y="1105303"/>
            <a:ext cx="2345944" cy="1310640"/>
            <a:chOff x="0" y="0"/>
            <a:chExt cx="2345942" cy="1310639"/>
          </a:xfrm>
        </p:grpSpPr>
        <p:sp>
          <p:nvSpPr>
            <p:cNvPr id="101" name="Rectangle"/>
            <p:cNvSpPr/>
            <p:nvPr/>
          </p:nvSpPr>
          <p:spPr>
            <a:xfrm>
              <a:off x="0" y="55155"/>
              <a:ext cx="2345943" cy="1200329"/>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02" name="Recall the use of compass directions for navigation."/>
            <p:cNvSpPr txBox="1"/>
            <p:nvPr/>
          </p:nvSpPr>
          <p:spPr>
            <a:xfrm>
              <a:off x="45719" y="0"/>
              <a:ext cx="2254504" cy="1310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000">
                  <a:latin typeface="Raleway Bold"/>
                  <a:ea typeface="Raleway Bold"/>
                  <a:cs typeface="Raleway Bold"/>
                  <a:sym typeface="Raleway Bold"/>
                </a:defRPr>
              </a:pPr>
              <a:r>
                <a:t>Recall</a:t>
              </a:r>
              <a:r>
                <a:rPr>
                  <a:latin typeface="+mn-lt"/>
                  <a:ea typeface="+mn-ea"/>
                  <a:cs typeface="+mn-cs"/>
                  <a:sym typeface="Raleway Regular"/>
                </a:rPr>
                <a:t> the use of compass directions for navigation. </a:t>
              </a:r>
            </a:p>
          </p:txBody>
        </p:sp>
      </p:grpSp>
      <p:grpSp>
        <p:nvGrpSpPr>
          <p:cNvPr id="106" name="Rectangle 37"/>
          <p:cNvGrpSpPr/>
          <p:nvPr/>
        </p:nvGrpSpPr>
        <p:grpSpPr>
          <a:xfrm>
            <a:off x="6768603" y="1168419"/>
            <a:ext cx="2010968" cy="1226534"/>
            <a:chOff x="0" y="0"/>
            <a:chExt cx="2010966" cy="1226532"/>
          </a:xfrm>
        </p:grpSpPr>
        <p:sp>
          <p:nvSpPr>
            <p:cNvPr id="104" name="Rectangle"/>
            <p:cNvSpPr/>
            <p:nvPr/>
          </p:nvSpPr>
          <p:spPr>
            <a:xfrm>
              <a:off x="0" y="0"/>
              <a:ext cx="2010967" cy="1226533"/>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105" name="Create a ‘How to’ guide for sea navigation."/>
            <p:cNvSpPr txBox="1"/>
            <p:nvPr/>
          </p:nvSpPr>
          <p:spPr>
            <a:xfrm>
              <a:off x="45720" y="167496"/>
              <a:ext cx="1919527" cy="8915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Create </a:t>
              </a:r>
              <a:r>
                <a:rPr>
                  <a:latin typeface="+mn-lt"/>
                  <a:ea typeface="+mn-ea"/>
                  <a:cs typeface="+mn-cs"/>
                  <a:sym typeface="Raleway Regular"/>
                </a:rPr>
                <a:t>a ‘How to’ guide for sea navigation. </a:t>
              </a:r>
            </a:p>
          </p:txBody>
        </p:sp>
      </p:grpSp>
      <p:sp>
        <p:nvSpPr>
          <p:cNvPr id="107" name="Straight Arrow Connector 39"/>
          <p:cNvSpPr/>
          <p:nvPr/>
        </p:nvSpPr>
        <p:spPr>
          <a:xfrm>
            <a:off x="3674667" y="1778174"/>
            <a:ext cx="282924" cy="1"/>
          </a:xfrm>
          <a:prstGeom prst="line">
            <a:avLst/>
          </a:prstGeom>
          <a:ln>
            <a:solidFill>
              <a:srgbClr val="000000"/>
            </a:solidFill>
            <a:tailEnd type="triangle"/>
          </a:ln>
        </p:spPr>
        <p:txBody>
          <a:bodyPr lIns="45719" rIns="45719"/>
          <a:lstStyle/>
          <a:p>
            <a:pPr/>
          </a:p>
        </p:txBody>
      </p:sp>
      <p:pic>
        <p:nvPicPr>
          <p:cNvPr id="108" name="Picture 17" descr="Picture 17"/>
          <p:cNvPicPr>
            <a:picLocks noChangeAspect="1"/>
          </p:cNvPicPr>
          <p:nvPr/>
        </p:nvPicPr>
        <p:blipFill>
          <a:blip r:embed="rId2">
            <a:extLst/>
          </a:blip>
          <a:srcRect l="8152" t="29450" r="62884" b="20549"/>
          <a:stretch>
            <a:fillRect/>
          </a:stretch>
        </p:blipFill>
        <p:spPr>
          <a:xfrm>
            <a:off x="5278424" y="5456494"/>
            <a:ext cx="1031975" cy="1001366"/>
          </a:xfrm>
          <a:prstGeom prst="rect">
            <a:avLst/>
          </a:prstGeom>
          <a:ln w="12700">
            <a:miter lim="400000"/>
          </a:ln>
        </p:spPr>
      </p:pic>
      <p:grpSp>
        <p:nvGrpSpPr>
          <p:cNvPr id="113" name="Group 18"/>
          <p:cNvGrpSpPr/>
          <p:nvPr/>
        </p:nvGrpSpPr>
        <p:grpSpPr>
          <a:xfrm>
            <a:off x="227237" y="1864286"/>
            <a:ext cx="989438" cy="535920"/>
            <a:chOff x="0" y="0"/>
            <a:chExt cx="989436" cy="535918"/>
          </a:xfrm>
        </p:grpSpPr>
        <p:pic>
          <p:nvPicPr>
            <p:cNvPr id="109" name="Picture 19" descr="Picture 19"/>
            <p:cNvPicPr>
              <a:picLocks noChangeAspect="1"/>
            </p:cNvPicPr>
            <p:nvPr/>
          </p:nvPicPr>
          <p:blipFill>
            <a:blip r:embed="rId3">
              <a:extLst/>
            </a:blip>
            <a:stretch>
              <a:fillRect/>
            </a:stretch>
          </p:blipFill>
          <p:spPr>
            <a:xfrm>
              <a:off x="0" y="0"/>
              <a:ext cx="989437" cy="535919"/>
            </a:xfrm>
            <a:prstGeom prst="rect">
              <a:avLst/>
            </a:prstGeom>
            <a:ln w="12700" cap="flat">
              <a:noFill/>
              <a:miter lim="400000"/>
            </a:ln>
            <a:effectLst/>
          </p:spPr>
        </p:pic>
        <p:grpSp>
          <p:nvGrpSpPr>
            <p:cNvPr id="112" name="Group 20"/>
            <p:cNvGrpSpPr/>
            <p:nvPr/>
          </p:nvGrpSpPr>
          <p:grpSpPr>
            <a:xfrm>
              <a:off x="734661" y="150328"/>
              <a:ext cx="139445" cy="101440"/>
              <a:chOff x="0" y="0"/>
              <a:chExt cx="139444" cy="101439"/>
            </a:xfrm>
          </p:grpSpPr>
          <p:sp>
            <p:nvSpPr>
              <p:cNvPr id="110" name="Rectangle 21"/>
              <p:cNvSpPr/>
              <p:nvPr/>
            </p:nvSpPr>
            <p:spPr>
              <a:xfrm>
                <a:off x="-1" y="0"/>
                <a:ext cx="139446" cy="101439"/>
              </a:xfrm>
              <a:prstGeom prst="rect">
                <a:avLst/>
              </a:prstGeom>
              <a:solidFill>
                <a:srgbClr val="FFFFFF"/>
              </a:solidFill>
              <a:ln w="3175" cap="flat">
                <a:solidFill>
                  <a:srgbClr val="000000"/>
                </a:solidFill>
                <a:prstDash val="solid"/>
                <a:round/>
              </a:ln>
              <a:effectLst/>
            </p:spPr>
            <p:txBody>
              <a:bodyPr wrap="square" lIns="45719" tIns="45719" rIns="45719" bIns="45719" numCol="1" anchor="ctr">
                <a:noAutofit/>
              </a:bodyPr>
              <a:lstStyle/>
              <a:p>
                <a:pPr algn="ctr"/>
              </a:p>
            </p:txBody>
          </p:sp>
          <p:pic>
            <p:nvPicPr>
              <p:cNvPr id="111" name="Picture 22" descr="Picture 22"/>
              <p:cNvPicPr>
                <a:picLocks noChangeAspect="1"/>
              </p:cNvPicPr>
              <p:nvPr/>
            </p:nvPicPr>
            <p:blipFill>
              <a:blip r:embed="rId4">
                <a:extLst/>
              </a:blip>
              <a:stretch>
                <a:fillRect/>
              </a:stretch>
            </p:blipFill>
            <p:spPr>
              <a:xfrm>
                <a:off x="11692" y="2672"/>
                <a:ext cx="116060" cy="98768"/>
              </a:xfrm>
              <a:prstGeom prst="rect">
                <a:avLst/>
              </a:prstGeom>
              <a:ln w="12700" cap="flat">
                <a:noFill/>
                <a:miter lim="400000"/>
              </a:ln>
              <a:effectLst/>
            </p:spPr>
          </p:pic>
        </p:grpSp>
      </p:grpSp>
      <p:pic>
        <p:nvPicPr>
          <p:cNvPr id="114" name="Picture 25" descr="Picture 25"/>
          <p:cNvPicPr>
            <a:picLocks noChangeAspect="1"/>
          </p:cNvPicPr>
          <p:nvPr/>
        </p:nvPicPr>
        <p:blipFill>
          <a:blip r:embed="rId5">
            <a:extLst/>
          </a:blip>
          <a:stretch>
            <a:fillRect/>
          </a:stretch>
        </p:blipFill>
        <p:spPr>
          <a:xfrm>
            <a:off x="222689" y="890126"/>
            <a:ext cx="748773" cy="963508"/>
          </a:xfrm>
          <a:prstGeom prst="rect">
            <a:avLst/>
          </a:prstGeom>
          <a:ln w="12700">
            <a:miter lim="400000"/>
          </a:ln>
        </p:spPr>
      </p:pic>
      <p:pic>
        <p:nvPicPr>
          <p:cNvPr id="115" name="Picture 26" descr="Picture 26"/>
          <p:cNvPicPr>
            <a:picLocks noChangeAspect="1"/>
          </p:cNvPicPr>
          <p:nvPr/>
        </p:nvPicPr>
        <p:blipFill>
          <a:blip r:embed="rId6">
            <a:extLst/>
          </a:blip>
          <a:stretch>
            <a:fillRect/>
          </a:stretch>
        </p:blipFill>
        <p:spPr>
          <a:xfrm>
            <a:off x="720216" y="217414"/>
            <a:ext cx="497483" cy="933264"/>
          </a:xfrm>
          <a:prstGeom prst="rect">
            <a:avLst/>
          </a:prstGeom>
          <a:ln w="12700">
            <a:miter lim="400000"/>
          </a:ln>
        </p:spPr>
      </p:pic>
      <p:pic>
        <p:nvPicPr>
          <p:cNvPr id="116" name="Picture 27" descr="Picture 27"/>
          <p:cNvPicPr>
            <a:picLocks noChangeAspect="1"/>
          </p:cNvPicPr>
          <p:nvPr/>
        </p:nvPicPr>
        <p:blipFill>
          <a:blip r:embed="rId4">
            <a:extLst/>
          </a:blip>
          <a:stretch>
            <a:fillRect/>
          </a:stretch>
        </p:blipFill>
        <p:spPr>
          <a:xfrm>
            <a:off x="7782990" y="241802"/>
            <a:ext cx="1117374" cy="794893"/>
          </a:xfrm>
          <a:prstGeom prst="rect">
            <a:avLst/>
          </a:prstGeom>
          <a:ln w="12700">
            <a:miter lim="400000"/>
          </a:ln>
        </p:spPr>
      </p:pic>
      <p:sp>
        <p:nvSpPr>
          <p:cNvPr id="117" name="Straight Arrow Connector 32"/>
          <p:cNvSpPr/>
          <p:nvPr/>
        </p:nvSpPr>
        <p:spPr>
          <a:xfrm>
            <a:off x="6326792" y="1804878"/>
            <a:ext cx="330672" cy="1"/>
          </a:xfrm>
          <a:prstGeom prst="line">
            <a:avLst/>
          </a:prstGeom>
          <a:ln>
            <a:solidFill>
              <a:srgbClr val="000000"/>
            </a:solidFill>
            <a:tailEnd type="triangle"/>
          </a:ln>
        </p:spPr>
        <p:txBody>
          <a:bodyPr lIns="45719" rIns="45719"/>
          <a:lstStyle/>
          <a:p>
            <a:pPr/>
          </a:p>
        </p:txBody>
      </p:sp>
      <p:grpSp>
        <p:nvGrpSpPr>
          <p:cNvPr id="120" name="Rectangle 28"/>
          <p:cNvGrpSpPr/>
          <p:nvPr/>
        </p:nvGrpSpPr>
        <p:grpSpPr>
          <a:xfrm>
            <a:off x="4027687" y="1155846"/>
            <a:ext cx="2299105" cy="1239108"/>
            <a:chOff x="0" y="0"/>
            <a:chExt cx="2299104" cy="1239107"/>
          </a:xfrm>
        </p:grpSpPr>
        <p:sp>
          <p:nvSpPr>
            <p:cNvPr id="118" name="Rectangle"/>
            <p:cNvSpPr/>
            <p:nvPr/>
          </p:nvSpPr>
          <p:spPr>
            <a:xfrm>
              <a:off x="-1" y="-1"/>
              <a:ext cx="2299106" cy="1239109"/>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119" name="Explore the different tools and methods of sea navigation."/>
            <p:cNvSpPr txBox="1"/>
            <p:nvPr/>
          </p:nvSpPr>
          <p:spPr>
            <a:xfrm>
              <a:off x="45719" y="40433"/>
              <a:ext cx="2207666" cy="1158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a:t>
              </a:r>
              <a:r>
                <a:rPr>
                  <a:latin typeface="+mn-lt"/>
                  <a:ea typeface="+mn-ea"/>
                  <a:cs typeface="+mn-cs"/>
                  <a:sym typeface="Raleway Regular"/>
                </a:rPr>
                <a:t> the different tools and methods of sea navigation. </a:t>
              </a:r>
            </a:p>
          </p:txBody>
        </p:sp>
      </p:grpSp>
      <p:grpSp>
        <p:nvGrpSpPr>
          <p:cNvPr id="130" name="Group 35"/>
          <p:cNvGrpSpPr/>
          <p:nvPr/>
        </p:nvGrpSpPr>
        <p:grpSpPr>
          <a:xfrm>
            <a:off x="5648108" y="2543604"/>
            <a:ext cx="2750934" cy="2753363"/>
            <a:chOff x="0" y="0"/>
            <a:chExt cx="2750932" cy="2753362"/>
          </a:xfrm>
        </p:grpSpPr>
        <p:grpSp>
          <p:nvGrpSpPr>
            <p:cNvPr id="123" name="Rectangle 36"/>
            <p:cNvGrpSpPr/>
            <p:nvPr/>
          </p:nvGrpSpPr>
          <p:grpSpPr>
            <a:xfrm>
              <a:off x="-1" y="0"/>
              <a:ext cx="2750934" cy="897125"/>
              <a:chOff x="0" y="0"/>
              <a:chExt cx="2750932" cy="897124"/>
            </a:xfrm>
          </p:grpSpPr>
          <p:sp>
            <p:nvSpPr>
              <p:cNvPr id="121" name="Rectangle"/>
              <p:cNvSpPr/>
              <p:nvPr/>
            </p:nvSpPr>
            <p:spPr>
              <a:xfrm>
                <a:off x="-1" y="0"/>
                <a:ext cx="2750934" cy="897124"/>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2" name="Where? – relating to a place or position."/>
              <p:cNvSpPr txBox="1"/>
              <p:nvPr/>
            </p:nvSpPr>
            <p:spPr>
              <a:xfrm>
                <a:off x="42956" y="119225"/>
                <a:ext cx="2665020" cy="65867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a:latin typeface="Raleway Bold"/>
                    <a:ea typeface="Raleway Bold"/>
                    <a:cs typeface="Raleway Bold"/>
                    <a:sym typeface="Raleway Bold"/>
                  </a:defRPr>
                </a:pPr>
                <a:r>
                  <a:t>Where? </a:t>
                </a:r>
                <a:r>
                  <a:rPr>
                    <a:latin typeface="+mn-lt"/>
                    <a:ea typeface="+mn-ea"/>
                    <a:cs typeface="+mn-cs"/>
                    <a:sym typeface="Raleway Regular"/>
                  </a:rPr>
                  <a:t>– relating to a place or position. </a:t>
                </a:r>
              </a:p>
            </p:txBody>
          </p:sp>
        </p:grpSp>
        <p:grpSp>
          <p:nvGrpSpPr>
            <p:cNvPr id="126" name="Rectangle 40"/>
            <p:cNvGrpSpPr/>
            <p:nvPr/>
          </p:nvGrpSpPr>
          <p:grpSpPr>
            <a:xfrm>
              <a:off x="-1" y="891147"/>
              <a:ext cx="2750934" cy="945052"/>
              <a:chOff x="0" y="0"/>
              <a:chExt cx="2750932" cy="945051"/>
            </a:xfrm>
          </p:grpSpPr>
          <p:sp>
            <p:nvSpPr>
              <p:cNvPr id="124" name="Rectangle"/>
              <p:cNvSpPr/>
              <p:nvPr/>
            </p:nvSpPr>
            <p:spPr>
              <a:xfrm>
                <a:off x="0" y="23963"/>
                <a:ext cx="2750933" cy="897125"/>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5" name="Were – past tense of the plural of the verb…"/>
              <p:cNvSpPr txBox="1"/>
              <p:nvPr/>
            </p:nvSpPr>
            <p:spPr>
              <a:xfrm>
                <a:off x="42956" y="0"/>
                <a:ext cx="2665020" cy="9450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a:latin typeface="Raleway Bold"/>
                    <a:ea typeface="Raleway Bold"/>
                    <a:cs typeface="Raleway Bold"/>
                    <a:sym typeface="Raleway Bold"/>
                  </a:defRPr>
                </a:pPr>
                <a:r>
                  <a:t>Were</a:t>
                </a:r>
                <a:r>
                  <a:rPr>
                    <a:latin typeface="+mn-lt"/>
                    <a:ea typeface="+mn-ea"/>
                    <a:cs typeface="+mn-cs"/>
                    <a:sym typeface="Raleway Regular"/>
                  </a:rPr>
                  <a:t> – past tense of the plural of the verb </a:t>
                </a:r>
                <a:endParaRPr>
                  <a:latin typeface="+mn-lt"/>
                  <a:ea typeface="+mn-ea"/>
                  <a:cs typeface="+mn-cs"/>
                  <a:sym typeface="Raleway Regular"/>
                </a:endParaRPr>
              </a:p>
              <a:p>
                <a:pPr algn="ctr">
                  <a:defRPr>
                    <a:latin typeface="Raleway Bold"/>
                    <a:ea typeface="Raleway Bold"/>
                    <a:cs typeface="Raleway Bold"/>
                    <a:sym typeface="Raleway Bold"/>
                  </a:defRPr>
                </a:pPr>
                <a:r>
                  <a:rPr>
                    <a:latin typeface="+mn-lt"/>
                    <a:ea typeface="+mn-ea"/>
                    <a:cs typeface="+mn-cs"/>
                    <a:sym typeface="Raleway Regular"/>
                  </a:rPr>
                  <a:t>‘to be’.</a:t>
                </a:r>
              </a:p>
            </p:txBody>
          </p:sp>
        </p:grpSp>
        <p:grpSp>
          <p:nvGrpSpPr>
            <p:cNvPr id="129" name="Rectangle 41"/>
            <p:cNvGrpSpPr/>
            <p:nvPr/>
          </p:nvGrpSpPr>
          <p:grpSpPr>
            <a:xfrm>
              <a:off x="-1" y="1842397"/>
              <a:ext cx="2750934" cy="910966"/>
              <a:chOff x="0" y="0"/>
              <a:chExt cx="2750932" cy="910964"/>
            </a:xfrm>
          </p:grpSpPr>
          <p:sp>
            <p:nvSpPr>
              <p:cNvPr id="127" name="Rectangle"/>
              <p:cNvSpPr/>
              <p:nvPr/>
            </p:nvSpPr>
            <p:spPr>
              <a:xfrm>
                <a:off x="-1" y="0"/>
                <a:ext cx="2750934" cy="910965"/>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8" name="We’re – shortened version of ‘we are’."/>
              <p:cNvSpPr txBox="1"/>
              <p:nvPr/>
            </p:nvSpPr>
            <p:spPr>
              <a:xfrm>
                <a:off x="42956" y="126146"/>
                <a:ext cx="2665020" cy="6586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a:latin typeface="Raleway Bold"/>
                    <a:ea typeface="Raleway Bold"/>
                    <a:cs typeface="Raleway Bold"/>
                    <a:sym typeface="Raleway Bold"/>
                  </a:defRPr>
                </a:pPr>
                <a:r>
                  <a:t>We’re</a:t>
                </a:r>
                <a:r>
                  <a:rPr>
                    <a:latin typeface="+mn-lt"/>
                    <a:ea typeface="+mn-ea"/>
                    <a:cs typeface="+mn-cs"/>
                    <a:sym typeface="Raleway Regular"/>
                  </a:rPr>
                  <a:t> – shortened version of ‘we are’. </a:t>
                </a:r>
              </a:p>
            </p:txBody>
          </p:sp>
        </p:grpSp>
      </p:grpSp>
      <p:pic>
        <p:nvPicPr>
          <p:cNvPr id="131" name="Picture 2" descr="Picture 2"/>
          <p:cNvPicPr>
            <a:picLocks noChangeAspect="1"/>
          </p:cNvPicPr>
          <p:nvPr/>
        </p:nvPicPr>
        <p:blipFill>
          <a:blip r:embed="rId7">
            <a:extLst/>
          </a:blip>
          <a:srcRect l="0" t="0" r="0" b="13947"/>
          <a:stretch>
            <a:fillRect/>
          </a:stretch>
        </p:blipFill>
        <p:spPr>
          <a:xfrm>
            <a:off x="1387887" y="3376467"/>
            <a:ext cx="2428241" cy="1567181"/>
          </a:xfrm>
          <a:prstGeom prst="rect">
            <a:avLst/>
          </a:prstGeom>
          <a:ln w="12700">
            <a:miter lim="400000"/>
          </a:ln>
        </p:spPr>
      </p:pic>
      <p:sp>
        <p:nvSpPr>
          <p:cNvPr id="132"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133" name="Picture 5" descr="Picture 5"/>
          <p:cNvPicPr>
            <a:picLocks noChangeAspect="1"/>
          </p:cNvPicPr>
          <p:nvPr/>
        </p:nvPicPr>
        <p:blipFill>
          <a:blip r:embed="rId8">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Rectangle 3"/>
          <p:cNvSpPr txBox="1"/>
          <p:nvPr/>
        </p:nvSpPr>
        <p:spPr>
          <a:xfrm>
            <a:off x="429575" y="488268"/>
            <a:ext cx="5082226" cy="5679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700">
                <a:latin typeface="Raleway Bold"/>
                <a:ea typeface="Raleway Bold"/>
                <a:cs typeface="Raleway Bold"/>
                <a:sym typeface="Raleway Bold"/>
              </a:defRPr>
            </a:pPr>
            <a:r>
              <a:t>Measurements during the day would be taken using the noon sun</a:t>
            </a:r>
            <a:r>
              <a:rPr>
                <a:latin typeface="+mn-lt"/>
                <a:ea typeface="+mn-ea"/>
                <a:cs typeface="+mn-cs"/>
                <a:sym typeface="Raleway Regular"/>
              </a:rPr>
              <a:t>. To correctly measure the angle, the astrolabe must hang down so that it is vertical to the ocean. Next, the navigator uses the alidade to line up the two holes so that the sun’s rays come through both holes. The navigator then reads the angle measurement from the scale around the circumference of the astrolabe. The alidade would indicate the sun’s altitude on the degree scale. </a:t>
            </a:r>
            <a:endParaRPr>
              <a:latin typeface="+mn-lt"/>
              <a:ea typeface="+mn-ea"/>
              <a:cs typeface="+mn-cs"/>
              <a:sym typeface="Raleway Regular"/>
            </a:endParaRPr>
          </a:p>
          <a:p>
            <a:pPr>
              <a:defRPr sz="1700"/>
            </a:pPr>
          </a:p>
          <a:p>
            <a:pPr>
              <a:defRPr sz="1700"/>
            </a:pPr>
            <a:r>
              <a:t>This angle would be compared to star charts and tables, the altitude could be used to determine latitude. </a:t>
            </a:r>
            <a:r>
              <a:rPr>
                <a:latin typeface="Raleway Bold"/>
                <a:ea typeface="Raleway Bold"/>
                <a:cs typeface="Raleway Bold"/>
                <a:sym typeface="Raleway Bold"/>
              </a:rPr>
              <a:t>Measurements at night were used differently. Stars were observed by holding the instrument up to the eye. </a:t>
            </a:r>
            <a:r>
              <a:t>The user would line the pinholes of the alidade so that they could see the star through both holes. The alidade would indicate the altitude on the degree scale. </a:t>
            </a:r>
            <a:r>
              <a:rPr>
                <a:latin typeface="Raleway Bold"/>
                <a:ea typeface="Raleway Bold"/>
                <a:cs typeface="Raleway Bold"/>
                <a:sym typeface="Raleway Bold"/>
              </a:rPr>
              <a:t>This angle would be compared to star charts and tables, the altitude could be used to determine latitude. </a:t>
            </a:r>
          </a:p>
        </p:txBody>
      </p:sp>
      <p:pic>
        <p:nvPicPr>
          <p:cNvPr id="312" name="Picture 2" descr="Picture 2"/>
          <p:cNvPicPr>
            <a:picLocks noChangeAspect="1"/>
          </p:cNvPicPr>
          <p:nvPr/>
        </p:nvPicPr>
        <p:blipFill>
          <a:blip r:embed="rId2">
            <a:extLst/>
          </a:blip>
          <a:stretch>
            <a:fillRect/>
          </a:stretch>
        </p:blipFill>
        <p:spPr>
          <a:xfrm>
            <a:off x="5982856" y="1381760"/>
            <a:ext cx="2899208" cy="3186733"/>
          </a:xfrm>
          <a:prstGeom prst="rect">
            <a:avLst/>
          </a:prstGeom>
          <a:ln w="12700">
            <a:miter lim="400000"/>
          </a:ln>
        </p:spPr>
      </p:pic>
      <p:sp>
        <p:nvSpPr>
          <p:cNvPr id="313"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14" name="Picture 5" descr="Picture 5"/>
          <p:cNvPicPr>
            <a:picLocks noChangeAspect="1"/>
          </p:cNvPicPr>
          <p:nvPr/>
        </p:nvPicPr>
        <p:blipFill>
          <a:blip r:embed="rId3">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 name="Rectangle 3"/>
          <p:cNvSpPr txBox="1"/>
          <p:nvPr/>
        </p:nvSpPr>
        <p:spPr>
          <a:xfrm>
            <a:off x="215433" y="41496"/>
            <a:ext cx="1789075" cy="561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atin typeface="Raleway Bold"/>
                <a:ea typeface="Raleway Bold"/>
                <a:cs typeface="Raleway Bold"/>
                <a:sym typeface="Raleway Bold"/>
              </a:defRPr>
            </a:lvl1pPr>
          </a:lstStyle>
          <a:p>
            <a:pPr/>
            <a:r>
              <a:t>Sextant  </a:t>
            </a:r>
          </a:p>
        </p:txBody>
      </p:sp>
      <p:sp>
        <p:nvSpPr>
          <p:cNvPr id="317" name="Rectangle 4"/>
          <p:cNvSpPr txBox="1"/>
          <p:nvPr/>
        </p:nvSpPr>
        <p:spPr>
          <a:xfrm>
            <a:off x="215432" y="715223"/>
            <a:ext cx="5418289" cy="5425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700"/>
            </a:pPr>
            <a:r>
              <a:t>An instrument for </a:t>
            </a:r>
            <a:r>
              <a:rPr>
                <a:latin typeface="Raleway Bold"/>
                <a:ea typeface="Raleway Bold"/>
                <a:cs typeface="Raleway Bold"/>
                <a:sym typeface="Raleway Bold"/>
              </a:rPr>
              <a:t>determining the angle between the horizon and a celestial body such as the Sun, the Moon, or a star</a:t>
            </a:r>
            <a:r>
              <a:t>, used in celestial navigation to </a:t>
            </a:r>
            <a:r>
              <a:rPr>
                <a:latin typeface="Raleway Bold"/>
                <a:ea typeface="Raleway Bold"/>
                <a:cs typeface="Raleway Bold"/>
                <a:sym typeface="Raleway Bold"/>
              </a:rPr>
              <a:t>determine latitude and longitude. </a:t>
            </a:r>
            <a:endParaRPr>
              <a:latin typeface="Raleway Bold"/>
              <a:ea typeface="Raleway Bold"/>
              <a:cs typeface="Raleway Bold"/>
              <a:sym typeface="Raleway Bold"/>
            </a:endParaRPr>
          </a:p>
          <a:p>
            <a:pPr>
              <a:defRPr sz="1700"/>
            </a:pPr>
          </a:p>
          <a:p>
            <a:pPr>
              <a:defRPr sz="1700"/>
            </a:pPr>
            <a:r>
              <a:t>The device consists of an </a:t>
            </a:r>
            <a:r>
              <a:rPr>
                <a:latin typeface="Raleway Bold"/>
                <a:ea typeface="Raleway Bold"/>
                <a:cs typeface="Raleway Bold"/>
                <a:sym typeface="Raleway Bold"/>
              </a:rPr>
              <a:t>arc of a circle</a:t>
            </a:r>
            <a:r>
              <a:t>, marked off in degrees, and a movable radial arm pivoted at the centre of the circle. </a:t>
            </a:r>
            <a:r>
              <a:rPr>
                <a:latin typeface="Raleway Bold"/>
                <a:ea typeface="Raleway Bold"/>
                <a:cs typeface="Raleway Bold"/>
                <a:sym typeface="Raleway Bold"/>
              </a:rPr>
              <a:t>A telescope, mounted rigidly to the framework, is lined up with the horizon.</a:t>
            </a:r>
            <a:endParaRPr>
              <a:latin typeface="Raleway Bold"/>
              <a:ea typeface="Raleway Bold"/>
              <a:cs typeface="Raleway Bold"/>
              <a:sym typeface="Raleway Bold"/>
            </a:endParaRPr>
          </a:p>
          <a:p>
            <a:pPr>
              <a:defRPr sz="1700"/>
            </a:pPr>
          </a:p>
          <a:p>
            <a:pPr>
              <a:defRPr sz="1700"/>
            </a:pPr>
            <a:r>
              <a:t>The radial arm, on which a mirror is mounted, is moved until the star is reflected into a half-silvered mirror in line with the telescope and appears, through the telescope, to coincide with the horizon. </a:t>
            </a:r>
          </a:p>
          <a:p>
            <a:pPr>
              <a:defRPr sz="1700"/>
            </a:pPr>
          </a:p>
          <a:p>
            <a:pPr>
              <a:defRPr sz="1700"/>
            </a:pPr>
            <a:r>
              <a:t>The angular distance of the star above the horizon is then read from the graduated arc of the sextant. From this angle and the exact time of day as registered by a chronometer, the latitude can be determined (within a few hundred metres) by means of published tables.</a:t>
            </a:r>
          </a:p>
        </p:txBody>
      </p:sp>
      <p:pic>
        <p:nvPicPr>
          <p:cNvPr id="318" name="Picture 2" descr="Picture 2"/>
          <p:cNvPicPr>
            <a:picLocks noChangeAspect="1"/>
          </p:cNvPicPr>
          <p:nvPr/>
        </p:nvPicPr>
        <p:blipFill>
          <a:blip r:embed="rId2">
            <a:extLst/>
          </a:blip>
          <a:stretch>
            <a:fillRect/>
          </a:stretch>
        </p:blipFill>
        <p:spPr>
          <a:xfrm>
            <a:off x="5902959" y="41497"/>
            <a:ext cx="3071328" cy="3351384"/>
          </a:xfrm>
          <a:prstGeom prst="rect">
            <a:avLst/>
          </a:prstGeom>
          <a:ln w="12700">
            <a:miter lim="400000"/>
          </a:ln>
        </p:spPr>
      </p:pic>
      <p:sp>
        <p:nvSpPr>
          <p:cNvPr id="319" name="Rectangle 5"/>
          <p:cNvSpPr txBox="1"/>
          <p:nvPr/>
        </p:nvSpPr>
        <p:spPr>
          <a:xfrm>
            <a:off x="5836918" y="3465119"/>
            <a:ext cx="3203408" cy="2377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700">
                <a:latin typeface="Raleway Bold"/>
                <a:ea typeface="Raleway Bold"/>
                <a:cs typeface="Raleway Bold"/>
                <a:sym typeface="Raleway Bold"/>
              </a:defRPr>
            </a:lvl1pPr>
          </a:lstStyle>
          <a:p>
            <a:pPr/>
            <a:r>
              <a:t>Using tables of sun, moon and stars distance from Earth. It measures the distance between the horizon and the sun and then your position can be triangulated. Mirrors are used to find the sun until the image of the sun meets the horizon. </a:t>
            </a:r>
          </a:p>
        </p:txBody>
      </p:sp>
      <p:sp>
        <p:nvSpPr>
          <p:cNvPr id="320"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21" name="Picture 5" descr="Picture 5"/>
          <p:cNvPicPr>
            <a:picLocks noChangeAspect="1"/>
          </p:cNvPicPr>
          <p:nvPr/>
        </p:nvPicPr>
        <p:blipFill>
          <a:blip r:embed="rId3">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3" name="Rectangle 3"/>
          <p:cNvSpPr txBox="1"/>
          <p:nvPr/>
        </p:nvSpPr>
        <p:spPr>
          <a:xfrm>
            <a:off x="215432" y="41496"/>
            <a:ext cx="2044701" cy="561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atin typeface="Raleway Bold"/>
                <a:ea typeface="Raleway Bold"/>
                <a:cs typeface="Raleway Bold"/>
                <a:sym typeface="Raleway Bold"/>
              </a:defRPr>
            </a:lvl1pPr>
          </a:lstStyle>
          <a:p>
            <a:pPr/>
            <a:r>
              <a:t>Quadrant </a:t>
            </a:r>
          </a:p>
        </p:txBody>
      </p:sp>
      <p:pic>
        <p:nvPicPr>
          <p:cNvPr id="324" name="Picture 2" descr="Picture 2"/>
          <p:cNvPicPr>
            <a:picLocks noChangeAspect="1"/>
          </p:cNvPicPr>
          <p:nvPr/>
        </p:nvPicPr>
        <p:blipFill>
          <a:blip r:embed="rId2">
            <a:extLst/>
          </a:blip>
          <a:stretch>
            <a:fillRect/>
          </a:stretch>
        </p:blipFill>
        <p:spPr>
          <a:xfrm>
            <a:off x="6655089" y="162560"/>
            <a:ext cx="2319198" cy="2509204"/>
          </a:xfrm>
          <a:prstGeom prst="rect">
            <a:avLst/>
          </a:prstGeom>
          <a:ln w="12700">
            <a:miter lim="400000"/>
          </a:ln>
        </p:spPr>
      </p:pic>
      <p:sp>
        <p:nvSpPr>
          <p:cNvPr id="325" name="Rectangle 4"/>
          <p:cNvSpPr txBox="1"/>
          <p:nvPr/>
        </p:nvSpPr>
        <p:spPr>
          <a:xfrm>
            <a:off x="215433" y="626271"/>
            <a:ext cx="6239312" cy="5158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600"/>
            </a:pPr>
            <a:r>
              <a:t>A quadrant is an instrument that is used to </a:t>
            </a:r>
            <a:r>
              <a:rPr>
                <a:latin typeface="Raleway Bold"/>
                <a:ea typeface="Raleway Bold"/>
                <a:cs typeface="Raleway Bold"/>
                <a:sym typeface="Raleway Bold"/>
              </a:rPr>
              <a:t>measure angles up to 90°</a:t>
            </a:r>
            <a:r>
              <a:t>. Different versions of this instrument could be used to </a:t>
            </a:r>
            <a:r>
              <a:rPr>
                <a:latin typeface="Raleway Bold"/>
                <a:ea typeface="Raleway Bold"/>
                <a:cs typeface="Raleway Bold"/>
                <a:sym typeface="Raleway Bold"/>
              </a:rPr>
              <a:t>calculate various readings, such as longitude, latitude, and time of day. </a:t>
            </a:r>
            <a:endParaRPr>
              <a:latin typeface="Raleway Bold"/>
              <a:ea typeface="Raleway Bold"/>
              <a:cs typeface="Raleway Bold"/>
              <a:sym typeface="Raleway Bold"/>
            </a:endParaRPr>
          </a:p>
          <a:p>
            <a:pPr>
              <a:defRPr sz="1600">
                <a:latin typeface="Raleway Bold"/>
                <a:ea typeface="Raleway Bold"/>
                <a:cs typeface="Raleway Bold"/>
                <a:sym typeface="Raleway Bold"/>
              </a:defRPr>
            </a:pPr>
          </a:p>
          <a:p>
            <a:pPr>
              <a:defRPr sz="1600"/>
            </a:pPr>
            <a:r>
              <a:t>It was originally proposed by Ptolemy (around 150 AD) as a better kind of astrolabe. Several different variations of the instrument were later produced by medieval Muslim astronomers.</a:t>
            </a:r>
          </a:p>
          <a:p>
            <a:pPr>
              <a:defRPr sz="1600"/>
            </a:pPr>
          </a:p>
          <a:p>
            <a:pPr>
              <a:defRPr sz="1600"/>
            </a:pPr>
            <a:r>
              <a:t>As the quadrant became smaller and thus more portable, its value for navigation was soon realized. </a:t>
            </a:r>
            <a:r>
              <a:rPr>
                <a:latin typeface="Raleway Bold"/>
                <a:ea typeface="Raleway Bold"/>
                <a:cs typeface="Raleway Bold"/>
                <a:sym typeface="Raleway Bold"/>
              </a:rPr>
              <a:t>The first documented use of the quadrant to navigate at sea is in 1461, by Diogo Gomes. </a:t>
            </a:r>
            <a:endParaRPr>
              <a:latin typeface="Raleway Bold"/>
              <a:ea typeface="Raleway Bold"/>
              <a:cs typeface="Raleway Bold"/>
              <a:sym typeface="Raleway Bold"/>
            </a:endParaRPr>
          </a:p>
          <a:p>
            <a:pPr>
              <a:defRPr sz="1600"/>
            </a:pPr>
          </a:p>
          <a:p>
            <a:pPr>
              <a:defRPr sz="1600"/>
            </a:pPr>
            <a:r>
              <a:t>Sailors began by measuring the height of Polaris (North Star) to </a:t>
            </a:r>
            <a:r>
              <a:rPr>
                <a:latin typeface="Raleway Bold"/>
                <a:ea typeface="Raleway Bold"/>
                <a:cs typeface="Raleway Bold"/>
                <a:sym typeface="Raleway Bold"/>
              </a:rPr>
              <a:t>establish their latitude</a:t>
            </a:r>
            <a:r>
              <a:t>. </a:t>
            </a:r>
          </a:p>
          <a:p>
            <a:pPr>
              <a:defRPr sz="1600"/>
            </a:pPr>
          </a:p>
          <a:p>
            <a:pPr>
              <a:defRPr sz="1600"/>
            </a:pPr>
            <a:r>
              <a:t>This application of quadrants is generally attributed to Arab sailors who traded along the east coast of Africa and often travelled out of sight of land. It soon became more common to take the height of the sun at a given time due to the fact that Polaris disappears south of the equator.</a:t>
            </a:r>
          </a:p>
        </p:txBody>
      </p:sp>
      <p:pic>
        <p:nvPicPr>
          <p:cNvPr id="326" name="Picture 4" descr="Picture 4"/>
          <p:cNvPicPr>
            <a:picLocks noChangeAspect="1"/>
          </p:cNvPicPr>
          <p:nvPr/>
        </p:nvPicPr>
        <p:blipFill>
          <a:blip r:embed="rId3">
            <a:extLst/>
          </a:blip>
          <a:stretch>
            <a:fillRect/>
          </a:stretch>
        </p:blipFill>
        <p:spPr>
          <a:xfrm>
            <a:off x="6500464" y="2956559"/>
            <a:ext cx="2544943" cy="2611437"/>
          </a:xfrm>
          <a:prstGeom prst="rect">
            <a:avLst/>
          </a:prstGeom>
          <a:ln w="12700">
            <a:miter lim="400000"/>
          </a:ln>
        </p:spPr>
      </p:pic>
      <p:sp>
        <p:nvSpPr>
          <p:cNvPr id="327"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28" name="Picture 5" descr="Picture 5"/>
          <p:cNvPicPr>
            <a:picLocks noChangeAspect="1"/>
          </p:cNvPicPr>
          <p:nvPr/>
        </p:nvPicPr>
        <p:blipFill>
          <a:blip r:embed="rId4">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0" name="Rectangle 3"/>
          <p:cNvSpPr txBox="1"/>
          <p:nvPr/>
        </p:nvSpPr>
        <p:spPr>
          <a:xfrm>
            <a:off x="215433" y="41496"/>
            <a:ext cx="2880665" cy="561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atin typeface="Raleway Bold"/>
                <a:ea typeface="Raleway Bold"/>
                <a:cs typeface="Raleway Bold"/>
                <a:sym typeface="Raleway Bold"/>
              </a:defRPr>
            </a:lvl1pPr>
          </a:lstStyle>
          <a:p>
            <a:pPr/>
            <a:r>
              <a:t>Chronometer  </a:t>
            </a:r>
          </a:p>
        </p:txBody>
      </p:sp>
      <p:pic>
        <p:nvPicPr>
          <p:cNvPr id="331" name="Picture 2" descr="Picture 2"/>
          <p:cNvPicPr>
            <a:picLocks noChangeAspect="1"/>
          </p:cNvPicPr>
          <p:nvPr/>
        </p:nvPicPr>
        <p:blipFill>
          <a:blip r:embed="rId2">
            <a:extLst/>
          </a:blip>
          <a:stretch>
            <a:fillRect/>
          </a:stretch>
        </p:blipFill>
        <p:spPr>
          <a:xfrm>
            <a:off x="6342527" y="210727"/>
            <a:ext cx="2631760" cy="3389744"/>
          </a:xfrm>
          <a:prstGeom prst="rect">
            <a:avLst/>
          </a:prstGeom>
          <a:ln w="12700">
            <a:miter lim="400000"/>
          </a:ln>
        </p:spPr>
      </p:pic>
      <p:sp>
        <p:nvSpPr>
          <p:cNvPr id="332" name="Rectangle 4"/>
          <p:cNvSpPr txBox="1"/>
          <p:nvPr/>
        </p:nvSpPr>
        <p:spPr>
          <a:xfrm>
            <a:off x="144900" y="645814"/>
            <a:ext cx="5997407" cy="5171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700"/>
            </a:pPr>
            <a:r>
              <a:t>A portable timekeeping device of great accuracy, particularly one used for </a:t>
            </a:r>
            <a:r>
              <a:rPr>
                <a:latin typeface="Raleway Bold"/>
                <a:ea typeface="Raleway Bold"/>
                <a:cs typeface="Raleway Bold"/>
                <a:sym typeface="Raleway Bold"/>
              </a:rPr>
              <a:t>determining longitude at sea.</a:t>
            </a:r>
            <a:endParaRPr>
              <a:latin typeface="Raleway Bold"/>
              <a:ea typeface="Raleway Bold"/>
              <a:cs typeface="Raleway Bold"/>
              <a:sym typeface="Raleway Bold"/>
            </a:endParaRPr>
          </a:p>
          <a:p>
            <a:pPr>
              <a:defRPr sz="1700">
                <a:latin typeface="Raleway Bold"/>
                <a:ea typeface="Raleway Bold"/>
                <a:cs typeface="Raleway Bold"/>
                <a:sym typeface="Raleway Bold"/>
              </a:defRPr>
            </a:pPr>
          </a:p>
          <a:p>
            <a:pPr>
              <a:defRPr sz="1700"/>
            </a:pPr>
            <a:r>
              <a:t>Although there were a couple of earlier isolated uses, the word was originally employed in 1</a:t>
            </a:r>
            <a:r>
              <a:rPr>
                <a:latin typeface="Raleway Bold"/>
                <a:ea typeface="Raleway Bold"/>
                <a:cs typeface="Raleway Bold"/>
                <a:sym typeface="Raleway Bold"/>
              </a:rPr>
              <a:t>779 by the English clock maker John Arnold. </a:t>
            </a:r>
            <a:endParaRPr>
              <a:latin typeface="Raleway Bold"/>
              <a:ea typeface="Raleway Bold"/>
              <a:cs typeface="Raleway Bold"/>
              <a:sym typeface="Raleway Bold"/>
            </a:endParaRPr>
          </a:p>
          <a:p>
            <a:pPr>
              <a:defRPr sz="1700"/>
            </a:pPr>
          </a:p>
          <a:p>
            <a:pPr>
              <a:defRPr sz="1700"/>
            </a:pPr>
            <a:r>
              <a:t>It was not until the </a:t>
            </a:r>
            <a:r>
              <a:rPr>
                <a:latin typeface="Raleway Bold"/>
                <a:ea typeface="Raleway Bold"/>
                <a:cs typeface="Raleway Bold"/>
                <a:sym typeface="Raleway Bold"/>
              </a:rPr>
              <a:t>18th century that John Harrison</a:t>
            </a:r>
            <a:r>
              <a:t>, a self-taught English carpenter, invented and constructed four marine timekeepers. This was the first of a series of chronometers that enabled accurate marine navigation. From then on, </a:t>
            </a:r>
            <a:r>
              <a:rPr>
                <a:latin typeface="Raleway Bold"/>
                <a:ea typeface="Raleway Bold"/>
                <a:cs typeface="Raleway Bold"/>
                <a:sym typeface="Raleway Bold"/>
              </a:rPr>
              <a:t>an accurate chronometer was essential to open-ocean marine or air navigation out of sight of land</a:t>
            </a:r>
            <a:r>
              <a:t>.</a:t>
            </a:r>
          </a:p>
          <a:p>
            <a:pPr>
              <a:defRPr sz="1700">
                <a:latin typeface="Raleway Bold"/>
                <a:ea typeface="Raleway Bold"/>
                <a:cs typeface="Raleway Bold"/>
                <a:sym typeface="Raleway Bold"/>
              </a:defRPr>
            </a:pPr>
          </a:p>
          <a:p>
            <a:pPr>
              <a:defRPr sz="1700"/>
            </a:pPr>
            <a:r>
              <a:t>Ordinary clocks were of no use at sea due to temperature changes and the ship’s motion. </a:t>
            </a:r>
          </a:p>
          <a:p>
            <a:pPr>
              <a:defRPr sz="1700"/>
            </a:pPr>
          </a:p>
          <a:p>
            <a:pPr>
              <a:defRPr sz="1700"/>
            </a:pPr>
            <a:r>
              <a:t>It is similar to a watch but is suspended in gimbals (rings connected by bearings) </a:t>
            </a:r>
            <a:r>
              <a:rPr>
                <a:latin typeface="Raleway Bold"/>
                <a:ea typeface="Raleway Bold"/>
                <a:cs typeface="Raleway Bold"/>
                <a:sym typeface="Raleway Bold"/>
              </a:rPr>
              <a:t>so it remains horizontal whatever the leaning of the ship but is quite fragile. </a:t>
            </a:r>
          </a:p>
        </p:txBody>
      </p:sp>
      <p:sp>
        <p:nvSpPr>
          <p:cNvPr id="333"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34" name="Picture 5" descr="Picture 5"/>
          <p:cNvPicPr>
            <a:picLocks noChangeAspect="1"/>
          </p:cNvPicPr>
          <p:nvPr/>
        </p:nvPicPr>
        <p:blipFill>
          <a:blip r:embed="rId3">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6" name="Rectangle 3"/>
          <p:cNvSpPr txBox="1"/>
          <p:nvPr/>
        </p:nvSpPr>
        <p:spPr>
          <a:xfrm>
            <a:off x="215432" y="41496"/>
            <a:ext cx="2059738" cy="561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atin typeface="Raleway Bold"/>
                <a:ea typeface="Raleway Bold"/>
                <a:cs typeface="Raleway Bold"/>
                <a:sym typeface="Raleway Bold"/>
              </a:defRPr>
            </a:lvl1pPr>
          </a:lstStyle>
          <a:p>
            <a:pPr/>
            <a:r>
              <a:t>Crosstaff  </a:t>
            </a:r>
          </a:p>
        </p:txBody>
      </p:sp>
      <p:pic>
        <p:nvPicPr>
          <p:cNvPr id="337" name="Picture 2" descr="Picture 2"/>
          <p:cNvPicPr>
            <a:picLocks noChangeAspect="1"/>
          </p:cNvPicPr>
          <p:nvPr/>
        </p:nvPicPr>
        <p:blipFill>
          <a:blip r:embed="rId2">
            <a:extLst/>
          </a:blip>
          <a:stretch>
            <a:fillRect/>
          </a:stretch>
        </p:blipFill>
        <p:spPr>
          <a:xfrm>
            <a:off x="7116912" y="167004"/>
            <a:ext cx="1857376" cy="3028951"/>
          </a:xfrm>
          <a:prstGeom prst="rect">
            <a:avLst/>
          </a:prstGeom>
          <a:ln w="12700">
            <a:miter lim="400000"/>
          </a:ln>
        </p:spPr>
      </p:pic>
      <p:pic>
        <p:nvPicPr>
          <p:cNvPr id="338" name="Picture 4" descr="Picture 4"/>
          <p:cNvPicPr>
            <a:picLocks noChangeAspect="1"/>
          </p:cNvPicPr>
          <p:nvPr/>
        </p:nvPicPr>
        <p:blipFill>
          <a:blip r:embed="rId3">
            <a:extLst/>
          </a:blip>
          <a:stretch>
            <a:fillRect/>
          </a:stretch>
        </p:blipFill>
        <p:spPr>
          <a:xfrm flipH="1">
            <a:off x="6115050" y="3829050"/>
            <a:ext cx="3028950" cy="3028950"/>
          </a:xfrm>
          <a:prstGeom prst="rect">
            <a:avLst/>
          </a:prstGeom>
          <a:ln w="12700">
            <a:miter lim="400000"/>
          </a:ln>
        </p:spPr>
      </p:pic>
      <p:sp>
        <p:nvSpPr>
          <p:cNvPr id="339" name="Rectangle 4"/>
          <p:cNvSpPr txBox="1"/>
          <p:nvPr/>
        </p:nvSpPr>
        <p:spPr>
          <a:xfrm>
            <a:off x="215432" y="626271"/>
            <a:ext cx="6200607" cy="5158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600"/>
            </a:pPr>
            <a:r>
              <a:t>In its most basic form, a Jacob's staff is a stick or pole with length markings.</a:t>
            </a:r>
          </a:p>
          <a:p>
            <a:pPr>
              <a:defRPr sz="1600"/>
            </a:pPr>
          </a:p>
          <a:p>
            <a:pPr>
              <a:defRPr sz="1600"/>
            </a:pPr>
            <a:r>
              <a:t>In astronomy and navigation for a simple device to measure angles, later replaced by the more precise sextants. </a:t>
            </a:r>
          </a:p>
          <a:p>
            <a:pPr>
              <a:defRPr sz="1600"/>
            </a:pPr>
          </a:p>
          <a:p>
            <a:pPr>
              <a:defRPr sz="1600"/>
            </a:pPr>
            <a:r>
              <a:t>In navigation the instrument is also called a cross-staff and was </a:t>
            </a:r>
            <a:r>
              <a:rPr>
                <a:latin typeface="Raleway Bold"/>
                <a:ea typeface="Raleway Bold"/>
                <a:cs typeface="Raleway Bold"/>
                <a:sym typeface="Raleway Bold"/>
              </a:rPr>
              <a:t>used to determine angles</a:t>
            </a:r>
            <a:r>
              <a:t>, for instance the angle between the horizon and Polaris (North Star) or the sun to </a:t>
            </a:r>
            <a:r>
              <a:rPr>
                <a:latin typeface="Raleway Bold"/>
                <a:ea typeface="Raleway Bold"/>
                <a:cs typeface="Raleway Bold"/>
                <a:sym typeface="Raleway Bold"/>
              </a:rPr>
              <a:t>determine a vessel's latitude</a:t>
            </a:r>
            <a:r>
              <a:t>, or the angle between the top and bottom of an object to determine the distance to said object if its height is known, or the height of the object if its distance is known, or the horizontal angle between two visible locations to </a:t>
            </a:r>
            <a:r>
              <a:rPr>
                <a:latin typeface="Raleway Bold"/>
                <a:ea typeface="Raleway Bold"/>
                <a:cs typeface="Raleway Bold"/>
                <a:sym typeface="Raleway Bold"/>
              </a:rPr>
              <a:t>determine one's point on a map.</a:t>
            </a:r>
            <a:endParaRPr>
              <a:latin typeface="Raleway Bold"/>
              <a:ea typeface="Raleway Bold"/>
              <a:cs typeface="Raleway Bold"/>
              <a:sym typeface="Raleway Bold"/>
            </a:endParaRPr>
          </a:p>
          <a:p>
            <a:pPr>
              <a:defRPr sz="1600">
                <a:latin typeface="Raleway Bold"/>
                <a:ea typeface="Raleway Bold"/>
                <a:cs typeface="Raleway Bold"/>
                <a:sym typeface="Raleway Bold"/>
              </a:defRPr>
            </a:pPr>
          </a:p>
          <a:p>
            <a:pPr>
              <a:defRPr sz="1600"/>
            </a:pPr>
            <a:r>
              <a:t>The original version was not reported to be used at sea, until the Age of Discoveries. Johannes Werner suggested the cross-staff be used at sea in 1514 and improved instruments were introduced for use in navigation. John Dee introduced it to England in the 1550s. In the improved versions, the rod was graduated directly in degrees. </a:t>
            </a:r>
          </a:p>
        </p:txBody>
      </p:sp>
      <p:sp>
        <p:nvSpPr>
          <p:cNvPr id="340"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41" name="Picture 5" descr="Picture 5"/>
          <p:cNvPicPr>
            <a:picLocks noChangeAspect="1"/>
          </p:cNvPicPr>
          <p:nvPr/>
        </p:nvPicPr>
        <p:blipFill>
          <a:blip r:embed="rId4">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3" name="Picture 3" descr="Picture 3"/>
          <p:cNvPicPr>
            <a:picLocks noChangeAspect="1"/>
          </p:cNvPicPr>
          <p:nvPr/>
        </p:nvPicPr>
        <p:blipFill>
          <a:blip r:embed="rId2">
            <a:extLst/>
          </a:blip>
          <a:stretch>
            <a:fillRect/>
          </a:stretch>
        </p:blipFill>
        <p:spPr>
          <a:xfrm>
            <a:off x="6776718" y="299720"/>
            <a:ext cx="2143126" cy="1905001"/>
          </a:xfrm>
          <a:prstGeom prst="rect">
            <a:avLst/>
          </a:prstGeom>
          <a:ln w="12700">
            <a:miter lim="400000"/>
          </a:ln>
        </p:spPr>
      </p:pic>
      <p:sp>
        <p:nvSpPr>
          <p:cNvPr id="344" name="Rectangle 4"/>
          <p:cNvSpPr txBox="1"/>
          <p:nvPr/>
        </p:nvSpPr>
        <p:spPr>
          <a:xfrm>
            <a:off x="215433" y="41496"/>
            <a:ext cx="2143862" cy="561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atin typeface="Raleway Bold"/>
                <a:ea typeface="Raleway Bold"/>
                <a:cs typeface="Raleway Bold"/>
                <a:sym typeface="Raleway Bold"/>
              </a:defRPr>
            </a:lvl1pPr>
          </a:lstStyle>
          <a:p>
            <a:pPr/>
            <a:r>
              <a:t>Backstaff  </a:t>
            </a:r>
          </a:p>
        </p:txBody>
      </p:sp>
      <p:sp>
        <p:nvSpPr>
          <p:cNvPr id="345" name="Rectangle 5"/>
          <p:cNvSpPr txBox="1"/>
          <p:nvPr/>
        </p:nvSpPr>
        <p:spPr>
          <a:xfrm>
            <a:off x="205271" y="671690"/>
            <a:ext cx="6383490" cy="5171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700"/>
            </a:pPr>
            <a:r>
              <a:t>Similar to a cross-staff, the back staff </a:t>
            </a:r>
            <a:r>
              <a:rPr>
                <a:latin typeface="Raleway Bold"/>
                <a:ea typeface="Raleway Bold"/>
                <a:cs typeface="Raleway Bold"/>
                <a:sym typeface="Raleway Bold"/>
              </a:rPr>
              <a:t>uses the shadow of the sun</a:t>
            </a:r>
            <a:r>
              <a:t> instead of the direct view of the sun </a:t>
            </a:r>
            <a:r>
              <a:rPr>
                <a:latin typeface="Raleway Bold"/>
                <a:ea typeface="Raleway Bold"/>
                <a:cs typeface="Raleway Bold"/>
                <a:sym typeface="Raleway Bold"/>
              </a:rPr>
              <a:t>to obtain the altitude.</a:t>
            </a:r>
            <a:endParaRPr>
              <a:latin typeface="Raleway Bold"/>
              <a:ea typeface="Raleway Bold"/>
              <a:cs typeface="Raleway Bold"/>
              <a:sym typeface="Raleway Bold"/>
            </a:endParaRPr>
          </a:p>
          <a:p>
            <a:pPr>
              <a:defRPr sz="1700"/>
            </a:pPr>
          </a:p>
          <a:p>
            <a:pPr>
              <a:defRPr sz="1700"/>
            </a:pPr>
            <a:r>
              <a:t>Most tools of this time required a navigator to stare into the sun to find measurements, often causing them to eventually lose their sight. Back-sight tools like the back staff </a:t>
            </a:r>
            <a:r>
              <a:rPr>
                <a:latin typeface="Raleway Bold"/>
                <a:ea typeface="Raleway Bold"/>
                <a:cs typeface="Raleway Bold"/>
                <a:sym typeface="Raleway Bold"/>
              </a:rPr>
              <a:t>made taking measurements possible without having to look directly at the sun.</a:t>
            </a:r>
            <a:endParaRPr>
              <a:latin typeface="Raleway Bold"/>
              <a:ea typeface="Raleway Bold"/>
              <a:cs typeface="Raleway Bold"/>
              <a:sym typeface="Raleway Bold"/>
            </a:endParaRPr>
          </a:p>
          <a:p>
            <a:pPr>
              <a:defRPr sz="1700">
                <a:latin typeface="Raleway Bold"/>
                <a:ea typeface="Raleway Bold"/>
                <a:cs typeface="Raleway Bold"/>
                <a:sym typeface="Raleway Bold"/>
              </a:defRPr>
            </a:pPr>
          </a:p>
          <a:p>
            <a:pPr>
              <a:defRPr sz="1700"/>
            </a:pPr>
            <a:r>
              <a:t>The user would </a:t>
            </a:r>
            <a:r>
              <a:rPr>
                <a:latin typeface="Raleway Bold"/>
                <a:ea typeface="Raleway Bold"/>
                <a:cs typeface="Raleway Bold"/>
                <a:sym typeface="Raleway Bold"/>
              </a:rPr>
              <a:t>turn his back to the sun</a:t>
            </a:r>
            <a:r>
              <a:t>, and adjust so that the shadow fell on the horizon vane. The navigator could sight the horizon and measure the height of the sun at the same time.</a:t>
            </a:r>
          </a:p>
          <a:p>
            <a:pPr>
              <a:defRPr sz="1700"/>
            </a:pPr>
          </a:p>
          <a:p>
            <a:pPr>
              <a:defRPr sz="1700"/>
            </a:pPr>
            <a:r>
              <a:t>There are many versions of the backstaff. But the invention of the best version is </a:t>
            </a:r>
            <a:r>
              <a:rPr>
                <a:latin typeface="Raleway Bold"/>
                <a:ea typeface="Raleway Bold"/>
                <a:cs typeface="Raleway Bold"/>
                <a:sym typeface="Raleway Bold"/>
              </a:rPr>
              <a:t>credited to English sea captain John Davis around 1594. </a:t>
            </a:r>
            <a:endParaRPr>
              <a:latin typeface="Raleway Bold"/>
              <a:ea typeface="Raleway Bold"/>
              <a:cs typeface="Raleway Bold"/>
              <a:sym typeface="Raleway Bold"/>
            </a:endParaRPr>
          </a:p>
          <a:p>
            <a:pPr>
              <a:defRPr sz="1700"/>
            </a:pPr>
            <a:r>
              <a:t>One main problem with using the backstaff is that it can really only take measurements using the sun. </a:t>
            </a:r>
            <a:r>
              <a:rPr>
                <a:latin typeface="Raleway Bold"/>
                <a:ea typeface="Raleway Bold"/>
                <a:cs typeface="Raleway Bold"/>
                <a:sym typeface="Raleway Bold"/>
              </a:rPr>
              <a:t>With no strong shadow to rely on, it is not as useful at night using stars. </a:t>
            </a:r>
            <a:endParaRPr>
              <a:latin typeface="Raleway Bold"/>
              <a:ea typeface="Raleway Bold"/>
              <a:cs typeface="Raleway Bold"/>
              <a:sym typeface="Raleway Bold"/>
            </a:endParaRPr>
          </a:p>
        </p:txBody>
      </p:sp>
      <p:sp>
        <p:nvSpPr>
          <p:cNvPr id="346" name="Rectangle 6"/>
          <p:cNvSpPr txBox="1"/>
          <p:nvPr/>
        </p:nvSpPr>
        <p:spPr>
          <a:xfrm>
            <a:off x="6822438" y="2343835"/>
            <a:ext cx="2106130" cy="14249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Backstaffs were typically made with a </a:t>
            </a:r>
            <a:r>
              <a:rPr>
                <a:latin typeface="Raleway Bold"/>
                <a:ea typeface="Raleway Bold"/>
                <a:cs typeface="Raleway Bold"/>
                <a:sym typeface="Raleway Bold"/>
              </a:rPr>
              <a:t>dark wood such as ebony or rosewood.</a:t>
            </a:r>
          </a:p>
        </p:txBody>
      </p:sp>
      <p:sp>
        <p:nvSpPr>
          <p:cNvPr id="347"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48" name="Picture 5" descr="Picture 5"/>
          <p:cNvPicPr>
            <a:picLocks noChangeAspect="1"/>
          </p:cNvPicPr>
          <p:nvPr/>
        </p:nvPicPr>
        <p:blipFill>
          <a:blip r:embed="rId3">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5" name="Rectangle 1"/>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36" name="TextBox 2"/>
          <p:cNvSpPr txBox="1"/>
          <p:nvPr/>
        </p:nvSpPr>
        <p:spPr>
          <a:xfrm>
            <a:off x="237664" y="195936"/>
            <a:ext cx="8640962" cy="351791"/>
          </a:xfrm>
          <a:prstGeom prst="rect">
            <a:avLst/>
          </a:prstGeom>
          <a:gradFill>
            <a:gsLst>
              <a:gs pos="0">
                <a:schemeClr val="accent3">
                  <a:hueOff val="263624"/>
                  <a:satOff val="55948"/>
                  <a:lumOff val="27907"/>
                </a:schemeClr>
              </a:gs>
              <a:gs pos="35000">
                <a:srgbClr val="E4FDBF"/>
              </a:gs>
              <a:gs pos="100000">
                <a:schemeClr val="accent3">
                  <a:hueOff val="321486"/>
                  <a:satOff val="58119"/>
                  <a:lumOff val="40966"/>
                </a:schemeClr>
              </a:gs>
            </a:gsLst>
            <a:lin ang="16200000"/>
          </a:gradFill>
          <a:ln w="19050">
            <a:solidFill>
              <a:srgbClr val="98B955"/>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defTabSz="914400">
              <a:defRPr sz="1600">
                <a:latin typeface="Raleway Bold"/>
                <a:ea typeface="Raleway Bold"/>
                <a:cs typeface="Raleway Bold"/>
                <a:sym typeface="Raleway Bold"/>
              </a:defRPr>
            </a:pPr>
            <a:r>
              <a:t>Gather</a:t>
            </a:r>
            <a:r>
              <a:rPr>
                <a:latin typeface="+mn-lt"/>
                <a:ea typeface="+mn-ea"/>
                <a:cs typeface="+mn-cs"/>
                <a:sym typeface="Raleway Regular"/>
              </a:rPr>
              <a:t> key subject specific vocabulary.</a:t>
            </a:r>
          </a:p>
        </p:txBody>
      </p:sp>
      <p:sp>
        <p:nvSpPr>
          <p:cNvPr id="137" name="TextBox 3"/>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40" name="Rectangle 5"/>
          <p:cNvGrpSpPr/>
          <p:nvPr/>
        </p:nvGrpSpPr>
        <p:grpSpPr>
          <a:xfrm>
            <a:off x="237665" y="757646"/>
            <a:ext cx="7247682" cy="1188720"/>
            <a:chOff x="0" y="0"/>
            <a:chExt cx="7247680" cy="1188719"/>
          </a:xfrm>
        </p:grpSpPr>
        <p:sp>
          <p:nvSpPr>
            <p:cNvPr id="138" name="Rectangle"/>
            <p:cNvSpPr/>
            <p:nvPr/>
          </p:nvSpPr>
          <p:spPr>
            <a:xfrm>
              <a:off x="-1" y="0"/>
              <a:ext cx="7247682" cy="1188720"/>
            </a:xfrm>
            <a:prstGeom prst="rect">
              <a:avLst/>
            </a:prstGeom>
            <a:solidFill>
              <a:srgbClr val="FFFFFF"/>
            </a:solidFill>
            <a:ln w="38100" cap="flat">
              <a:solidFill>
                <a:schemeClr val="accent3"/>
              </a:solidFill>
              <a:prstDash val="solid"/>
              <a:round/>
            </a:ln>
            <a:effectLst>
              <a:outerShdw sx="100000" sy="100000" kx="0" ky="0" algn="b" rotWithShape="0" blurRad="50800" dist="38100" dir="2700000">
                <a:srgbClr val="000000">
                  <a:alpha val="40000"/>
                </a:srgbClr>
              </a:outerShdw>
            </a:effectLst>
          </p:spPr>
          <p:txBody>
            <a:bodyPr wrap="square" lIns="45719" tIns="45719" rIns="45719" bIns="45719" numCol="1" anchor="ctr">
              <a:noAutofit/>
            </a:bodyPr>
            <a:lstStyle/>
            <a:p>
              <a:pPr algn="ctr"/>
            </a:p>
          </p:txBody>
        </p:sp>
        <p:sp>
          <p:nvSpPr>
            <p:cNvPr id="139" name="Navigation"/>
            <p:cNvSpPr txBox="1"/>
            <p:nvPr/>
          </p:nvSpPr>
          <p:spPr>
            <a:xfrm>
              <a:off x="45719" y="59689"/>
              <a:ext cx="7156242" cy="1069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6600">
                  <a:effectLst>
                    <a:outerShdw sx="100000" sy="100000" kx="0" ky="0" algn="b" rotWithShape="0" blurRad="38100" dist="38100" dir="2700000">
                      <a:srgbClr val="000000">
                        <a:alpha val="43137"/>
                      </a:srgbClr>
                    </a:outerShdw>
                  </a:effectLst>
                  <a:latin typeface="Raleway Bold"/>
                  <a:ea typeface="Raleway Bold"/>
                  <a:cs typeface="Raleway Bold"/>
                  <a:sym typeface="Raleway Bold"/>
                </a:defRPr>
              </a:lvl1pPr>
            </a:lstStyle>
            <a:p>
              <a:pPr/>
              <a:r>
                <a:t>Navigation </a:t>
              </a:r>
            </a:p>
          </p:txBody>
        </p:sp>
      </p:grpSp>
      <p:sp>
        <p:nvSpPr>
          <p:cNvPr id="141" name="Rectangle 10"/>
          <p:cNvSpPr/>
          <p:nvPr/>
        </p:nvSpPr>
        <p:spPr>
          <a:xfrm>
            <a:off x="1472612" y="4836464"/>
            <a:ext cx="7158447" cy="1188722"/>
          </a:xfrm>
          <a:prstGeom prst="rect">
            <a:avLst/>
          </a:prstGeom>
          <a:gradFill>
            <a:gsLst>
              <a:gs pos="0">
                <a:schemeClr val="accent3">
                  <a:hueOff val="263624"/>
                  <a:satOff val="55948"/>
                  <a:lumOff val="27907"/>
                </a:schemeClr>
              </a:gs>
              <a:gs pos="35000">
                <a:srgbClr val="E4FDBF"/>
              </a:gs>
              <a:gs pos="100000">
                <a:schemeClr val="accent3">
                  <a:hueOff val="321486"/>
                  <a:satOff val="58119"/>
                  <a:lumOff val="40966"/>
                </a:schemeClr>
              </a:gs>
            </a:gsLst>
            <a:lin ang="16200000"/>
          </a:gradFill>
          <a:ln>
            <a:solidFill>
              <a:srgbClr val="000000"/>
            </a:solidFill>
          </a:ln>
          <a:effectLst>
            <a:outerShdw sx="100000" sy="100000" kx="0" ky="0" algn="b" rotWithShape="0" blurRad="38100" dist="20000" dir="5400000">
              <a:srgbClr val="000000">
                <a:alpha val="38000"/>
              </a:srgbClr>
            </a:outerShdw>
          </a:effectLst>
        </p:spPr>
        <p:txBody>
          <a:bodyPr lIns="45719" rIns="45719" anchor="ctr"/>
          <a:lstStyle/>
          <a:p>
            <a:pPr algn="ctr">
              <a:defRPr sz="2400"/>
            </a:pPr>
          </a:p>
        </p:txBody>
      </p:sp>
      <p:pic>
        <p:nvPicPr>
          <p:cNvPr id="142" name="Picture 11" descr="Picture 11"/>
          <p:cNvPicPr>
            <a:picLocks noChangeAspect="1"/>
          </p:cNvPicPr>
          <p:nvPr/>
        </p:nvPicPr>
        <p:blipFill>
          <a:blip r:embed="rId2">
            <a:extLst/>
          </a:blip>
          <a:srcRect l="17513" t="0" r="17723" b="0"/>
          <a:stretch>
            <a:fillRect/>
          </a:stretch>
        </p:blipFill>
        <p:spPr>
          <a:xfrm>
            <a:off x="237664" y="4882345"/>
            <a:ext cx="847790" cy="1188749"/>
          </a:xfrm>
          <a:prstGeom prst="rect">
            <a:avLst/>
          </a:prstGeom>
          <a:ln w="12700">
            <a:miter lim="400000"/>
          </a:ln>
        </p:spPr>
      </p:pic>
      <p:pic>
        <p:nvPicPr>
          <p:cNvPr id="143" name="Picture 12" descr="Picture 12"/>
          <p:cNvPicPr>
            <a:picLocks noChangeAspect="1"/>
          </p:cNvPicPr>
          <p:nvPr/>
        </p:nvPicPr>
        <p:blipFill>
          <a:blip r:embed="rId3">
            <a:extLst/>
          </a:blip>
          <a:stretch>
            <a:fillRect/>
          </a:stretch>
        </p:blipFill>
        <p:spPr>
          <a:xfrm>
            <a:off x="7615508" y="741657"/>
            <a:ext cx="1220698" cy="1220698"/>
          </a:xfrm>
          <a:prstGeom prst="rect">
            <a:avLst/>
          </a:prstGeom>
          <a:ln w="12700">
            <a:miter lim="400000"/>
          </a:ln>
          <a:effectLst>
            <a:outerShdw sx="100000" sy="100000" kx="0" ky="0" algn="b" rotWithShape="0" blurRad="50800" dist="38100" dir="2700000">
              <a:srgbClr val="000000">
                <a:alpha val="40000"/>
              </a:srgbClr>
            </a:outerShdw>
          </a:effectLst>
        </p:spPr>
      </p:pic>
      <p:sp>
        <p:nvSpPr>
          <p:cNvPr id="144" name="Rectangle 13"/>
          <p:cNvSpPr/>
          <p:nvPr/>
        </p:nvSpPr>
        <p:spPr>
          <a:xfrm>
            <a:off x="237664" y="2338588"/>
            <a:ext cx="5701498" cy="1976231"/>
          </a:xfrm>
          <a:prstGeom prst="rect">
            <a:avLst/>
          </a:prstGeom>
          <a:solidFill>
            <a:schemeClr val="accent3"/>
          </a:solidFill>
          <a:ln w="38100">
            <a:solidFill>
              <a:srgbClr val="FFFFFF"/>
            </a:solidFill>
          </a:ln>
          <a:effectLst>
            <a:outerShdw sx="100000" sy="100000" kx="0" ky="0" algn="b" rotWithShape="0" blurRad="38100" dist="20000" dir="5400000">
              <a:srgbClr val="000000">
                <a:alpha val="38000"/>
              </a:srgbClr>
            </a:outerShdw>
          </a:effectLst>
        </p:spPr>
        <p:txBody>
          <a:bodyPr lIns="45719" rIns="45719" anchor="ctr"/>
          <a:lstStyle/>
          <a:p>
            <a:pPr algn="ctr">
              <a:defRPr sz="3200">
                <a:effectLst>
                  <a:outerShdw sx="100000" sy="100000" kx="0" ky="0" algn="b" rotWithShape="0" blurRad="38100" dist="38100" dir="2700000">
                    <a:srgbClr val="000000">
                      <a:alpha val="43137"/>
                    </a:srgbClr>
                  </a:outerShdw>
                </a:effectLst>
                <a:latin typeface="Raleway Bold"/>
                <a:ea typeface="Raleway Bold"/>
                <a:cs typeface="Raleway Bold"/>
                <a:sym typeface="Raleway Bold"/>
              </a:defRPr>
            </a:pPr>
          </a:p>
        </p:txBody>
      </p:sp>
      <p:grpSp>
        <p:nvGrpSpPr>
          <p:cNvPr id="149" name="Group 14"/>
          <p:cNvGrpSpPr/>
          <p:nvPr/>
        </p:nvGrpSpPr>
        <p:grpSpPr>
          <a:xfrm>
            <a:off x="7765167" y="6234371"/>
            <a:ext cx="1294624" cy="586177"/>
            <a:chOff x="0" y="0"/>
            <a:chExt cx="1294623" cy="586175"/>
          </a:xfrm>
        </p:grpSpPr>
        <p:pic>
          <p:nvPicPr>
            <p:cNvPr id="145" name="Picture 15" descr="Picture 15"/>
            <p:cNvPicPr>
              <a:picLocks noChangeAspect="1"/>
            </p:cNvPicPr>
            <p:nvPr/>
          </p:nvPicPr>
          <p:blipFill>
            <a:blip r:embed="rId4">
              <a:extLst/>
            </a:blip>
            <a:stretch>
              <a:fillRect/>
            </a:stretch>
          </p:blipFill>
          <p:spPr>
            <a:xfrm>
              <a:off x="0" y="0"/>
              <a:ext cx="1294624" cy="586176"/>
            </a:xfrm>
            <a:prstGeom prst="rect">
              <a:avLst/>
            </a:prstGeom>
            <a:ln w="12700" cap="flat">
              <a:noFill/>
              <a:miter lim="400000"/>
            </a:ln>
            <a:effectLst/>
          </p:spPr>
        </p:pic>
        <p:grpSp>
          <p:nvGrpSpPr>
            <p:cNvPr id="148" name="Group 16"/>
            <p:cNvGrpSpPr/>
            <p:nvPr/>
          </p:nvGrpSpPr>
          <p:grpSpPr>
            <a:xfrm>
              <a:off x="961264" y="164425"/>
              <a:ext cx="182456" cy="110953"/>
              <a:chOff x="0" y="0"/>
              <a:chExt cx="182454" cy="110951"/>
            </a:xfrm>
          </p:grpSpPr>
          <p:sp>
            <p:nvSpPr>
              <p:cNvPr id="146" name="Rectangle 17"/>
              <p:cNvSpPr/>
              <p:nvPr/>
            </p:nvSpPr>
            <p:spPr>
              <a:xfrm>
                <a:off x="0" y="0"/>
                <a:ext cx="182455" cy="110952"/>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47" name="Picture 18" descr="Picture 18"/>
              <p:cNvPicPr>
                <a:picLocks noChangeAspect="1"/>
              </p:cNvPicPr>
              <p:nvPr/>
            </p:nvPicPr>
            <p:blipFill>
              <a:blip r:embed="rId5">
                <a:extLst/>
              </a:blip>
              <a:stretch>
                <a:fillRect/>
              </a:stretch>
            </p:blipFill>
            <p:spPr>
              <a:xfrm>
                <a:off x="15299" y="2653"/>
                <a:ext cx="151857" cy="108030"/>
              </a:xfrm>
              <a:prstGeom prst="rect">
                <a:avLst/>
              </a:prstGeom>
              <a:ln w="12700" cap="flat">
                <a:noFill/>
                <a:miter lim="400000"/>
              </a:ln>
              <a:effectLst/>
            </p:spPr>
          </p:pic>
        </p:grpSp>
      </p:grpSp>
      <p:grpSp>
        <p:nvGrpSpPr>
          <p:cNvPr id="152" name="Rectangle 19"/>
          <p:cNvGrpSpPr/>
          <p:nvPr/>
        </p:nvGrpSpPr>
        <p:grpSpPr>
          <a:xfrm>
            <a:off x="237665" y="781530"/>
            <a:ext cx="7247682" cy="1188720"/>
            <a:chOff x="0" y="0"/>
            <a:chExt cx="7247680" cy="1188719"/>
          </a:xfrm>
        </p:grpSpPr>
        <p:sp>
          <p:nvSpPr>
            <p:cNvPr id="150" name="Rectangle"/>
            <p:cNvSpPr/>
            <p:nvPr/>
          </p:nvSpPr>
          <p:spPr>
            <a:xfrm>
              <a:off x="-1" y="0"/>
              <a:ext cx="7247682" cy="1188720"/>
            </a:xfrm>
            <a:prstGeom prst="rect">
              <a:avLst/>
            </a:prstGeom>
            <a:solidFill>
              <a:srgbClr val="FFFFFF"/>
            </a:solidFill>
            <a:ln w="38100" cap="flat">
              <a:solidFill>
                <a:schemeClr val="accent3"/>
              </a:solidFill>
              <a:prstDash val="solid"/>
              <a:round/>
            </a:ln>
            <a:effectLst>
              <a:outerShdw sx="100000" sy="100000" kx="0" ky="0" algn="b" rotWithShape="0" blurRad="50800" dist="38100" dir="2700000">
                <a:srgbClr val="000000">
                  <a:alpha val="40000"/>
                </a:srgbClr>
              </a:outerShdw>
            </a:effectLst>
          </p:spPr>
          <p:txBody>
            <a:bodyPr wrap="square" lIns="45719" tIns="45719" rIns="45719" bIns="45719" numCol="1" anchor="ctr">
              <a:noAutofit/>
            </a:bodyPr>
            <a:lstStyle/>
            <a:p>
              <a:pPr algn="ctr"/>
            </a:p>
          </p:txBody>
        </p:sp>
        <p:sp>
          <p:nvSpPr>
            <p:cNvPr id="151" name="Navigation"/>
            <p:cNvSpPr txBox="1"/>
            <p:nvPr/>
          </p:nvSpPr>
          <p:spPr>
            <a:xfrm>
              <a:off x="45719" y="59689"/>
              <a:ext cx="7156242" cy="1069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6600">
                  <a:effectLst>
                    <a:outerShdw sx="100000" sy="100000" kx="0" ky="0" algn="b" rotWithShape="0" blurRad="38100" dist="38100" dir="2700000">
                      <a:srgbClr val="000000">
                        <a:alpha val="43137"/>
                      </a:srgbClr>
                    </a:outerShdw>
                  </a:effectLst>
                  <a:latin typeface="Raleway Bold"/>
                  <a:ea typeface="Raleway Bold"/>
                  <a:cs typeface="Raleway Bold"/>
                  <a:sym typeface="Raleway Bold"/>
                </a:defRPr>
              </a:lvl1pPr>
            </a:lstStyle>
            <a:p>
              <a:pPr/>
              <a:r>
                <a:t>Navigation </a:t>
              </a:r>
            </a:p>
          </p:txBody>
        </p:sp>
      </p:grpSp>
      <p:grpSp>
        <p:nvGrpSpPr>
          <p:cNvPr id="155" name="Rectangle 20"/>
          <p:cNvGrpSpPr/>
          <p:nvPr/>
        </p:nvGrpSpPr>
        <p:grpSpPr>
          <a:xfrm>
            <a:off x="1472612" y="4860347"/>
            <a:ext cx="7158447" cy="1188722"/>
            <a:chOff x="0" y="0"/>
            <a:chExt cx="7158445" cy="1188721"/>
          </a:xfrm>
        </p:grpSpPr>
        <p:sp>
          <p:nvSpPr>
            <p:cNvPr id="153" name="Rectangle"/>
            <p:cNvSpPr/>
            <p:nvPr/>
          </p:nvSpPr>
          <p:spPr>
            <a:xfrm>
              <a:off x="-1" y="-1"/>
              <a:ext cx="7158447" cy="1188723"/>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400"/>
              </a:pPr>
            </a:p>
          </p:txBody>
        </p:sp>
        <p:sp>
          <p:nvSpPr>
            <p:cNvPr id="154" name="Phil and Paul have had to carefully consider the navigation of their boat."/>
            <p:cNvSpPr txBox="1"/>
            <p:nvPr/>
          </p:nvSpPr>
          <p:spPr>
            <a:xfrm>
              <a:off x="45719" y="180340"/>
              <a:ext cx="7067007" cy="8280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lvl1pPr>
            </a:lstStyle>
            <a:p>
              <a:pPr/>
              <a:r>
                <a:t>Phil and Paul have had to carefully consider the navigation of their boat. </a:t>
              </a:r>
            </a:p>
          </p:txBody>
        </p:sp>
      </p:grpSp>
      <p:grpSp>
        <p:nvGrpSpPr>
          <p:cNvPr id="158" name="Rectangle 21"/>
          <p:cNvGrpSpPr/>
          <p:nvPr/>
        </p:nvGrpSpPr>
        <p:grpSpPr>
          <a:xfrm>
            <a:off x="237665" y="2124834"/>
            <a:ext cx="6528895" cy="2551739"/>
            <a:chOff x="0" y="0"/>
            <a:chExt cx="6528894" cy="2551737"/>
          </a:xfrm>
        </p:grpSpPr>
        <p:sp>
          <p:nvSpPr>
            <p:cNvPr id="156" name="Rectangle"/>
            <p:cNvSpPr/>
            <p:nvPr/>
          </p:nvSpPr>
          <p:spPr>
            <a:xfrm>
              <a:off x="0" y="-1"/>
              <a:ext cx="6528895" cy="2551739"/>
            </a:xfrm>
            <a:prstGeom prst="rect">
              <a:avLst/>
            </a:prstGeom>
            <a:solidFill>
              <a:schemeClr val="accent3"/>
            </a:solidFill>
            <a:ln w="38100" cap="flat">
              <a:solidFill>
                <a:srgbClr val="FFFFFF"/>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3200">
                  <a:effectLst>
                    <a:outerShdw sx="100000" sy="100000" kx="0" ky="0" algn="b" rotWithShape="0" blurRad="38100" dist="38100" dir="2700000">
                      <a:srgbClr val="000000">
                        <a:alpha val="43137"/>
                      </a:srgbClr>
                    </a:outerShdw>
                  </a:effectLst>
                  <a:latin typeface="Raleway Bold"/>
                  <a:ea typeface="Raleway Bold"/>
                  <a:cs typeface="Raleway Bold"/>
                  <a:sym typeface="Raleway Bold"/>
                </a:defRPr>
              </a:pPr>
            </a:p>
          </p:txBody>
        </p:sp>
        <p:sp>
          <p:nvSpPr>
            <p:cNvPr id="157" name="The act of directing a ship, aircraft, etc. from one place to another, or the science of finding a way from one place to another."/>
            <p:cNvSpPr txBox="1"/>
            <p:nvPr/>
          </p:nvSpPr>
          <p:spPr>
            <a:xfrm>
              <a:off x="45720" y="55398"/>
              <a:ext cx="6437455" cy="24409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3200">
                  <a:effectLst>
                    <a:outerShdw sx="100000" sy="100000" kx="0" ky="0" algn="b" rotWithShape="0" blurRad="38100" dist="38100" dir="2700000">
                      <a:srgbClr val="000000">
                        <a:alpha val="43137"/>
                      </a:srgbClr>
                    </a:outerShdw>
                  </a:effectLst>
                  <a:latin typeface="Raleway Bold"/>
                  <a:ea typeface="Raleway Bold"/>
                  <a:cs typeface="Raleway Bold"/>
                  <a:sym typeface="Raleway Bold"/>
                </a:defRPr>
              </a:lvl1pPr>
            </a:lstStyle>
            <a:p>
              <a:pPr/>
              <a:r>
                <a:t>The act of directing a ship, aircraft, etc. from one place to another, or the science of finding a way from one place to another.</a:t>
              </a:r>
            </a:p>
          </p:txBody>
        </p:sp>
      </p:grpSp>
      <p:pic>
        <p:nvPicPr>
          <p:cNvPr id="159" name="Picture 6" descr="Picture 6"/>
          <p:cNvPicPr>
            <a:picLocks noChangeAspect="1"/>
          </p:cNvPicPr>
          <p:nvPr/>
        </p:nvPicPr>
        <p:blipFill>
          <a:blip r:embed="rId6">
            <a:extLst/>
          </a:blip>
          <a:srcRect l="0" t="0" r="0" b="14815"/>
          <a:stretch>
            <a:fillRect/>
          </a:stretch>
        </p:blipFill>
        <p:spPr>
          <a:xfrm>
            <a:off x="6684702" y="2077206"/>
            <a:ext cx="2397140" cy="2042008"/>
          </a:xfrm>
          <a:prstGeom prst="rect">
            <a:avLst/>
          </a:prstGeom>
          <a:ln w="12700">
            <a:miter lim="400000"/>
          </a:ln>
        </p:spPr>
      </p:pic>
      <p:sp>
        <p:nvSpPr>
          <p:cNvPr id="160"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161"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1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1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15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1" grpId="2"/>
      <p:bldP build="whole" bldLvl="1" animBg="1" rev="0" advAuto="0" spid="144" grpId="1"/>
      <p:bldP build="whole" bldLvl="1" animBg="1" rev="0" advAuto="0" spid="155" grpId="4"/>
      <p:bldP build="whole" bldLvl="1" animBg="1" rev="0" advAuto="0" spid="158" grpId="3"/>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65" name="Rectangle 2"/>
          <p:cNvGrpSpPr/>
          <p:nvPr/>
        </p:nvGrpSpPr>
        <p:grpSpPr>
          <a:xfrm>
            <a:off x="188194" y="216317"/>
            <a:ext cx="7917709" cy="476379"/>
            <a:chOff x="0" y="0"/>
            <a:chExt cx="7917708" cy="476377"/>
          </a:xfrm>
        </p:grpSpPr>
        <p:sp>
          <p:nvSpPr>
            <p:cNvPr id="163" name="Rectangle"/>
            <p:cNvSpPr/>
            <p:nvPr/>
          </p:nvSpPr>
          <p:spPr>
            <a:xfrm>
              <a:off x="0" y="0"/>
              <a:ext cx="7917709" cy="476378"/>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64" name="Recall the use of compass directions for navigation."/>
            <p:cNvSpPr txBox="1"/>
            <p:nvPr/>
          </p:nvSpPr>
          <p:spPr>
            <a:xfrm>
              <a:off x="45720" y="59119"/>
              <a:ext cx="7826269"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a:latin typeface="Raleway Bold"/>
                  <a:ea typeface="Raleway Bold"/>
                  <a:cs typeface="Raleway Bold"/>
                  <a:sym typeface="Raleway Bold"/>
                </a:defRPr>
              </a:pPr>
              <a:r>
                <a:t>Recall</a:t>
              </a:r>
              <a:r>
                <a:rPr>
                  <a:latin typeface="+mn-lt"/>
                  <a:ea typeface="+mn-ea"/>
                  <a:cs typeface="+mn-cs"/>
                  <a:sym typeface="Raleway Regular"/>
                </a:rPr>
                <a:t> the use of compass directions for navigation. </a:t>
              </a:r>
            </a:p>
          </p:txBody>
        </p:sp>
      </p:grpSp>
      <p:sp>
        <p:nvSpPr>
          <p:cNvPr id="166"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67" name="TextBox 20"/>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72" name="Group 21"/>
          <p:cNvGrpSpPr/>
          <p:nvPr/>
        </p:nvGrpSpPr>
        <p:grpSpPr>
          <a:xfrm>
            <a:off x="7877175" y="6334488"/>
            <a:ext cx="1182616" cy="486058"/>
            <a:chOff x="0" y="0"/>
            <a:chExt cx="1182615" cy="486057"/>
          </a:xfrm>
        </p:grpSpPr>
        <p:pic>
          <p:nvPicPr>
            <p:cNvPr id="168" name="Picture 22" descr="Picture 22"/>
            <p:cNvPicPr>
              <a:picLocks noChangeAspect="1"/>
            </p:cNvPicPr>
            <p:nvPr/>
          </p:nvPicPr>
          <p:blipFill>
            <a:blip r:embed="rId2">
              <a:extLst/>
            </a:blip>
            <a:stretch>
              <a:fillRect/>
            </a:stretch>
          </p:blipFill>
          <p:spPr>
            <a:xfrm>
              <a:off x="0" y="0"/>
              <a:ext cx="1182616" cy="486058"/>
            </a:xfrm>
            <a:prstGeom prst="rect">
              <a:avLst/>
            </a:prstGeom>
            <a:ln w="12700" cap="flat">
              <a:noFill/>
              <a:miter lim="400000"/>
            </a:ln>
            <a:effectLst/>
          </p:spPr>
        </p:pic>
        <p:grpSp>
          <p:nvGrpSpPr>
            <p:cNvPr id="171" name="Group 23"/>
            <p:cNvGrpSpPr/>
            <p:nvPr/>
          </p:nvGrpSpPr>
          <p:grpSpPr>
            <a:xfrm>
              <a:off x="878099" y="136341"/>
              <a:ext cx="166670" cy="92002"/>
              <a:chOff x="0" y="0"/>
              <a:chExt cx="166669" cy="92000"/>
            </a:xfrm>
          </p:grpSpPr>
          <p:sp>
            <p:nvSpPr>
              <p:cNvPr id="169" name="Rectangle 24"/>
              <p:cNvSpPr/>
              <p:nvPr/>
            </p:nvSpPr>
            <p:spPr>
              <a:xfrm>
                <a:off x="-1" y="0"/>
                <a:ext cx="166671" cy="92001"/>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70" name="Picture 25" descr="Picture 25"/>
              <p:cNvPicPr>
                <a:picLocks noChangeAspect="1"/>
              </p:cNvPicPr>
              <p:nvPr/>
            </p:nvPicPr>
            <p:blipFill>
              <a:blip r:embed="rId3">
                <a:extLst/>
              </a:blip>
              <a:stretch>
                <a:fillRect/>
              </a:stretch>
            </p:blipFill>
            <p:spPr>
              <a:xfrm>
                <a:off x="13975" y="2199"/>
                <a:ext cx="138719" cy="89579"/>
              </a:xfrm>
              <a:prstGeom prst="rect">
                <a:avLst/>
              </a:prstGeom>
              <a:ln w="12700" cap="flat">
                <a:noFill/>
                <a:miter lim="400000"/>
              </a:ln>
              <a:effectLst/>
            </p:spPr>
          </p:pic>
        </p:grpSp>
      </p:grpSp>
      <p:sp>
        <p:nvSpPr>
          <p:cNvPr id="173" name="Rectangle 1"/>
          <p:cNvSpPr txBox="1"/>
          <p:nvPr/>
        </p:nvSpPr>
        <p:spPr>
          <a:xfrm>
            <a:off x="434446" y="1129784"/>
            <a:ext cx="7769754" cy="828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400">
                <a:solidFill>
                  <a:srgbClr val="222222"/>
                </a:solidFill>
                <a:latin typeface="Raleway Bold"/>
                <a:ea typeface="Raleway Bold"/>
                <a:cs typeface="Raleway Bold"/>
                <a:sym typeface="Raleway Bold"/>
              </a:defRPr>
            </a:pPr>
            <a:r>
              <a:t>True North </a:t>
            </a:r>
            <a:r>
              <a:rPr>
                <a:latin typeface="+mn-lt"/>
                <a:ea typeface="+mn-ea"/>
                <a:cs typeface="+mn-cs"/>
                <a:sym typeface="Raleway Regular"/>
              </a:rPr>
              <a:t>– is north according to the Geographic Earth's axis, not magnetic north.</a:t>
            </a:r>
          </a:p>
        </p:txBody>
      </p:sp>
      <p:pic>
        <p:nvPicPr>
          <p:cNvPr id="174" name="Picture 2" descr="Picture 2"/>
          <p:cNvPicPr>
            <a:picLocks noChangeAspect="1"/>
          </p:cNvPicPr>
          <p:nvPr/>
        </p:nvPicPr>
        <p:blipFill>
          <a:blip r:embed="rId4">
            <a:extLst/>
          </a:blip>
          <a:stretch>
            <a:fillRect/>
          </a:stretch>
        </p:blipFill>
        <p:spPr>
          <a:xfrm>
            <a:off x="156730" y="2011409"/>
            <a:ext cx="3385821" cy="3815009"/>
          </a:xfrm>
          <a:prstGeom prst="rect">
            <a:avLst/>
          </a:prstGeom>
          <a:ln w="12700">
            <a:miter lim="400000"/>
          </a:ln>
        </p:spPr>
      </p:pic>
      <p:pic>
        <p:nvPicPr>
          <p:cNvPr id="175" name="Picture 4" descr="Picture 4"/>
          <p:cNvPicPr>
            <a:picLocks noChangeAspect="1"/>
          </p:cNvPicPr>
          <p:nvPr/>
        </p:nvPicPr>
        <p:blipFill>
          <a:blip r:embed="rId5">
            <a:extLst/>
          </a:blip>
          <a:stretch>
            <a:fillRect/>
          </a:stretch>
        </p:blipFill>
        <p:spPr>
          <a:xfrm>
            <a:off x="3415286" y="2309727"/>
            <a:ext cx="2765215" cy="3636446"/>
          </a:xfrm>
          <a:prstGeom prst="rect">
            <a:avLst/>
          </a:prstGeom>
          <a:ln w="12700">
            <a:miter lim="400000"/>
          </a:ln>
        </p:spPr>
      </p:pic>
      <p:sp>
        <p:nvSpPr>
          <p:cNvPr id="176" name="Rectangle 3"/>
          <p:cNvSpPr txBox="1"/>
          <p:nvPr/>
        </p:nvSpPr>
        <p:spPr>
          <a:xfrm>
            <a:off x="6307693" y="2604455"/>
            <a:ext cx="2485195" cy="303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400">
                <a:effectLst>
                  <a:outerShdw sx="100000" sy="100000" kx="0" ky="0" algn="b" rotWithShape="0" blurRad="38100" dist="19050" dir="2700000">
                    <a:srgbClr val="000000">
                      <a:alpha val="40000"/>
                    </a:srgbClr>
                  </a:outerShdw>
                </a:effectLst>
              </a:defRPr>
            </a:lvl1pPr>
          </a:lstStyle>
          <a:p>
            <a:pPr/>
            <a:r>
              <a:t>Declination is the difference between the directions which must be considered when trying to direct yourself. </a:t>
            </a:r>
          </a:p>
        </p:txBody>
      </p:sp>
      <p:sp>
        <p:nvSpPr>
          <p:cNvPr id="177" name="Straight Arrow Connector 5"/>
          <p:cNvSpPr/>
          <p:nvPr/>
        </p:nvSpPr>
        <p:spPr>
          <a:xfrm flipH="1">
            <a:off x="5696606" y="3333291"/>
            <a:ext cx="903891" cy="1"/>
          </a:xfrm>
          <a:prstGeom prst="line">
            <a:avLst/>
          </a:prstGeom>
          <a:ln w="28575">
            <a:solidFill>
              <a:srgbClr val="FF0000"/>
            </a:solidFill>
            <a:tailEnd type="triangle"/>
          </a:ln>
        </p:spPr>
        <p:txBody>
          <a:bodyPr lIns="45719" rIns="45719"/>
          <a:lstStyle/>
          <a:p>
            <a:pPr/>
          </a:p>
        </p:txBody>
      </p:sp>
      <p:pic>
        <p:nvPicPr>
          <p:cNvPr id="178" name="Picture 17" descr="Picture 17"/>
          <p:cNvPicPr>
            <a:picLocks noChangeAspect="1"/>
          </p:cNvPicPr>
          <p:nvPr/>
        </p:nvPicPr>
        <p:blipFill>
          <a:blip r:embed="rId6">
            <a:extLst/>
          </a:blip>
          <a:stretch>
            <a:fillRect/>
          </a:stretch>
        </p:blipFill>
        <p:spPr>
          <a:xfrm>
            <a:off x="8249919" y="256314"/>
            <a:ext cx="606049" cy="524525"/>
          </a:xfrm>
          <a:prstGeom prst="rect">
            <a:avLst/>
          </a:prstGeom>
          <a:ln w="12700">
            <a:miter lim="400000"/>
          </a:ln>
        </p:spPr>
      </p:pic>
      <p:sp>
        <p:nvSpPr>
          <p:cNvPr id="179"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180"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84" name="Rectangle 2"/>
          <p:cNvGrpSpPr/>
          <p:nvPr/>
        </p:nvGrpSpPr>
        <p:grpSpPr>
          <a:xfrm>
            <a:off x="188194" y="216317"/>
            <a:ext cx="7917709" cy="476379"/>
            <a:chOff x="0" y="0"/>
            <a:chExt cx="7917708" cy="476377"/>
          </a:xfrm>
        </p:grpSpPr>
        <p:sp>
          <p:nvSpPr>
            <p:cNvPr id="182" name="Rectangle"/>
            <p:cNvSpPr/>
            <p:nvPr/>
          </p:nvSpPr>
          <p:spPr>
            <a:xfrm>
              <a:off x="0" y="0"/>
              <a:ext cx="7917709" cy="476378"/>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83" name="Recall the use of compass directions for navigation."/>
            <p:cNvSpPr txBox="1"/>
            <p:nvPr/>
          </p:nvSpPr>
          <p:spPr>
            <a:xfrm>
              <a:off x="45720" y="59119"/>
              <a:ext cx="7826269"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a:latin typeface="Raleway Bold"/>
                  <a:ea typeface="Raleway Bold"/>
                  <a:cs typeface="Raleway Bold"/>
                  <a:sym typeface="Raleway Bold"/>
                </a:defRPr>
              </a:pPr>
              <a:r>
                <a:t>Recall</a:t>
              </a:r>
              <a:r>
                <a:rPr>
                  <a:latin typeface="+mn-lt"/>
                  <a:ea typeface="+mn-ea"/>
                  <a:cs typeface="+mn-cs"/>
                  <a:sym typeface="Raleway Regular"/>
                </a:rPr>
                <a:t> the use of compass directions for navigation. </a:t>
              </a:r>
            </a:p>
          </p:txBody>
        </p:sp>
      </p:grpSp>
      <p:sp>
        <p:nvSpPr>
          <p:cNvPr id="185"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86" name="TextBox 20"/>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91" name="Group 21"/>
          <p:cNvGrpSpPr/>
          <p:nvPr/>
        </p:nvGrpSpPr>
        <p:grpSpPr>
          <a:xfrm>
            <a:off x="7877175" y="6334488"/>
            <a:ext cx="1182616" cy="486058"/>
            <a:chOff x="0" y="0"/>
            <a:chExt cx="1182615" cy="486057"/>
          </a:xfrm>
        </p:grpSpPr>
        <p:pic>
          <p:nvPicPr>
            <p:cNvPr id="187" name="Picture 22" descr="Picture 22"/>
            <p:cNvPicPr>
              <a:picLocks noChangeAspect="1"/>
            </p:cNvPicPr>
            <p:nvPr/>
          </p:nvPicPr>
          <p:blipFill>
            <a:blip r:embed="rId2">
              <a:extLst/>
            </a:blip>
            <a:stretch>
              <a:fillRect/>
            </a:stretch>
          </p:blipFill>
          <p:spPr>
            <a:xfrm>
              <a:off x="0" y="0"/>
              <a:ext cx="1182616" cy="486058"/>
            </a:xfrm>
            <a:prstGeom prst="rect">
              <a:avLst/>
            </a:prstGeom>
            <a:ln w="12700" cap="flat">
              <a:noFill/>
              <a:miter lim="400000"/>
            </a:ln>
            <a:effectLst/>
          </p:spPr>
        </p:pic>
        <p:grpSp>
          <p:nvGrpSpPr>
            <p:cNvPr id="190" name="Group 23"/>
            <p:cNvGrpSpPr/>
            <p:nvPr/>
          </p:nvGrpSpPr>
          <p:grpSpPr>
            <a:xfrm>
              <a:off x="878099" y="136341"/>
              <a:ext cx="166670" cy="92002"/>
              <a:chOff x="0" y="0"/>
              <a:chExt cx="166669" cy="92000"/>
            </a:xfrm>
          </p:grpSpPr>
          <p:sp>
            <p:nvSpPr>
              <p:cNvPr id="188" name="Rectangle 24"/>
              <p:cNvSpPr/>
              <p:nvPr/>
            </p:nvSpPr>
            <p:spPr>
              <a:xfrm>
                <a:off x="-1" y="0"/>
                <a:ext cx="166671" cy="92001"/>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89" name="Picture 25" descr="Picture 25"/>
              <p:cNvPicPr>
                <a:picLocks noChangeAspect="1"/>
              </p:cNvPicPr>
              <p:nvPr/>
            </p:nvPicPr>
            <p:blipFill>
              <a:blip r:embed="rId3">
                <a:extLst/>
              </a:blip>
              <a:stretch>
                <a:fillRect/>
              </a:stretch>
            </p:blipFill>
            <p:spPr>
              <a:xfrm>
                <a:off x="13975" y="2199"/>
                <a:ext cx="138719" cy="89579"/>
              </a:xfrm>
              <a:prstGeom prst="rect">
                <a:avLst/>
              </a:prstGeom>
              <a:ln w="12700" cap="flat">
                <a:noFill/>
                <a:miter lim="400000"/>
              </a:ln>
              <a:effectLst/>
            </p:spPr>
          </p:pic>
        </p:grpSp>
      </p:grpSp>
      <p:sp>
        <p:nvSpPr>
          <p:cNvPr id="192" name="Rectangle 1"/>
          <p:cNvSpPr txBox="1"/>
          <p:nvPr/>
        </p:nvSpPr>
        <p:spPr>
          <a:xfrm>
            <a:off x="434446" y="1129784"/>
            <a:ext cx="7769754" cy="1196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400">
                <a:solidFill>
                  <a:srgbClr val="222222"/>
                </a:solidFill>
                <a:latin typeface="Raleway Bold"/>
                <a:ea typeface="Raleway Bold"/>
                <a:cs typeface="Raleway Bold"/>
                <a:sym typeface="Raleway Bold"/>
              </a:defRPr>
            </a:pPr>
            <a:r>
              <a:t>A Bearing - </a:t>
            </a:r>
            <a:r>
              <a:rPr>
                <a:latin typeface="+mn-lt"/>
                <a:ea typeface="+mn-ea"/>
                <a:cs typeface="+mn-cs"/>
                <a:sym typeface="Raleway Regular"/>
              </a:rPr>
              <a:t>is the angle in degrees measured clockwise from north. Bearings are also essential to navigation. </a:t>
            </a:r>
          </a:p>
        </p:txBody>
      </p:sp>
      <p:pic>
        <p:nvPicPr>
          <p:cNvPr id="193" name="Picture 17" descr="Picture 17"/>
          <p:cNvPicPr>
            <a:picLocks noChangeAspect="1"/>
          </p:cNvPicPr>
          <p:nvPr/>
        </p:nvPicPr>
        <p:blipFill>
          <a:blip r:embed="rId4">
            <a:extLst/>
          </a:blip>
          <a:stretch>
            <a:fillRect/>
          </a:stretch>
        </p:blipFill>
        <p:spPr>
          <a:xfrm>
            <a:off x="8249919" y="256314"/>
            <a:ext cx="606049" cy="524525"/>
          </a:xfrm>
          <a:prstGeom prst="rect">
            <a:avLst/>
          </a:prstGeom>
          <a:ln w="12700">
            <a:miter lim="400000"/>
          </a:ln>
        </p:spPr>
      </p:pic>
      <p:pic>
        <p:nvPicPr>
          <p:cNvPr id="194" name="Picture 4" descr="Picture 4"/>
          <p:cNvPicPr>
            <a:picLocks noChangeAspect="1"/>
          </p:cNvPicPr>
          <p:nvPr/>
        </p:nvPicPr>
        <p:blipFill>
          <a:blip r:embed="rId5">
            <a:extLst/>
          </a:blip>
          <a:stretch>
            <a:fillRect/>
          </a:stretch>
        </p:blipFill>
        <p:spPr>
          <a:xfrm>
            <a:off x="5308089" y="2460339"/>
            <a:ext cx="3244856" cy="2998044"/>
          </a:xfrm>
          <a:prstGeom prst="rect">
            <a:avLst/>
          </a:prstGeom>
          <a:ln w="12700">
            <a:miter lim="400000"/>
          </a:ln>
        </p:spPr>
      </p:pic>
      <p:sp>
        <p:nvSpPr>
          <p:cNvPr id="195" name="Rectangle 6"/>
          <p:cNvSpPr/>
          <p:nvPr/>
        </p:nvSpPr>
        <p:spPr>
          <a:xfrm>
            <a:off x="487546" y="2570771"/>
            <a:ext cx="4572001" cy="2517141"/>
          </a:xfrm>
          <a:prstGeom prst="rect">
            <a:avLst/>
          </a:prstGeom>
          <a:solidFill>
            <a:schemeClr val="accent3"/>
          </a:solidFill>
          <a:ln w="25400">
            <a:solidFill>
              <a:srgbClr val="718841"/>
            </a:solidFill>
          </a:ln>
          <a:extLst>
            <a:ext uri="{C572A759-6A51-4108-AA02-DFA0A04FC94B}">
              <ma14:wrappingTextBoxFlag xmlns:ma14="http://schemas.microsoft.com/office/mac/drawingml/2011/main" val="1"/>
            </a:ext>
          </a:extLst>
        </p:spPr>
        <p:txBody>
          <a:bodyPr lIns="45719" rIns="45719">
            <a:spAutoFit/>
          </a:bodyPr>
          <a:lstStyle/>
          <a:p>
            <a:pPr>
              <a:defRPr>
                <a:latin typeface="Raleway Bold"/>
                <a:ea typeface="Raleway Bold"/>
                <a:cs typeface="Raleway Bold"/>
                <a:sym typeface="Raleway Bold"/>
              </a:defRPr>
            </a:pPr>
            <a:r>
              <a:t>Remember! </a:t>
            </a:r>
            <a:endParaRPr>
              <a:solidFill>
                <a:srgbClr val="FFFFFF"/>
              </a:solidFill>
            </a:endParaRPr>
          </a:p>
          <a:p>
            <a:pPr>
              <a:defRPr>
                <a:latin typeface="Raleway Bold"/>
                <a:ea typeface="Raleway Bold"/>
                <a:cs typeface="Raleway Bold"/>
                <a:sym typeface="Raleway Bold"/>
              </a:defRPr>
            </a:pPr>
          </a:p>
          <a:p>
            <a:pPr/>
            <a:r>
              <a:t>A bearing:</a:t>
            </a:r>
            <a:endParaRPr>
              <a:solidFill>
                <a:srgbClr val="FFFFFF"/>
              </a:solidFill>
            </a:endParaRPr>
          </a:p>
          <a:p>
            <a:pPr marL="285750" indent="-285750">
              <a:buSzPct val="100000"/>
              <a:buFont typeface="Raleway Regular"/>
              <a:buChar char="•"/>
            </a:pPr>
            <a:r>
              <a:t>is measured from the north line</a:t>
            </a:r>
            <a:endParaRPr>
              <a:solidFill>
                <a:srgbClr val="FFFFFF"/>
              </a:solidFill>
            </a:endParaRPr>
          </a:p>
          <a:p>
            <a:pPr marL="285750" indent="-285750">
              <a:buSzPct val="100000"/>
              <a:buFont typeface="Raleway Regular"/>
              <a:buChar char="•"/>
            </a:pPr>
            <a:r>
              <a:t>is measured clockwise</a:t>
            </a:r>
            <a:endParaRPr>
              <a:solidFill>
                <a:srgbClr val="FFFFFF"/>
              </a:solidFill>
            </a:endParaRPr>
          </a:p>
          <a:p>
            <a:pPr marL="285750" indent="-285750">
              <a:buSzPct val="100000"/>
              <a:buFont typeface="Raleway Regular"/>
              <a:buChar char="•"/>
            </a:pPr>
            <a:r>
              <a:t>has three figures</a:t>
            </a:r>
            <a:endParaRPr>
              <a:solidFill>
                <a:srgbClr val="FFFFFF"/>
              </a:solidFill>
            </a:endParaRPr>
          </a:p>
          <a:p>
            <a:pPr marL="285750" indent="-285750">
              <a:buSzPct val="100000"/>
              <a:buFont typeface="Raleway Regular"/>
              <a:buChar char="•"/>
            </a:pPr>
          </a:p>
          <a:p>
            <a:pPr/>
            <a:r>
              <a:t>For example, the bearing for the direction of east is 090°.</a:t>
            </a:r>
          </a:p>
        </p:txBody>
      </p:sp>
      <p:sp>
        <p:nvSpPr>
          <p:cNvPr id="196"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197" name="Picture 5" descr="Picture 5"/>
          <p:cNvPicPr>
            <a:picLocks noChangeAspect="1"/>
          </p:cNvPicPr>
          <p:nvPr/>
        </p:nvPicPr>
        <p:blipFill>
          <a:blip r:embed="rId6">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08" name="Group 10"/>
          <p:cNvGrpSpPr/>
          <p:nvPr/>
        </p:nvGrpSpPr>
        <p:grpSpPr>
          <a:xfrm>
            <a:off x="64158" y="116631"/>
            <a:ext cx="8992438" cy="6677015"/>
            <a:chOff x="0" y="0"/>
            <a:chExt cx="8992437" cy="6677014"/>
          </a:xfrm>
        </p:grpSpPr>
        <p:grpSp>
          <p:nvGrpSpPr>
            <p:cNvPr id="206" name="Group 1"/>
            <p:cNvGrpSpPr/>
            <p:nvPr/>
          </p:nvGrpSpPr>
          <p:grpSpPr>
            <a:xfrm>
              <a:off x="0" y="0"/>
              <a:ext cx="8972338" cy="6336849"/>
              <a:chOff x="0" y="0"/>
              <a:chExt cx="8972337" cy="6336848"/>
            </a:xfrm>
          </p:grpSpPr>
          <p:sp>
            <p:nvSpPr>
              <p:cNvPr id="199" name="TextBox 12"/>
              <p:cNvSpPr/>
              <p:nvPr/>
            </p:nvSpPr>
            <p:spPr>
              <a:xfrm>
                <a:off x="1100463" y="6336848"/>
                <a:ext cx="7630719"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05" name="Group 18"/>
              <p:cNvGrpSpPr/>
              <p:nvPr/>
            </p:nvGrpSpPr>
            <p:grpSpPr>
              <a:xfrm>
                <a:off x="0" y="0"/>
                <a:ext cx="8972338" cy="6299025"/>
                <a:chOff x="0" y="0"/>
                <a:chExt cx="8972337" cy="6299024"/>
              </a:xfrm>
            </p:grpSpPr>
            <p:grpSp>
              <p:nvGrpSpPr>
                <p:cNvPr id="203" name="Group 13"/>
                <p:cNvGrpSpPr/>
                <p:nvPr/>
              </p:nvGrpSpPr>
              <p:grpSpPr>
                <a:xfrm>
                  <a:off x="0" y="-1"/>
                  <a:ext cx="8972337" cy="6299025"/>
                  <a:chOff x="0" y="0"/>
                  <a:chExt cx="8972337" cy="6299024"/>
                </a:xfrm>
              </p:grpSpPr>
              <p:sp>
                <p:nvSpPr>
                  <p:cNvPr id="200"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01"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02"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04"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grpSp>
        <p:pic>
          <p:nvPicPr>
            <p:cNvPr id="207" name="Picture 3" descr="Picture 3"/>
            <p:cNvPicPr>
              <a:picLocks noChangeAspect="1"/>
            </p:cNvPicPr>
            <p:nvPr/>
          </p:nvPicPr>
          <p:blipFill>
            <a:blip r:embed="rId2">
              <a:extLst/>
            </a:blip>
            <a:stretch>
              <a:fillRect/>
            </a:stretch>
          </p:blipFill>
          <p:spPr>
            <a:xfrm>
              <a:off x="7948829" y="5413088"/>
              <a:ext cx="1043609" cy="1263927"/>
            </a:xfrm>
            <a:prstGeom prst="rect">
              <a:avLst/>
            </a:prstGeom>
            <a:ln w="12700" cap="flat">
              <a:noFill/>
              <a:miter lim="400000"/>
            </a:ln>
            <a:effectLst/>
          </p:spPr>
        </p:pic>
      </p:grpSp>
      <p:grpSp>
        <p:nvGrpSpPr>
          <p:cNvPr id="211" name="Rectangle 14"/>
          <p:cNvGrpSpPr/>
          <p:nvPr/>
        </p:nvGrpSpPr>
        <p:grpSpPr>
          <a:xfrm>
            <a:off x="188195" y="216004"/>
            <a:ext cx="7624162" cy="358142"/>
            <a:chOff x="0" y="6349"/>
            <a:chExt cx="7624161" cy="358140"/>
          </a:xfrm>
        </p:grpSpPr>
        <p:sp>
          <p:nvSpPr>
            <p:cNvPr id="209" name="Rectangle"/>
            <p:cNvSpPr/>
            <p:nvPr/>
          </p:nvSpPr>
          <p:spPr>
            <a:xfrm>
              <a:off x="0" y="6662"/>
              <a:ext cx="7624162"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210" name="Explore the different tools and methods of sea navigation."/>
            <p:cNvSpPr txBox="1"/>
            <p:nvPr/>
          </p:nvSpPr>
          <p:spPr>
            <a:xfrm>
              <a:off x="45719" y="6349"/>
              <a:ext cx="7532723"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the different tools and methods of sea navigation. </a:t>
              </a:r>
            </a:p>
          </p:txBody>
        </p:sp>
      </p:grpSp>
      <p:pic>
        <p:nvPicPr>
          <p:cNvPr id="212" name="Picture 15" descr="Picture 15"/>
          <p:cNvPicPr>
            <a:picLocks noChangeAspect="1"/>
          </p:cNvPicPr>
          <p:nvPr/>
        </p:nvPicPr>
        <p:blipFill>
          <a:blip r:embed="rId3">
            <a:extLst/>
          </a:blip>
          <a:stretch>
            <a:fillRect/>
          </a:stretch>
        </p:blipFill>
        <p:spPr>
          <a:xfrm rot="21019230">
            <a:off x="732068" y="1330786"/>
            <a:ext cx="4071931" cy="2714620"/>
          </a:xfrm>
          <a:prstGeom prst="rect">
            <a:avLst/>
          </a:prstGeom>
          <a:ln w="12700">
            <a:miter lim="400000"/>
          </a:ln>
        </p:spPr>
      </p:pic>
      <p:grpSp>
        <p:nvGrpSpPr>
          <p:cNvPr id="215" name="Rectangle: Rounded Corners 4"/>
          <p:cNvGrpSpPr/>
          <p:nvPr/>
        </p:nvGrpSpPr>
        <p:grpSpPr>
          <a:xfrm>
            <a:off x="5181600" y="1118732"/>
            <a:ext cx="3204156" cy="1676401"/>
            <a:chOff x="0" y="7619"/>
            <a:chExt cx="3204155" cy="1676400"/>
          </a:xfrm>
        </p:grpSpPr>
        <p:sp>
          <p:nvSpPr>
            <p:cNvPr id="213" name="Rounded Rectangle"/>
            <p:cNvSpPr/>
            <p:nvPr/>
          </p:nvSpPr>
          <p:spPr>
            <a:xfrm>
              <a:off x="0" y="7619"/>
              <a:ext cx="3204156" cy="1676401"/>
            </a:xfrm>
            <a:prstGeom prst="roundRect">
              <a:avLst>
                <a:gd name="adj" fmla="val 16667"/>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14" name="Remember Phil and Paul have the advantage that in 2020 we can use GPS and satellite systems to plot and maintain navigation routes."/>
            <p:cNvSpPr/>
            <p:nvPr/>
          </p:nvSpPr>
          <p:spPr>
            <a:xfrm>
              <a:off x="127555" y="845819"/>
              <a:ext cx="294904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lstStyle>
            <a:p>
              <a:pPr/>
              <a:r>
                <a:t>Remember Phil and Paul have the advantage that in 2020 we can use GPS and satellite systems to plot and maintain navigation routes. </a:t>
              </a:r>
            </a:p>
          </p:txBody>
        </p:sp>
      </p:grpSp>
      <p:grpSp>
        <p:nvGrpSpPr>
          <p:cNvPr id="223" name="Thought Bubble: Cloud 6"/>
          <p:cNvGrpSpPr/>
          <p:nvPr/>
        </p:nvGrpSpPr>
        <p:grpSpPr>
          <a:xfrm>
            <a:off x="5233342" y="3421738"/>
            <a:ext cx="2982182" cy="2501889"/>
            <a:chOff x="0" y="0"/>
            <a:chExt cx="2982180" cy="2501887"/>
          </a:xfrm>
        </p:grpSpPr>
        <p:grpSp>
          <p:nvGrpSpPr>
            <p:cNvPr id="221" name="Group"/>
            <p:cNvGrpSpPr/>
            <p:nvPr/>
          </p:nvGrpSpPr>
          <p:grpSpPr>
            <a:xfrm>
              <a:off x="0" y="-1"/>
              <a:ext cx="2982181" cy="2501889"/>
              <a:chOff x="0" y="0"/>
              <a:chExt cx="2982180" cy="2501888"/>
            </a:xfrm>
          </p:grpSpPr>
          <p:sp>
            <p:nvSpPr>
              <p:cNvPr id="216" name="Shape"/>
              <p:cNvSpPr/>
              <p:nvPr/>
            </p:nvSpPr>
            <p:spPr>
              <a:xfrm>
                <a:off x="0" y="0"/>
                <a:ext cx="2982181" cy="218063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lnTo>
                      <a:pt x="1901" y="6800"/>
                    </a:ln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17" name="Circle"/>
              <p:cNvSpPr/>
              <p:nvPr/>
            </p:nvSpPr>
            <p:spPr>
              <a:xfrm>
                <a:off x="806253" y="2004800"/>
                <a:ext cx="362735" cy="362735"/>
              </a:xfrm>
              <a:prstGeom prst="ellipse">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18" name="Circle"/>
              <p:cNvSpPr/>
              <p:nvPr/>
            </p:nvSpPr>
            <p:spPr>
              <a:xfrm>
                <a:off x="783401" y="2247891"/>
                <a:ext cx="241825" cy="241825"/>
              </a:xfrm>
              <a:prstGeom prst="ellipse">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19" name="Circle"/>
              <p:cNvSpPr/>
              <p:nvPr/>
            </p:nvSpPr>
            <p:spPr>
              <a:xfrm>
                <a:off x="810729" y="2380975"/>
                <a:ext cx="120913" cy="120913"/>
              </a:xfrm>
              <a:prstGeom prst="ellipse">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20" name="Shape"/>
              <p:cNvSpPr/>
              <p:nvPr/>
            </p:nvSpPr>
            <p:spPr>
              <a:xfrm>
                <a:off x="151428" y="110883"/>
                <a:ext cx="2732674" cy="185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lnTo>
                      <a:pt x="7802" y="21600"/>
                    </a:ln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lnTo>
                      <a:pt x="1072" y="7905"/>
                    </a:lnTo>
                    <a:cubicBezTo>
                      <a:pt x="1016" y="7632"/>
                      <a:pt x="974" y="7353"/>
                      <a:pt x="948" y="7071"/>
                    </a:cubicBezTo>
                  </a:path>
                </a:pathLst>
              </a:custGeom>
              <a:noFill/>
              <a:ln w="9525" cap="flat">
                <a:solidFill>
                  <a:srgbClr val="46AAC4"/>
                </a:solidFill>
                <a:prstDash val="solid"/>
                <a:round/>
              </a:ln>
              <a:effectLst/>
            </p:spPr>
            <p:txBody>
              <a:bodyPr wrap="square" lIns="45719" tIns="45719" rIns="45719" bIns="45719" numCol="1" anchor="ctr">
                <a:noAutofit/>
              </a:bodyPr>
              <a:lstStyle/>
              <a:p>
                <a:pPr algn="ctr"/>
              </a:p>
            </p:txBody>
          </p:sp>
        </p:grpSp>
        <p:sp>
          <p:nvSpPr>
            <p:cNvPr id="222" name="But how was this done before this technology?"/>
            <p:cNvSpPr txBox="1"/>
            <p:nvPr/>
          </p:nvSpPr>
          <p:spPr>
            <a:xfrm>
              <a:off x="458717" y="451626"/>
              <a:ext cx="1854063" cy="1158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latin typeface="Raleway Bold"/>
                  <a:ea typeface="Raleway Bold"/>
                  <a:cs typeface="Raleway Bold"/>
                  <a:sym typeface="Raleway Bold"/>
                </a:defRPr>
              </a:lvl1pPr>
            </a:lstStyle>
            <a:p>
              <a:pPr/>
              <a:r>
                <a:t>But how was this done before this technology? </a:t>
              </a:r>
            </a:p>
          </p:txBody>
        </p:sp>
      </p:grpSp>
      <p:pic>
        <p:nvPicPr>
          <p:cNvPr id="224" name="Picture 8" descr="Picture 8"/>
          <p:cNvPicPr>
            <a:picLocks noChangeAspect="1"/>
          </p:cNvPicPr>
          <p:nvPr/>
        </p:nvPicPr>
        <p:blipFill>
          <a:blip r:embed="rId4">
            <a:extLst/>
          </a:blip>
          <a:stretch>
            <a:fillRect/>
          </a:stretch>
        </p:blipFill>
        <p:spPr>
          <a:xfrm>
            <a:off x="7936392" y="190441"/>
            <a:ext cx="441111" cy="469267"/>
          </a:xfrm>
          <a:prstGeom prst="rect">
            <a:avLst/>
          </a:prstGeom>
          <a:ln w="12700">
            <a:miter lim="400000"/>
          </a:ln>
        </p:spPr>
      </p:pic>
      <p:pic>
        <p:nvPicPr>
          <p:cNvPr id="225" name="Picture 19" descr="Picture 19"/>
          <p:cNvPicPr>
            <a:picLocks noChangeAspect="1"/>
          </p:cNvPicPr>
          <p:nvPr/>
        </p:nvPicPr>
        <p:blipFill>
          <a:blip r:embed="rId5">
            <a:extLst/>
          </a:blip>
          <a:stretch>
            <a:fillRect/>
          </a:stretch>
        </p:blipFill>
        <p:spPr>
          <a:xfrm>
            <a:off x="8488628" y="190441"/>
            <a:ext cx="467178" cy="483124"/>
          </a:xfrm>
          <a:prstGeom prst="rect">
            <a:avLst/>
          </a:prstGeom>
          <a:ln w="12700">
            <a:miter lim="400000"/>
          </a:ln>
        </p:spPr>
      </p:pic>
      <p:sp>
        <p:nvSpPr>
          <p:cNvPr id="226"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227" name="Picture 5" descr="Picture 5"/>
          <p:cNvPicPr>
            <a:picLocks noChangeAspect="1"/>
          </p:cNvPicPr>
          <p:nvPr/>
        </p:nvPicPr>
        <p:blipFill>
          <a:blip r:embed="rId6">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38" name="Group 10"/>
          <p:cNvGrpSpPr/>
          <p:nvPr/>
        </p:nvGrpSpPr>
        <p:grpSpPr>
          <a:xfrm>
            <a:off x="64158" y="116631"/>
            <a:ext cx="8992438" cy="6677015"/>
            <a:chOff x="0" y="0"/>
            <a:chExt cx="8992437" cy="6677014"/>
          </a:xfrm>
        </p:grpSpPr>
        <p:grpSp>
          <p:nvGrpSpPr>
            <p:cNvPr id="236" name="Group 1"/>
            <p:cNvGrpSpPr/>
            <p:nvPr/>
          </p:nvGrpSpPr>
          <p:grpSpPr>
            <a:xfrm>
              <a:off x="0" y="0"/>
              <a:ext cx="8972338" cy="6336849"/>
              <a:chOff x="0" y="0"/>
              <a:chExt cx="8972337" cy="6336848"/>
            </a:xfrm>
          </p:grpSpPr>
          <p:sp>
            <p:nvSpPr>
              <p:cNvPr id="229" name="TextBox 12"/>
              <p:cNvSpPr/>
              <p:nvPr/>
            </p:nvSpPr>
            <p:spPr>
              <a:xfrm>
                <a:off x="1087763" y="6336848"/>
                <a:ext cx="7630719"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35" name="Group 18"/>
              <p:cNvGrpSpPr/>
              <p:nvPr/>
            </p:nvGrpSpPr>
            <p:grpSpPr>
              <a:xfrm>
                <a:off x="0" y="0"/>
                <a:ext cx="8972338" cy="6299025"/>
                <a:chOff x="0" y="0"/>
                <a:chExt cx="8972337" cy="6299024"/>
              </a:xfrm>
            </p:grpSpPr>
            <p:grpSp>
              <p:nvGrpSpPr>
                <p:cNvPr id="233" name="Group 13"/>
                <p:cNvGrpSpPr/>
                <p:nvPr/>
              </p:nvGrpSpPr>
              <p:grpSpPr>
                <a:xfrm>
                  <a:off x="0" y="-1"/>
                  <a:ext cx="8972337" cy="6299025"/>
                  <a:chOff x="0" y="0"/>
                  <a:chExt cx="8972337" cy="6299024"/>
                </a:xfrm>
              </p:grpSpPr>
              <p:sp>
                <p:nvSpPr>
                  <p:cNvPr id="230"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31"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32"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34"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grpSp>
        <p:pic>
          <p:nvPicPr>
            <p:cNvPr id="237" name="Picture 3" descr="Picture 3"/>
            <p:cNvPicPr>
              <a:picLocks noChangeAspect="1"/>
            </p:cNvPicPr>
            <p:nvPr/>
          </p:nvPicPr>
          <p:blipFill>
            <a:blip r:embed="rId3">
              <a:extLst/>
            </a:blip>
            <a:stretch>
              <a:fillRect/>
            </a:stretch>
          </p:blipFill>
          <p:spPr>
            <a:xfrm>
              <a:off x="7948829" y="5413088"/>
              <a:ext cx="1043609" cy="1263927"/>
            </a:xfrm>
            <a:prstGeom prst="rect">
              <a:avLst/>
            </a:prstGeom>
            <a:ln w="12700" cap="flat">
              <a:noFill/>
              <a:miter lim="400000"/>
            </a:ln>
            <a:effectLst/>
          </p:spPr>
        </p:pic>
      </p:grpSp>
      <p:grpSp>
        <p:nvGrpSpPr>
          <p:cNvPr id="241" name="Rectangle 14"/>
          <p:cNvGrpSpPr/>
          <p:nvPr/>
        </p:nvGrpSpPr>
        <p:grpSpPr>
          <a:xfrm>
            <a:off x="188195" y="216004"/>
            <a:ext cx="7452126" cy="358142"/>
            <a:chOff x="0" y="6349"/>
            <a:chExt cx="7452125" cy="358140"/>
          </a:xfrm>
        </p:grpSpPr>
        <p:sp>
          <p:nvSpPr>
            <p:cNvPr id="239" name="Rectangle"/>
            <p:cNvSpPr/>
            <p:nvPr/>
          </p:nvSpPr>
          <p:spPr>
            <a:xfrm>
              <a:off x="0" y="6662"/>
              <a:ext cx="7452126"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240" name="Explore the different tools and methods of sea navigation."/>
            <p:cNvSpPr txBox="1"/>
            <p:nvPr/>
          </p:nvSpPr>
          <p:spPr>
            <a:xfrm>
              <a:off x="45719" y="6349"/>
              <a:ext cx="7360687"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the different tools and methods of sea navigation. </a:t>
              </a:r>
            </a:p>
          </p:txBody>
        </p:sp>
      </p:grpSp>
      <p:grpSp>
        <p:nvGrpSpPr>
          <p:cNvPr id="244" name="Rectangle: Rounded Corners 17"/>
          <p:cNvGrpSpPr/>
          <p:nvPr/>
        </p:nvGrpSpPr>
        <p:grpSpPr>
          <a:xfrm>
            <a:off x="6522739" y="1095328"/>
            <a:ext cx="2362309" cy="4201352"/>
            <a:chOff x="0" y="211994"/>
            <a:chExt cx="2362307" cy="4201350"/>
          </a:xfrm>
        </p:grpSpPr>
        <p:sp>
          <p:nvSpPr>
            <p:cNvPr id="242" name="Rounded Rectangle"/>
            <p:cNvSpPr/>
            <p:nvPr/>
          </p:nvSpPr>
          <p:spPr>
            <a:xfrm>
              <a:off x="0" y="211994"/>
              <a:ext cx="2362308" cy="4201352"/>
            </a:xfrm>
            <a:prstGeom prst="roundRect">
              <a:avLst>
                <a:gd name="adj" fmla="val 16667"/>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43" name="As you watch the clip write down any instruments or methods used for navigation.…"/>
            <p:cNvSpPr/>
            <p:nvPr/>
          </p:nvSpPr>
          <p:spPr>
            <a:xfrm>
              <a:off x="161037" y="2312669"/>
              <a:ext cx="2040234"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p>
            <a:p>
              <a:pPr algn="ctr"/>
              <a:r>
                <a:t>As you watch the clip write down any instruments or methods used for navigation. </a:t>
              </a:r>
            </a:p>
            <a:p>
              <a:pPr algn="ctr"/>
            </a:p>
            <a:p>
              <a:pPr algn="ctr"/>
              <a:r>
                <a:t>Write your notes as either a mind map or list with the below title:</a:t>
              </a:r>
            </a:p>
            <a:p>
              <a:pPr algn="ctr"/>
            </a:p>
            <a:p>
              <a:pPr algn="ctr">
                <a:defRPr u="sng">
                  <a:latin typeface="Raleway Bold"/>
                  <a:ea typeface="Raleway Bold"/>
                  <a:cs typeface="Raleway Bold"/>
                  <a:sym typeface="Raleway Bold"/>
                </a:defRPr>
              </a:pPr>
              <a:r>
                <a:t>How did early Sailors navigate the Oceans?</a:t>
              </a:r>
            </a:p>
            <a:p>
              <a:pPr algn="ctr"/>
            </a:p>
          </p:txBody>
        </p:sp>
      </p:grpSp>
      <p:pic>
        <p:nvPicPr>
          <p:cNvPr id="245" name="Picture 19" descr="Picture 19"/>
          <p:cNvPicPr>
            <a:picLocks noChangeAspect="1"/>
          </p:cNvPicPr>
          <p:nvPr/>
        </p:nvPicPr>
        <p:blipFill>
          <a:blip r:embed="rId4">
            <a:extLst/>
          </a:blip>
          <a:stretch>
            <a:fillRect/>
          </a:stretch>
        </p:blipFill>
        <p:spPr>
          <a:xfrm>
            <a:off x="7776157" y="224164"/>
            <a:ext cx="473662" cy="503896"/>
          </a:xfrm>
          <a:prstGeom prst="rect">
            <a:avLst/>
          </a:prstGeom>
          <a:ln w="12700">
            <a:miter lim="400000"/>
          </a:ln>
        </p:spPr>
      </p:pic>
      <p:pic>
        <p:nvPicPr>
          <p:cNvPr id="246" name="How did early Sailors navigate the Oceans?&#10;&#10;Online Media 4" descr="How did early Sailors navigate the Oceans?Online Media 4"/>
          <p:cNvPicPr>
            <a:picLocks noChangeAspect="1"/>
          </p:cNvPicPr>
          <p:nvPr/>
        </p:nvPicPr>
        <p:blipFill>
          <a:blip r:embed="rId5">
            <a:extLst/>
          </a:blip>
          <a:stretch>
            <a:fillRect/>
          </a:stretch>
        </p:blipFill>
        <p:spPr>
          <a:xfrm>
            <a:off x="303695" y="1286571"/>
            <a:ext cx="6096001" cy="3429001"/>
          </a:xfrm>
          <a:prstGeom prst="rect">
            <a:avLst/>
          </a:prstGeom>
          <a:ln w="12700">
            <a:miter lim="400000"/>
          </a:ln>
        </p:spPr>
      </p:pic>
      <p:pic>
        <p:nvPicPr>
          <p:cNvPr id="247" name="Picture 20" descr="Picture 20"/>
          <p:cNvPicPr>
            <a:picLocks noChangeAspect="1"/>
          </p:cNvPicPr>
          <p:nvPr/>
        </p:nvPicPr>
        <p:blipFill>
          <a:blip r:embed="rId6">
            <a:extLst/>
          </a:blip>
          <a:stretch>
            <a:fillRect/>
          </a:stretch>
        </p:blipFill>
        <p:spPr>
          <a:xfrm>
            <a:off x="8401266" y="203206"/>
            <a:ext cx="527728" cy="524855"/>
          </a:xfrm>
          <a:prstGeom prst="rect">
            <a:avLst/>
          </a:prstGeom>
          <a:ln w="12700">
            <a:miter lim="400000"/>
          </a:ln>
        </p:spPr>
      </p:pic>
      <p:sp>
        <p:nvSpPr>
          <p:cNvPr id="248"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249"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64" name="Group 10"/>
          <p:cNvGrpSpPr/>
          <p:nvPr/>
        </p:nvGrpSpPr>
        <p:grpSpPr>
          <a:xfrm>
            <a:off x="-127000" y="116631"/>
            <a:ext cx="9183597" cy="6762036"/>
            <a:chOff x="0" y="0"/>
            <a:chExt cx="9183596" cy="6762034"/>
          </a:xfrm>
        </p:grpSpPr>
        <p:grpSp>
          <p:nvGrpSpPr>
            <p:cNvPr id="262" name="Group 1"/>
            <p:cNvGrpSpPr/>
            <p:nvPr/>
          </p:nvGrpSpPr>
          <p:grpSpPr>
            <a:xfrm>
              <a:off x="-1" y="-1"/>
              <a:ext cx="9163497" cy="6762036"/>
              <a:chOff x="0" y="0"/>
              <a:chExt cx="9163495" cy="6762034"/>
            </a:xfrm>
          </p:grpSpPr>
          <p:sp>
            <p:nvSpPr>
              <p:cNvPr id="253"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59" name="Group 18"/>
              <p:cNvGrpSpPr/>
              <p:nvPr/>
            </p:nvGrpSpPr>
            <p:grpSpPr>
              <a:xfrm>
                <a:off x="191158" y="-1"/>
                <a:ext cx="8972338" cy="6299025"/>
                <a:chOff x="0" y="0"/>
                <a:chExt cx="8972337" cy="6299024"/>
              </a:xfrm>
            </p:grpSpPr>
            <p:grpSp>
              <p:nvGrpSpPr>
                <p:cNvPr id="257" name="Group 13"/>
                <p:cNvGrpSpPr/>
                <p:nvPr/>
              </p:nvGrpSpPr>
              <p:grpSpPr>
                <a:xfrm>
                  <a:off x="0" y="-1"/>
                  <a:ext cx="8972337" cy="6299025"/>
                  <a:chOff x="0" y="0"/>
                  <a:chExt cx="8972337" cy="6299024"/>
                </a:xfrm>
              </p:grpSpPr>
              <p:sp>
                <p:nvSpPr>
                  <p:cNvPr id="254"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55"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56"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58"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60"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261"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263"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267" name="Rectangle 14"/>
          <p:cNvGrpSpPr/>
          <p:nvPr/>
        </p:nvGrpSpPr>
        <p:grpSpPr>
          <a:xfrm>
            <a:off x="188193" y="216004"/>
            <a:ext cx="7480459" cy="358142"/>
            <a:chOff x="0" y="6349"/>
            <a:chExt cx="7480457" cy="358140"/>
          </a:xfrm>
        </p:grpSpPr>
        <p:sp>
          <p:nvSpPr>
            <p:cNvPr id="265" name="Rectangle"/>
            <p:cNvSpPr/>
            <p:nvPr/>
          </p:nvSpPr>
          <p:spPr>
            <a:xfrm>
              <a:off x="0" y="6662"/>
              <a:ext cx="7480458"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266" name="Explore the different tools and methods of sea navigation."/>
            <p:cNvSpPr txBox="1"/>
            <p:nvPr/>
          </p:nvSpPr>
          <p:spPr>
            <a:xfrm>
              <a:off x="45719" y="6349"/>
              <a:ext cx="7389019"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the different tools and methods of sea navigation. </a:t>
              </a:r>
            </a:p>
          </p:txBody>
        </p:sp>
      </p:grpSp>
      <p:grpSp>
        <p:nvGrpSpPr>
          <p:cNvPr id="270" name="Rectangle: Rounded Corners 4"/>
          <p:cNvGrpSpPr/>
          <p:nvPr/>
        </p:nvGrpSpPr>
        <p:grpSpPr>
          <a:xfrm>
            <a:off x="897773" y="1410264"/>
            <a:ext cx="4253980" cy="3375095"/>
            <a:chOff x="0" y="15522"/>
            <a:chExt cx="4253979" cy="3375093"/>
          </a:xfrm>
        </p:grpSpPr>
        <p:sp>
          <p:nvSpPr>
            <p:cNvPr id="268" name="Rounded Rectangle"/>
            <p:cNvSpPr/>
            <p:nvPr/>
          </p:nvSpPr>
          <p:spPr>
            <a:xfrm>
              <a:off x="0" y="15522"/>
              <a:ext cx="4253980" cy="3375095"/>
            </a:xfrm>
            <a:prstGeom prst="roundRect">
              <a:avLst>
                <a:gd name="adj" fmla="val 16667"/>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69" name="You will now find out about different tools that can be used for sea navigation.…"/>
            <p:cNvSpPr/>
            <p:nvPr/>
          </p:nvSpPr>
          <p:spPr>
            <a:xfrm>
              <a:off x="210478" y="1703069"/>
              <a:ext cx="383302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400"/>
              </a:pPr>
              <a:r>
                <a:t>You will now find out about different tools that can be used for sea navigation. </a:t>
              </a:r>
            </a:p>
            <a:p>
              <a:pPr algn="ctr">
                <a:defRPr sz="2400"/>
              </a:pPr>
            </a:p>
            <a:p>
              <a:pPr algn="ctr">
                <a:defRPr sz="2400">
                  <a:latin typeface="Raleway Bold"/>
                  <a:ea typeface="Raleway Bold"/>
                  <a:cs typeface="Raleway Bold"/>
                  <a:sym typeface="Raleway Bold"/>
                </a:defRPr>
              </a:pPr>
              <a:r>
                <a:t>Using the information sheets add to your notes on the purpose and use of these different items. </a:t>
              </a:r>
            </a:p>
          </p:txBody>
        </p:sp>
      </p:grpSp>
      <p:pic>
        <p:nvPicPr>
          <p:cNvPr id="271" name="Picture 2" descr="Picture 2"/>
          <p:cNvPicPr>
            <a:picLocks noChangeAspect="1"/>
          </p:cNvPicPr>
          <p:nvPr/>
        </p:nvPicPr>
        <p:blipFill>
          <a:blip r:embed="rId4">
            <a:extLst/>
          </a:blip>
          <a:stretch>
            <a:fillRect/>
          </a:stretch>
        </p:blipFill>
        <p:spPr>
          <a:xfrm>
            <a:off x="6176093" y="998917"/>
            <a:ext cx="2038007" cy="2262186"/>
          </a:xfrm>
          <a:prstGeom prst="rect">
            <a:avLst/>
          </a:prstGeom>
          <a:ln w="12700">
            <a:miter lim="400000"/>
          </a:ln>
        </p:spPr>
      </p:pic>
      <p:pic>
        <p:nvPicPr>
          <p:cNvPr id="272" name="Picture 4" descr="Picture 4"/>
          <p:cNvPicPr>
            <a:picLocks noChangeAspect="1"/>
          </p:cNvPicPr>
          <p:nvPr/>
        </p:nvPicPr>
        <p:blipFill>
          <a:blip r:embed="rId5">
            <a:extLst/>
          </a:blip>
          <a:stretch>
            <a:fillRect/>
          </a:stretch>
        </p:blipFill>
        <p:spPr>
          <a:xfrm rot="421280">
            <a:off x="5288234" y="3605474"/>
            <a:ext cx="2378487" cy="2378487"/>
          </a:xfrm>
          <a:prstGeom prst="rect">
            <a:avLst/>
          </a:prstGeom>
          <a:ln w="12700">
            <a:miter lim="400000"/>
          </a:ln>
        </p:spPr>
      </p:pic>
      <p:pic>
        <p:nvPicPr>
          <p:cNvPr id="273" name="Picture 19" descr="Picture 19"/>
          <p:cNvPicPr>
            <a:picLocks noChangeAspect="1"/>
          </p:cNvPicPr>
          <p:nvPr/>
        </p:nvPicPr>
        <p:blipFill>
          <a:blip r:embed="rId6">
            <a:extLst/>
          </a:blip>
          <a:stretch>
            <a:fillRect/>
          </a:stretch>
        </p:blipFill>
        <p:spPr>
          <a:xfrm>
            <a:off x="7776157" y="224164"/>
            <a:ext cx="473662" cy="503896"/>
          </a:xfrm>
          <a:prstGeom prst="rect">
            <a:avLst/>
          </a:prstGeom>
          <a:ln w="12700">
            <a:miter lim="400000"/>
          </a:ln>
        </p:spPr>
      </p:pic>
      <p:pic>
        <p:nvPicPr>
          <p:cNvPr id="274" name="Picture 20" descr="Picture 20"/>
          <p:cNvPicPr>
            <a:picLocks noChangeAspect="1"/>
          </p:cNvPicPr>
          <p:nvPr/>
        </p:nvPicPr>
        <p:blipFill>
          <a:blip r:embed="rId7">
            <a:extLst/>
          </a:blip>
          <a:stretch>
            <a:fillRect/>
          </a:stretch>
        </p:blipFill>
        <p:spPr>
          <a:xfrm>
            <a:off x="8401266" y="203206"/>
            <a:ext cx="527728" cy="524855"/>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87" name="Group 8"/>
          <p:cNvGrpSpPr/>
          <p:nvPr/>
        </p:nvGrpSpPr>
        <p:grpSpPr>
          <a:xfrm>
            <a:off x="-127000" y="116632"/>
            <a:ext cx="9264700" cy="6762034"/>
            <a:chOff x="0" y="0"/>
            <a:chExt cx="9264699" cy="6762034"/>
          </a:xfrm>
        </p:grpSpPr>
        <p:grpSp>
          <p:nvGrpSpPr>
            <p:cNvPr id="283" name="Group 1"/>
            <p:cNvGrpSpPr/>
            <p:nvPr/>
          </p:nvGrpSpPr>
          <p:grpSpPr>
            <a:xfrm>
              <a:off x="191159" y="-1"/>
              <a:ext cx="8972337" cy="6336850"/>
              <a:chOff x="0" y="0"/>
              <a:chExt cx="8972336" cy="6336848"/>
            </a:xfrm>
          </p:grpSpPr>
          <p:sp>
            <p:nvSpPr>
              <p:cNvPr id="276" name="TextBox 12"/>
              <p:cNvSpPr/>
              <p:nvPr/>
            </p:nvSpPr>
            <p:spPr>
              <a:xfrm>
                <a:off x="1224176" y="6336848"/>
                <a:ext cx="7735374"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apply our learning to demonstrate understanding and then reflect on this.</a:t>
                </a:r>
              </a:p>
            </p:txBody>
          </p:sp>
          <p:grpSp>
            <p:nvGrpSpPr>
              <p:cNvPr id="282" name="Group 18"/>
              <p:cNvGrpSpPr/>
              <p:nvPr/>
            </p:nvGrpSpPr>
            <p:grpSpPr>
              <a:xfrm>
                <a:off x="0" y="0"/>
                <a:ext cx="8972338" cy="6299025"/>
                <a:chOff x="0" y="0"/>
                <a:chExt cx="8972336" cy="6299024"/>
              </a:xfrm>
            </p:grpSpPr>
            <p:grpSp>
              <p:nvGrpSpPr>
                <p:cNvPr id="280" name="Group 13"/>
                <p:cNvGrpSpPr/>
                <p:nvPr/>
              </p:nvGrpSpPr>
              <p:grpSpPr>
                <a:xfrm>
                  <a:off x="0" y="-1"/>
                  <a:ext cx="8972337" cy="6299026"/>
                  <a:chOff x="0" y="0"/>
                  <a:chExt cx="8972337" cy="6299024"/>
                </a:xfrm>
              </p:grpSpPr>
              <p:sp>
                <p:nvSpPr>
                  <p:cNvPr id="277" name="Straight Connector 7"/>
                  <p:cNvSpPr/>
                  <p:nvPr/>
                </p:nvSpPr>
                <p:spPr>
                  <a:xfrm flipH="1">
                    <a:off x="-1" y="-1"/>
                    <a:ext cx="1" cy="5264684"/>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78" name="Straight Connector 9"/>
                  <p:cNvSpPr/>
                  <p:nvPr/>
                </p:nvSpPr>
                <p:spPr>
                  <a:xfrm>
                    <a:off x="0" y="0"/>
                    <a:ext cx="8972338"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79" name="Straight Connector 11"/>
                  <p:cNvSpPr/>
                  <p:nvPr/>
                </p:nvSpPr>
                <p:spPr>
                  <a:xfrm flipH="1">
                    <a:off x="8972336" y="-1"/>
                    <a:ext cx="1" cy="6299026"/>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sp>
              <p:nvSpPr>
                <p:cNvPr id="281" name="Straight Connector 16"/>
                <p:cNvSpPr/>
                <p:nvPr/>
              </p:nvSpPr>
              <p:spPr>
                <a:xfrm>
                  <a:off x="1051456" y="6299023"/>
                  <a:ext cx="7920881"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grpSp>
        <p:sp>
          <p:nvSpPr>
            <p:cNvPr id="284"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285"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pic>
          <p:nvPicPr>
            <p:cNvPr id="286" name="Picture 2" descr="Picture 2"/>
            <p:cNvPicPr>
              <a:picLocks noChangeAspect="1"/>
            </p:cNvPicPr>
            <p:nvPr/>
          </p:nvPicPr>
          <p:blipFill>
            <a:blip r:embed="rId3">
              <a:extLst/>
            </a:blip>
            <a:stretch>
              <a:fillRect/>
            </a:stretch>
          </p:blipFill>
          <p:spPr>
            <a:xfrm>
              <a:off x="8392398" y="5290082"/>
              <a:ext cx="872302" cy="1406684"/>
            </a:xfrm>
            <a:prstGeom prst="rect">
              <a:avLst/>
            </a:prstGeom>
            <a:ln w="12700" cap="flat">
              <a:noFill/>
              <a:miter lim="400000"/>
            </a:ln>
            <a:effectLst/>
          </p:spPr>
        </p:pic>
      </p:grpSp>
      <p:grpSp>
        <p:nvGrpSpPr>
          <p:cNvPr id="290" name="Rectangle 14"/>
          <p:cNvGrpSpPr/>
          <p:nvPr/>
        </p:nvGrpSpPr>
        <p:grpSpPr>
          <a:xfrm>
            <a:off x="188194" y="195456"/>
            <a:ext cx="8168231" cy="358142"/>
            <a:chOff x="0" y="6349"/>
            <a:chExt cx="8168230" cy="358140"/>
          </a:xfrm>
        </p:grpSpPr>
        <p:sp>
          <p:nvSpPr>
            <p:cNvPr id="288" name="Rectangle"/>
            <p:cNvSpPr/>
            <p:nvPr/>
          </p:nvSpPr>
          <p:spPr>
            <a:xfrm>
              <a:off x="0" y="27210"/>
              <a:ext cx="8168231" cy="316420"/>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89" name="Create a ‘How to’ guide for sea navigation."/>
            <p:cNvSpPr txBox="1"/>
            <p:nvPr/>
          </p:nvSpPr>
          <p:spPr>
            <a:xfrm>
              <a:off x="45719" y="6350"/>
              <a:ext cx="807679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Create </a:t>
              </a:r>
              <a:r>
                <a:rPr>
                  <a:latin typeface="+mn-lt"/>
                  <a:ea typeface="+mn-ea"/>
                  <a:cs typeface="+mn-cs"/>
                  <a:sym typeface="Raleway Regular"/>
                </a:rPr>
                <a:t>a ‘How to’ guide for sea navigation. </a:t>
              </a:r>
            </a:p>
          </p:txBody>
        </p:sp>
      </p:grpSp>
      <p:grpSp>
        <p:nvGrpSpPr>
          <p:cNvPr id="293" name="Rectangle: Rounded Corners 3"/>
          <p:cNvGrpSpPr/>
          <p:nvPr/>
        </p:nvGrpSpPr>
        <p:grpSpPr>
          <a:xfrm>
            <a:off x="251519" y="672654"/>
            <a:ext cx="3771841" cy="4834362"/>
            <a:chOff x="0" y="0"/>
            <a:chExt cx="3771839" cy="4834361"/>
          </a:xfrm>
        </p:grpSpPr>
        <p:sp>
          <p:nvSpPr>
            <p:cNvPr id="291" name="Rounded Rectangle"/>
            <p:cNvSpPr/>
            <p:nvPr/>
          </p:nvSpPr>
          <p:spPr>
            <a:xfrm>
              <a:off x="0" y="0"/>
              <a:ext cx="3771840" cy="4834362"/>
            </a:xfrm>
            <a:prstGeom prst="roundRect">
              <a:avLst>
                <a:gd name="adj" fmla="val 16667"/>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p>
          </p:txBody>
        </p:sp>
        <p:sp>
          <p:nvSpPr>
            <p:cNvPr id="292" name="Create a mini book on the theme:…"/>
            <p:cNvSpPr txBox="1"/>
            <p:nvPr/>
          </p:nvSpPr>
          <p:spPr>
            <a:xfrm>
              <a:off x="229846" y="345810"/>
              <a:ext cx="3312148" cy="414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defRPr sz="2400"/>
              </a:pPr>
              <a:r>
                <a:t>Create a mini book on the theme:</a:t>
              </a:r>
            </a:p>
            <a:p>
              <a:pPr>
                <a:defRPr sz="2400">
                  <a:latin typeface="Raleway Bold"/>
                  <a:ea typeface="Raleway Bold"/>
                  <a:cs typeface="Raleway Bold"/>
                  <a:sym typeface="Raleway Bold"/>
                </a:defRPr>
              </a:pPr>
              <a:r>
                <a:t>‘How to navigate the seas’ </a:t>
              </a:r>
            </a:p>
            <a:p>
              <a:pPr>
                <a:defRPr sz="2400"/>
              </a:pPr>
            </a:p>
            <a:p>
              <a:pPr>
                <a:defRPr sz="2400"/>
              </a:pPr>
              <a:r>
                <a:t>You must include: </a:t>
              </a:r>
            </a:p>
            <a:p>
              <a:pPr marL="342900" indent="-342900">
                <a:buSzPct val="100000"/>
                <a:buFont typeface="Raleway Regular"/>
                <a:buChar char="•"/>
                <a:defRPr sz="2400"/>
              </a:pPr>
              <a:r>
                <a:t>Details on how to use the method or instrument. </a:t>
              </a:r>
            </a:p>
            <a:p>
              <a:pPr marL="342900" indent="-342900">
                <a:buSzPct val="100000"/>
                <a:buFont typeface="Raleway Regular"/>
                <a:buChar char="•"/>
                <a:defRPr sz="2400"/>
              </a:pPr>
              <a:r>
                <a:t>The name and an image. </a:t>
              </a:r>
            </a:p>
          </p:txBody>
        </p:sp>
      </p:grpSp>
      <p:pic>
        <p:nvPicPr>
          <p:cNvPr id="294" name="Picture 4" descr="Picture 4"/>
          <p:cNvPicPr>
            <a:picLocks noChangeAspect="1"/>
          </p:cNvPicPr>
          <p:nvPr/>
        </p:nvPicPr>
        <p:blipFill>
          <a:blip r:embed="rId4">
            <a:extLst/>
          </a:blip>
          <a:stretch>
            <a:fillRect/>
          </a:stretch>
        </p:blipFill>
        <p:spPr>
          <a:xfrm>
            <a:off x="6709048" y="757923"/>
            <a:ext cx="1688133" cy="4663823"/>
          </a:xfrm>
          <a:prstGeom prst="rect">
            <a:avLst/>
          </a:prstGeom>
          <a:ln w="12700">
            <a:miter lim="400000"/>
          </a:ln>
        </p:spPr>
      </p:pic>
      <p:pic>
        <p:nvPicPr>
          <p:cNvPr id="295" name="Picture 2" descr="Picture 2"/>
          <p:cNvPicPr>
            <a:picLocks noChangeAspect="1"/>
          </p:cNvPicPr>
          <p:nvPr/>
        </p:nvPicPr>
        <p:blipFill>
          <a:blip r:embed="rId5">
            <a:extLst/>
          </a:blip>
          <a:stretch>
            <a:fillRect/>
          </a:stretch>
        </p:blipFill>
        <p:spPr>
          <a:xfrm>
            <a:off x="4243525" y="1029308"/>
            <a:ext cx="2370329" cy="1777746"/>
          </a:xfrm>
          <a:prstGeom prst="rect">
            <a:avLst/>
          </a:prstGeom>
          <a:ln w="12700">
            <a:miter lim="400000"/>
          </a:ln>
        </p:spPr>
      </p:pic>
      <p:pic>
        <p:nvPicPr>
          <p:cNvPr id="296" name="Picture 4" descr="Picture 4"/>
          <p:cNvPicPr>
            <a:picLocks noChangeAspect="1"/>
          </p:cNvPicPr>
          <p:nvPr/>
        </p:nvPicPr>
        <p:blipFill>
          <a:blip r:embed="rId6">
            <a:extLst/>
          </a:blip>
          <a:srcRect l="26031" t="0" r="23449" b="0"/>
          <a:stretch>
            <a:fillRect/>
          </a:stretch>
        </p:blipFill>
        <p:spPr>
          <a:xfrm>
            <a:off x="4301282" y="3534180"/>
            <a:ext cx="2286489" cy="2550475"/>
          </a:xfrm>
          <a:prstGeom prst="rect">
            <a:avLst/>
          </a:prstGeom>
          <a:ln w="19050">
            <a:solidFill>
              <a:srgbClr val="000000"/>
            </a:solidFill>
          </a:ln>
        </p:spPr>
      </p:pic>
      <p:sp>
        <p:nvSpPr>
          <p:cNvPr id="297" name="Rectangle 5"/>
          <p:cNvSpPr txBox="1"/>
          <p:nvPr/>
        </p:nvSpPr>
        <p:spPr>
          <a:xfrm>
            <a:off x="4333440" y="3545656"/>
            <a:ext cx="2370329"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2400">
                <a:latin typeface="Raleway Bold"/>
                <a:ea typeface="Raleway Bold"/>
                <a:cs typeface="Raleway Bold"/>
                <a:sym typeface="Raleway Bold"/>
              </a:defRPr>
            </a:lvl1pPr>
          </a:lstStyle>
          <a:p>
            <a:pPr/>
            <a:r>
              <a:t>Sea Navigation </a:t>
            </a:r>
          </a:p>
        </p:txBody>
      </p:sp>
      <p:pic>
        <p:nvPicPr>
          <p:cNvPr id="298" name="Picture 17" descr="Picture 17"/>
          <p:cNvPicPr>
            <a:picLocks noChangeAspect="1"/>
          </p:cNvPicPr>
          <p:nvPr/>
        </p:nvPicPr>
        <p:blipFill>
          <a:blip r:embed="rId7">
            <a:extLst/>
          </a:blip>
          <a:stretch>
            <a:fillRect/>
          </a:stretch>
        </p:blipFill>
        <p:spPr>
          <a:xfrm>
            <a:off x="1115616" y="5646846"/>
            <a:ext cx="591023" cy="628979"/>
          </a:xfrm>
          <a:prstGeom prst="rect">
            <a:avLst/>
          </a:prstGeom>
          <a:ln w="12700">
            <a:miter lim="400000"/>
          </a:ln>
        </p:spPr>
      </p:pic>
      <p:pic>
        <p:nvPicPr>
          <p:cNvPr id="299" name="Picture 19" descr="Picture 19"/>
          <p:cNvPicPr>
            <a:picLocks noChangeAspect="1"/>
          </p:cNvPicPr>
          <p:nvPr/>
        </p:nvPicPr>
        <p:blipFill>
          <a:blip r:embed="rId7">
            <a:extLst/>
          </a:blip>
          <a:stretch>
            <a:fillRect/>
          </a:stretch>
        </p:blipFill>
        <p:spPr>
          <a:xfrm>
            <a:off x="8500470" y="190657"/>
            <a:ext cx="441959" cy="450948"/>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1" name="Rectangle 3"/>
          <p:cNvSpPr txBox="1"/>
          <p:nvPr/>
        </p:nvSpPr>
        <p:spPr>
          <a:xfrm>
            <a:off x="215432" y="41496"/>
            <a:ext cx="5227575" cy="8661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3200">
                <a:latin typeface="Raleway Bold"/>
                <a:ea typeface="Raleway Bold"/>
                <a:cs typeface="Raleway Bold"/>
                <a:sym typeface="Raleway Bold"/>
              </a:defRPr>
            </a:pPr>
            <a:r>
              <a:t>Astrolabe </a:t>
            </a:r>
          </a:p>
          <a:p>
            <a:pPr>
              <a:defRPr sz="2000">
                <a:latin typeface="Raleway Bold"/>
                <a:ea typeface="Raleway Bold"/>
                <a:cs typeface="Raleway Bold"/>
                <a:sym typeface="Raleway Bold"/>
              </a:defRPr>
            </a:pPr>
            <a:r>
              <a:t>– used astronomy (The stars and planets)  </a:t>
            </a:r>
          </a:p>
        </p:txBody>
      </p:sp>
      <p:sp>
        <p:nvSpPr>
          <p:cNvPr id="302" name="Rectangle 4"/>
          <p:cNvSpPr txBox="1"/>
          <p:nvPr/>
        </p:nvSpPr>
        <p:spPr>
          <a:xfrm>
            <a:off x="162676" y="909263"/>
            <a:ext cx="4480561" cy="777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500"/>
            </a:pPr>
            <a:r>
              <a:t>Astrolabes were </a:t>
            </a:r>
            <a:r>
              <a:rPr>
                <a:latin typeface="Raleway Bold"/>
                <a:ea typeface="Raleway Bold"/>
                <a:cs typeface="Raleway Bold"/>
                <a:sym typeface="Raleway Bold"/>
              </a:rPr>
              <a:t>astronomical calculating devices </a:t>
            </a:r>
            <a:r>
              <a:t>that did everything from </a:t>
            </a:r>
            <a:r>
              <a:rPr>
                <a:latin typeface="Raleway Bold"/>
                <a:ea typeface="Raleway Bold"/>
                <a:cs typeface="Raleway Bold"/>
                <a:sym typeface="Raleway Bold"/>
              </a:rPr>
              <a:t>tell the time to map the stars.</a:t>
            </a:r>
          </a:p>
        </p:txBody>
      </p:sp>
      <p:pic>
        <p:nvPicPr>
          <p:cNvPr id="303" name="Picture 2" descr="Picture 2"/>
          <p:cNvPicPr>
            <a:picLocks noChangeAspect="1"/>
          </p:cNvPicPr>
          <p:nvPr/>
        </p:nvPicPr>
        <p:blipFill>
          <a:blip r:embed="rId2">
            <a:extLst/>
          </a:blip>
          <a:stretch>
            <a:fillRect/>
          </a:stretch>
        </p:blipFill>
        <p:spPr>
          <a:xfrm>
            <a:off x="5385954" y="109052"/>
            <a:ext cx="3641090" cy="3262417"/>
          </a:xfrm>
          <a:prstGeom prst="rect">
            <a:avLst/>
          </a:prstGeom>
          <a:ln w="12700">
            <a:miter lim="400000"/>
          </a:ln>
        </p:spPr>
      </p:pic>
      <p:sp>
        <p:nvSpPr>
          <p:cNvPr id="304" name="Rectangle 5"/>
          <p:cNvSpPr txBox="1"/>
          <p:nvPr/>
        </p:nvSpPr>
        <p:spPr>
          <a:xfrm>
            <a:off x="162676" y="1768935"/>
            <a:ext cx="4480561" cy="777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500">
                <a:solidFill>
                  <a:srgbClr val="2D2D2D"/>
                </a:solidFill>
              </a:defRPr>
            </a:pPr>
            <a:r>
              <a:t>The Astrolabe came into being during the height of the Roman Empire and </a:t>
            </a:r>
            <a:r>
              <a:rPr>
                <a:latin typeface="Raleway Bold"/>
                <a:ea typeface="Raleway Bold"/>
                <a:cs typeface="Raleway Bold"/>
                <a:sym typeface="Raleway Bold"/>
              </a:rPr>
              <a:t>remained popular through the 18th century.</a:t>
            </a:r>
          </a:p>
        </p:txBody>
      </p:sp>
      <p:sp>
        <p:nvSpPr>
          <p:cNvPr id="305" name="Rectangle 6"/>
          <p:cNvSpPr txBox="1"/>
          <p:nvPr/>
        </p:nvSpPr>
        <p:spPr>
          <a:xfrm>
            <a:off x="162676" y="2715749"/>
            <a:ext cx="4480561" cy="1234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500"/>
            </a:pPr>
            <a:r>
              <a:t>The astrolabe, which translates roughly to </a:t>
            </a:r>
            <a:r>
              <a:rPr>
                <a:latin typeface="Raleway Bold"/>
                <a:ea typeface="Raleway Bold"/>
                <a:cs typeface="Raleway Bold"/>
                <a:sym typeface="Raleway Bold"/>
              </a:rPr>
              <a:t>“star-taker” in Greek</a:t>
            </a:r>
            <a:r>
              <a:t>, travelled out of Europe and into the Islamic world by the 8th century. They could be small or large and made out of anything from wood to brass. </a:t>
            </a:r>
          </a:p>
        </p:txBody>
      </p:sp>
      <p:sp>
        <p:nvSpPr>
          <p:cNvPr id="306" name="Rectangle 9"/>
          <p:cNvSpPr txBox="1"/>
          <p:nvPr/>
        </p:nvSpPr>
        <p:spPr>
          <a:xfrm>
            <a:off x="162676" y="3962091"/>
            <a:ext cx="5003685" cy="2148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500"/>
            </a:pPr>
            <a:r>
              <a:t>Was an important piece of equipment on board a boat. </a:t>
            </a:r>
          </a:p>
          <a:p>
            <a:pPr>
              <a:defRPr sz="1500"/>
            </a:pPr>
          </a:p>
          <a:p>
            <a:pPr>
              <a:defRPr sz="1500"/>
            </a:pPr>
            <a:r>
              <a:t>It was also a tool linked to </a:t>
            </a:r>
            <a:r>
              <a:rPr>
                <a:latin typeface="Raleway Bold"/>
                <a:ea typeface="Raleway Bold"/>
                <a:cs typeface="Raleway Bold"/>
                <a:sym typeface="Raleway Bold"/>
              </a:rPr>
              <a:t>meteorology</a:t>
            </a:r>
            <a:r>
              <a:t> as early scientists used astrology to predict the weather. </a:t>
            </a:r>
          </a:p>
          <a:p>
            <a:pPr>
              <a:defRPr sz="1500"/>
            </a:pPr>
          </a:p>
          <a:p>
            <a:pPr>
              <a:defRPr sz="1500"/>
            </a:pPr>
            <a:r>
              <a:t>By about the </a:t>
            </a:r>
            <a:r>
              <a:rPr>
                <a:latin typeface="Raleway Bold"/>
                <a:ea typeface="Raleway Bold"/>
                <a:cs typeface="Raleway Bold"/>
                <a:sym typeface="Raleway Bold"/>
              </a:rPr>
              <a:t>mid-15th century</a:t>
            </a:r>
            <a:r>
              <a:t>, astrolabes were </a:t>
            </a:r>
            <a:r>
              <a:rPr>
                <a:latin typeface="Raleway Bold"/>
                <a:ea typeface="Raleway Bold"/>
                <a:cs typeface="Raleway Bold"/>
                <a:sym typeface="Raleway Bold"/>
              </a:rPr>
              <a:t>adopted by sailors and used in celestial navigation</a:t>
            </a:r>
            <a:r>
              <a:t>. The mariner’s astrolabe was the preferred instrument for more than 200 years. </a:t>
            </a:r>
          </a:p>
        </p:txBody>
      </p:sp>
      <p:sp>
        <p:nvSpPr>
          <p:cNvPr id="307" name="Rectangle 10"/>
          <p:cNvSpPr txBox="1"/>
          <p:nvPr/>
        </p:nvSpPr>
        <p:spPr>
          <a:xfrm>
            <a:off x="5329597" y="3492515"/>
            <a:ext cx="3753800" cy="3063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500"/>
            </a:pPr>
            <a:r>
              <a:t>The mariner’s astrolabe </a:t>
            </a:r>
            <a:r>
              <a:rPr>
                <a:latin typeface="Raleway Bold"/>
                <a:ea typeface="Raleway Bold"/>
                <a:cs typeface="Raleway Bold"/>
                <a:sym typeface="Raleway Bold"/>
              </a:rPr>
              <a:t>measures the angle between a star and the horizon</a:t>
            </a:r>
            <a:r>
              <a:t>. Generally, sailors would </a:t>
            </a:r>
            <a:r>
              <a:rPr>
                <a:latin typeface="Raleway Bold"/>
                <a:ea typeface="Raleway Bold"/>
                <a:cs typeface="Raleway Bold"/>
                <a:sym typeface="Raleway Bold"/>
              </a:rPr>
              <a:t>measure the angle using the sun during the day, and Polaris (the north star) at night. </a:t>
            </a:r>
            <a:r>
              <a:t>There are several key parts to the mariner’s astrolabe. The ring at the top is what the navigator would hold to suspend or dangle the astrolabe. The alidade contained two small holes which the user would use to sight the sun or star. And the wheel which displayed a degree scale. </a:t>
            </a:r>
          </a:p>
        </p:txBody>
      </p:sp>
      <p:sp>
        <p:nvSpPr>
          <p:cNvPr id="308"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09" name="Picture 5" descr="Picture 5"/>
          <p:cNvPicPr>
            <a:picLocks noChangeAspect="1"/>
          </p:cNvPicPr>
          <p:nvPr/>
        </p:nvPicPr>
        <p:blipFill>
          <a:blip r:embed="rId3">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