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1pPr>
    <a:lvl2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2pPr>
    <a:lvl3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3pPr>
    <a:lvl4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4pPr>
    <a:lvl5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5pPr>
    <a:lvl6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6pPr>
    <a:lvl7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7pPr>
    <a:lvl8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8pPr>
    <a:lvl9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Raleway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Raleway Bold"/>
          <a:ea typeface="Raleway Bold"/>
          <a:cs typeface="Raleway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Raleway Bold"/>
          <a:ea typeface="Raleway Bold"/>
          <a:cs typeface="Raleway Bold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Raleway Regular"/>
      </a:defRPr>
    </a:lvl1pPr>
    <a:lvl2pPr indent="228600" latinLnBrk="0">
      <a:defRPr sz="1200">
        <a:latin typeface="+mn-lt"/>
        <a:ea typeface="+mn-ea"/>
        <a:cs typeface="+mn-cs"/>
        <a:sym typeface="Raleway Regular"/>
      </a:defRPr>
    </a:lvl2pPr>
    <a:lvl3pPr indent="457200" latinLnBrk="0">
      <a:defRPr sz="1200">
        <a:latin typeface="+mn-lt"/>
        <a:ea typeface="+mn-ea"/>
        <a:cs typeface="+mn-cs"/>
        <a:sym typeface="Raleway Regular"/>
      </a:defRPr>
    </a:lvl3pPr>
    <a:lvl4pPr indent="685800" latinLnBrk="0">
      <a:defRPr sz="1200">
        <a:latin typeface="+mn-lt"/>
        <a:ea typeface="+mn-ea"/>
        <a:cs typeface="+mn-cs"/>
        <a:sym typeface="Raleway Regular"/>
      </a:defRPr>
    </a:lvl4pPr>
    <a:lvl5pPr indent="914400" latinLnBrk="0">
      <a:defRPr sz="1200">
        <a:latin typeface="+mn-lt"/>
        <a:ea typeface="+mn-ea"/>
        <a:cs typeface="+mn-cs"/>
        <a:sym typeface="Raleway Regular"/>
      </a:defRPr>
    </a:lvl5pPr>
    <a:lvl6pPr indent="1143000" latinLnBrk="0">
      <a:defRPr sz="1200">
        <a:latin typeface="+mn-lt"/>
        <a:ea typeface="+mn-ea"/>
        <a:cs typeface="+mn-cs"/>
        <a:sym typeface="Raleway Regular"/>
      </a:defRPr>
    </a:lvl6pPr>
    <a:lvl7pPr indent="1371600" latinLnBrk="0">
      <a:defRPr sz="1200">
        <a:latin typeface="+mn-lt"/>
        <a:ea typeface="+mn-ea"/>
        <a:cs typeface="+mn-cs"/>
        <a:sym typeface="Raleway Regular"/>
      </a:defRPr>
    </a:lvl7pPr>
    <a:lvl8pPr indent="1600200" latinLnBrk="0">
      <a:defRPr sz="1200">
        <a:latin typeface="+mn-lt"/>
        <a:ea typeface="+mn-ea"/>
        <a:cs typeface="+mn-cs"/>
        <a:sym typeface="Raleway Regular"/>
      </a:defRPr>
    </a:lvl8pPr>
    <a:lvl9pPr indent="1828800" latinLnBrk="0">
      <a:defRPr sz="1200">
        <a:latin typeface="+mn-lt"/>
        <a:ea typeface="+mn-ea"/>
        <a:cs typeface="+mn-cs"/>
        <a:sym typeface="Raleway Regular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cap="all" sz="4000">
                <a:latin typeface="Raleway Bold"/>
                <a:ea typeface="Raleway Bold"/>
                <a:cs typeface="Raleway Bold"/>
                <a:sym typeface="Raleway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>
                <a:latin typeface="Raleway Bold"/>
                <a:ea typeface="Raleway Bold"/>
                <a:cs typeface="Raleway Bold"/>
                <a:sym typeface="Raleway Bold"/>
              </a:defRPr>
            </a:lvl1pPr>
            <a:lvl2pPr marL="0" indent="0">
              <a:spcBef>
                <a:spcPts val="500"/>
              </a:spcBef>
              <a:buSzTx/>
              <a:buFontTx/>
              <a:buNone/>
              <a:defRPr sz="2400">
                <a:latin typeface="Raleway Bold"/>
                <a:ea typeface="Raleway Bold"/>
                <a:cs typeface="Raleway Bold"/>
                <a:sym typeface="Raleway Bold"/>
              </a:defRPr>
            </a:lvl2pPr>
            <a:lvl3pPr marL="0" indent="0">
              <a:spcBef>
                <a:spcPts val="500"/>
              </a:spcBef>
              <a:buSzTx/>
              <a:buFontTx/>
              <a:buNone/>
              <a:defRPr sz="2400">
                <a:latin typeface="Raleway Bold"/>
                <a:ea typeface="Raleway Bold"/>
                <a:cs typeface="Raleway Bold"/>
                <a:sym typeface="Raleway Bold"/>
              </a:defRPr>
            </a:lvl3pPr>
            <a:lvl4pPr marL="0" indent="0">
              <a:spcBef>
                <a:spcPts val="500"/>
              </a:spcBef>
              <a:buSzTx/>
              <a:buFontTx/>
              <a:buNone/>
              <a:defRPr sz="2400">
                <a:latin typeface="Raleway Bold"/>
                <a:ea typeface="Raleway Bold"/>
                <a:cs typeface="Raleway Bold"/>
                <a:sym typeface="Raleway Bold"/>
              </a:defRPr>
            </a:lvl4pPr>
            <a:lvl5pPr marL="0" indent="0">
              <a:spcBef>
                <a:spcPts val="500"/>
              </a:spcBef>
              <a:buSzTx/>
              <a:buFontTx/>
              <a:buNone/>
              <a:defRPr sz="2400">
                <a:latin typeface="Raleway Bold"/>
                <a:ea typeface="Raleway Bold"/>
                <a:cs typeface="Raleway Bold"/>
                <a:sym typeface="Raleway Bold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13"/>
          </p:nvPr>
        </p:nvSpPr>
        <p:spPr>
          <a:xfrm>
            <a:off x="4645025" y="1535111"/>
            <a:ext cx="4041775" cy="639765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457200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sz="2000">
                <a:latin typeface="Raleway Bold"/>
                <a:ea typeface="Raleway Bold"/>
                <a:cs typeface="Raleway Bold"/>
                <a:sym typeface="Raleway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half" idx="13"/>
          </p:nvPr>
        </p:nvSpPr>
        <p:spPr>
          <a:xfrm>
            <a:off x="457198" y="1435100"/>
            <a:ext cx="3008316" cy="46910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sz="2000">
                <a:latin typeface="Raleway Bold"/>
                <a:ea typeface="Raleway Bold"/>
                <a:cs typeface="Raleway Bold"/>
                <a:sym typeface="Raleway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13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24166" y="6404293"/>
            <a:ext cx="262635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Raleway Regular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Raleway Regular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1pPr>
      <a:lvl2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2pPr>
      <a:lvl3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3pPr>
      <a:lvl4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4pPr>
      <a:lvl5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5pPr>
      <a:lvl6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6pPr>
      <a:lvl7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7pPr>
      <a:lvl8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8pPr>
      <a:lvl9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Raleway Regular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7.pn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8.pn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7.jpe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8.jpe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13.png"/><Relationship Id="rId4" Type="http://schemas.openxmlformats.org/officeDocument/2006/relationships/image" Target="../media/image9.png"/><Relationship Id="rId5" Type="http://schemas.openxmlformats.org/officeDocument/2006/relationships/image" Target="../media/image25.png"/><Relationship Id="rId6" Type="http://schemas.openxmlformats.org/officeDocument/2006/relationships/image" Target="../media/image2.jpeg"/><Relationship Id="rId7" Type="http://schemas.openxmlformats.org/officeDocument/2006/relationships/image" Target="../media/image1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6.png"/><Relationship Id="rId4" Type="http://schemas.openxmlformats.org/officeDocument/2006/relationships/image" Target="../media/image2.jpeg"/><Relationship Id="rId5" Type="http://schemas.openxmlformats.org/officeDocument/2006/relationships/image" Target="../media/image9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3" Type="http://schemas.openxmlformats.org/officeDocument/2006/relationships/image" Target="../media/image2.jpeg"/><Relationship Id="rId4" Type="http://schemas.openxmlformats.org/officeDocument/2006/relationships/image" Target="../media/image9.jpeg"/><Relationship Id="rId5" Type="http://schemas.openxmlformats.org/officeDocument/2006/relationships/image" Target="../media/image1.jpe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7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.jpeg"/><Relationship Id="rId9" Type="http://schemas.openxmlformats.org/officeDocument/2006/relationships/image" Target="../media/image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2.jpeg"/><Relationship Id="rId4" Type="http://schemas.openxmlformats.org/officeDocument/2006/relationships/image" Target="../media/image1.jpeg"/><Relationship Id="rId5" Type="http://schemas.openxmlformats.org/officeDocument/2006/relationships/image" Target="../media/image7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2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3.jpe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4.jpe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2.jpeg"/><Relationship Id="rId6" Type="http://schemas.openxmlformats.org/officeDocument/2006/relationships/image" Target="../media/image1.jpeg"/><Relationship Id="rId7" Type="http://schemas.openxmlformats.org/officeDocument/2006/relationships/image" Target="../media/image7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6.png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.gif"/><Relationship Id="rId4" Type="http://schemas.openxmlformats.org/officeDocument/2006/relationships/image" Target="../media/image2.jpeg"/><Relationship Id="rId5" Type="http://schemas.openxmlformats.org/officeDocument/2006/relationships/image" Target="../media/image1.jpeg"/><Relationship Id="rId6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25400">
            <a:solidFill>
              <a:srgbClr val="1F497D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grpSp>
        <p:nvGrpSpPr>
          <p:cNvPr id="97" name="Rectangle 19"/>
          <p:cNvGrpSpPr/>
          <p:nvPr/>
        </p:nvGrpSpPr>
        <p:grpSpPr>
          <a:xfrm>
            <a:off x="1467304" y="220170"/>
            <a:ext cx="6168740" cy="832569"/>
            <a:chOff x="0" y="0"/>
            <a:chExt cx="6168738" cy="832567"/>
          </a:xfrm>
        </p:grpSpPr>
        <p:sp>
          <p:nvSpPr>
            <p:cNvPr id="95" name="Rectangle"/>
            <p:cNvSpPr/>
            <p:nvPr/>
          </p:nvSpPr>
          <p:spPr>
            <a:xfrm>
              <a:off x="-1" y="-1"/>
              <a:ext cx="6168740" cy="832569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2800"/>
              </a:pPr>
            </a:p>
          </p:txBody>
        </p:sp>
        <p:sp>
          <p:nvSpPr>
            <p:cNvPr id="96" name="Explorer Experience"/>
            <p:cNvSpPr txBox="1"/>
            <p:nvPr/>
          </p:nvSpPr>
          <p:spPr>
            <a:xfrm>
              <a:off x="45694" y="161031"/>
              <a:ext cx="6077349" cy="5104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699" tIns="45699" rIns="45699" bIns="45699" numCol="1" anchor="ctr">
              <a:spAutoFit/>
            </a:bodyPr>
            <a:lstStyle>
              <a:lvl1pPr algn="ctr">
                <a:defRPr sz="2800" u="sng">
                  <a:latin typeface="Raleway Bold"/>
                  <a:ea typeface="Raleway Bold"/>
                  <a:cs typeface="Raleway Bold"/>
                  <a:sym typeface="Raleway Bold"/>
                </a:defRPr>
              </a:lvl1pPr>
            </a:lstStyle>
            <a:p>
              <a:pPr/>
              <a:r>
                <a:t>Explorer Experience  </a:t>
              </a:r>
            </a:p>
          </p:txBody>
        </p:sp>
      </p:grpSp>
      <p:sp>
        <p:nvSpPr>
          <p:cNvPr id="98" name="TextBox 23"/>
          <p:cNvSpPr txBox="1"/>
          <p:nvPr/>
        </p:nvSpPr>
        <p:spPr>
          <a:xfrm>
            <a:off x="225231" y="2492897"/>
            <a:ext cx="4733098" cy="281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300"/>
            </a:pPr>
            <a:r>
              <a:t>What will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outstanding</a:t>
            </a:r>
            <a:r>
              <a:t> progress look like in today’s lesson?</a:t>
            </a:r>
          </a:p>
        </p:txBody>
      </p:sp>
      <p:sp>
        <p:nvSpPr>
          <p:cNvPr id="99" name="Rectangle 24"/>
          <p:cNvSpPr/>
          <p:nvPr/>
        </p:nvSpPr>
        <p:spPr>
          <a:xfrm>
            <a:off x="214396" y="2872680"/>
            <a:ext cx="4904161" cy="2405132"/>
          </a:xfrm>
          <a:prstGeom prst="rect">
            <a:avLst/>
          </a:prstGeom>
          <a:gradFill>
            <a:gsLst>
              <a:gs pos="0">
                <a:srgbClr val="FFFF9C"/>
              </a:gs>
              <a:gs pos="50000">
                <a:srgbClr val="FFFFC3"/>
              </a:gs>
              <a:gs pos="100000">
                <a:srgbClr val="FFFFE2"/>
              </a:gs>
            </a:gsLst>
            <a:lin ang="2700000"/>
          </a:gradFill>
          <a:ln w="19050">
            <a:solidFill>
              <a:srgbClr val="FFFF00"/>
            </a:solidFill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 anchor="ctr"/>
          <a:lstStyle/>
          <a:p>
            <a:pPr algn="ctr">
              <a:defRPr sz="2800"/>
            </a:pPr>
          </a:p>
        </p:txBody>
      </p:sp>
      <p:graphicFrame>
        <p:nvGraphicFramePr>
          <p:cNvPr id="100" name="Table 38"/>
          <p:cNvGraphicFramePr/>
          <p:nvPr/>
        </p:nvGraphicFramePr>
        <p:xfrm>
          <a:off x="474732" y="5370553"/>
          <a:ext cx="3853095" cy="724324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1926547"/>
                <a:gridCol w="1926547"/>
              </a:tblGrid>
              <a:tr h="351076">
                <a:tc>
                  <a:txBody>
                    <a:bodyPr/>
                    <a:lstStyle/>
                    <a:p>
                      <a:pPr algn="ctr" defTabSz="914400">
                        <a:defRPr sz="1800"/>
                      </a:pPr>
                      <a:r>
                        <a:rPr sz="1600"/>
                        <a:t>Exploration 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EBF1DE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defRPr sz="1800"/>
                      </a:pPr>
                      <a:r>
                        <a:rPr sz="1600"/>
                        <a:t>Navigation 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EBF1DE">
                        <a:alpha val="74902"/>
                      </a:srgbClr>
                    </a:solidFill>
                  </a:tcPr>
                </a:tc>
              </a:tr>
              <a:tr h="373246">
                <a:tc>
                  <a:txBody>
                    <a:bodyPr/>
                    <a:lstStyle/>
                    <a:p>
                      <a:pPr algn="ctr" defTabSz="914400">
                        <a:defRPr sz="1800"/>
                      </a:pPr>
                      <a:r>
                        <a:rPr sz="1600"/>
                        <a:t>Research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EBF1DE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defRPr sz="1800"/>
                      </a:pPr>
                      <a:r>
                        <a:rPr sz="1600"/>
                        <a:t>Presentation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EBF1DE">
                        <a:alpha val="74902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03" name="Rectangle 45"/>
          <p:cNvGrpSpPr/>
          <p:nvPr/>
        </p:nvGrpSpPr>
        <p:grpSpPr>
          <a:xfrm>
            <a:off x="1336407" y="1160458"/>
            <a:ext cx="2345946" cy="1200332"/>
            <a:chOff x="0" y="0"/>
            <a:chExt cx="2345944" cy="1200330"/>
          </a:xfrm>
        </p:grpSpPr>
        <p:sp>
          <p:nvSpPr>
            <p:cNvPr id="101" name="Rectangle"/>
            <p:cNvSpPr/>
            <p:nvPr/>
          </p:nvSpPr>
          <p:spPr>
            <a:xfrm>
              <a:off x="0" y="-1"/>
              <a:ext cx="2345946" cy="120033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hueOff val="263624"/>
                    <a:satOff val="55948"/>
                    <a:lumOff val="27907"/>
                  </a:schemeClr>
                </a:gs>
                <a:gs pos="35000">
                  <a:srgbClr val="E4FDBF"/>
                </a:gs>
                <a:gs pos="100000">
                  <a:schemeClr val="accent3">
                    <a:hueOff val="321486"/>
                    <a:satOff val="58119"/>
                    <a:lumOff val="40966"/>
                  </a:schemeClr>
                </a:gs>
              </a:gsLst>
              <a:lin ang="16200000" scaled="0"/>
            </a:gradFill>
            <a:ln w="9525" cap="flat">
              <a:solidFill>
                <a:srgbClr val="98B955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</a:p>
          </p:txBody>
        </p:sp>
        <p:sp>
          <p:nvSpPr>
            <p:cNvPr id="102" name="Discuss what it may have been like to cross the Atlantic in the past."/>
            <p:cNvSpPr txBox="1"/>
            <p:nvPr/>
          </p:nvSpPr>
          <p:spPr>
            <a:xfrm>
              <a:off x="45719" y="21043"/>
              <a:ext cx="2254507" cy="1158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Discuss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what it may have been like to cross the Atlantic in the past. </a:t>
              </a:r>
            </a:p>
          </p:txBody>
        </p:sp>
      </p:grpSp>
      <p:grpSp>
        <p:nvGrpSpPr>
          <p:cNvPr id="106" name="Rectangle 37"/>
          <p:cNvGrpSpPr/>
          <p:nvPr/>
        </p:nvGrpSpPr>
        <p:grpSpPr>
          <a:xfrm>
            <a:off x="6768603" y="1168418"/>
            <a:ext cx="2010969" cy="1226536"/>
            <a:chOff x="0" y="0"/>
            <a:chExt cx="2010967" cy="1226534"/>
          </a:xfrm>
        </p:grpSpPr>
        <p:sp>
          <p:nvSpPr>
            <p:cNvPr id="104" name="Rectangle"/>
            <p:cNvSpPr/>
            <p:nvPr/>
          </p:nvSpPr>
          <p:spPr>
            <a:xfrm>
              <a:off x="0" y="-1"/>
              <a:ext cx="2010968" cy="1226536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hueOff val="-456778"/>
                    <a:satOff val="8290"/>
                    <a:lumOff val="24503"/>
                  </a:schemeClr>
                </a:gs>
                <a:gs pos="35000">
                  <a:srgbClr val="FFDECF"/>
                </a:gs>
                <a:gs pos="100000">
                  <a:schemeClr val="accent6">
                    <a:hueOff val="-556026"/>
                    <a:satOff val="8290"/>
                    <a:lumOff val="34267"/>
                  </a:schemeClr>
                </a:gs>
              </a:gsLst>
              <a:lin ang="16200000" scaled="0"/>
            </a:gradFill>
            <a:ln w="9525" cap="flat">
              <a:solidFill>
                <a:srgbClr val="F69240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105" name="Design a diary extract from an explorer’s perspective."/>
            <p:cNvSpPr txBox="1"/>
            <p:nvPr/>
          </p:nvSpPr>
          <p:spPr>
            <a:xfrm>
              <a:off x="45720" y="34146"/>
              <a:ext cx="1919529" cy="1158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Design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a diary extract from an explorer’s perspective. </a:t>
              </a:r>
            </a:p>
          </p:txBody>
        </p:sp>
      </p:grpSp>
      <p:sp>
        <p:nvSpPr>
          <p:cNvPr id="107" name="Straight Arrow Connector 39"/>
          <p:cNvSpPr/>
          <p:nvPr/>
        </p:nvSpPr>
        <p:spPr>
          <a:xfrm>
            <a:off x="3674667" y="1778174"/>
            <a:ext cx="282925" cy="2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pic>
        <p:nvPicPr>
          <p:cNvPr id="108" name="Picture 17" descr="Picture 17"/>
          <p:cNvPicPr>
            <a:picLocks noChangeAspect="1"/>
          </p:cNvPicPr>
          <p:nvPr/>
        </p:nvPicPr>
        <p:blipFill>
          <a:blip r:embed="rId2">
            <a:extLst/>
          </a:blip>
          <a:srcRect l="8152" t="29450" r="62884" b="20549"/>
          <a:stretch>
            <a:fillRect/>
          </a:stretch>
        </p:blipFill>
        <p:spPr>
          <a:xfrm>
            <a:off x="4424617" y="5364203"/>
            <a:ext cx="1031976" cy="10013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3" name="Group 18"/>
          <p:cNvGrpSpPr/>
          <p:nvPr/>
        </p:nvGrpSpPr>
        <p:grpSpPr>
          <a:xfrm>
            <a:off x="227237" y="1864286"/>
            <a:ext cx="989439" cy="535921"/>
            <a:chOff x="0" y="0"/>
            <a:chExt cx="989438" cy="535920"/>
          </a:xfrm>
        </p:grpSpPr>
        <p:pic>
          <p:nvPicPr>
            <p:cNvPr id="109" name="Picture 19" descr="Picture 19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89439" cy="5359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12" name="Group 20"/>
            <p:cNvGrpSpPr/>
            <p:nvPr/>
          </p:nvGrpSpPr>
          <p:grpSpPr>
            <a:xfrm>
              <a:off x="734661" y="150328"/>
              <a:ext cx="139448" cy="101442"/>
              <a:chOff x="0" y="0"/>
              <a:chExt cx="139446" cy="101441"/>
            </a:xfrm>
          </p:grpSpPr>
          <p:sp>
            <p:nvSpPr>
              <p:cNvPr id="110" name="Rectangle 21"/>
              <p:cNvSpPr/>
              <p:nvPr/>
            </p:nvSpPr>
            <p:spPr>
              <a:xfrm>
                <a:off x="-1" y="0"/>
                <a:ext cx="139448" cy="101441"/>
              </a:xfrm>
              <a:prstGeom prst="rect">
                <a:avLst/>
              </a:prstGeom>
              <a:solidFill>
                <a:srgbClr val="FFFFFF"/>
              </a:solidFill>
              <a:ln w="317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/>
              </a:p>
            </p:txBody>
          </p:sp>
          <p:pic>
            <p:nvPicPr>
              <p:cNvPr id="111" name="Picture 22" descr="Picture 22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11692" y="2672"/>
                <a:ext cx="116062" cy="9877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pic>
        <p:nvPicPr>
          <p:cNvPr id="114" name="Picture 25" descr="Picture 2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22688" y="890125"/>
            <a:ext cx="748774" cy="9635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26" descr="Picture 26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20216" y="217414"/>
            <a:ext cx="497484" cy="933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Picture 27" descr="Picture 2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82990" y="241802"/>
            <a:ext cx="1117375" cy="794894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Straight Arrow Connector 32"/>
          <p:cNvSpPr/>
          <p:nvPr/>
        </p:nvSpPr>
        <p:spPr>
          <a:xfrm>
            <a:off x="6326792" y="1804878"/>
            <a:ext cx="330673" cy="2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grpSp>
        <p:nvGrpSpPr>
          <p:cNvPr id="120" name="Rectangle 28"/>
          <p:cNvGrpSpPr/>
          <p:nvPr/>
        </p:nvGrpSpPr>
        <p:grpSpPr>
          <a:xfrm>
            <a:off x="4027686" y="1155845"/>
            <a:ext cx="2299107" cy="1239110"/>
            <a:chOff x="0" y="0"/>
            <a:chExt cx="2299106" cy="1239109"/>
          </a:xfrm>
        </p:grpSpPr>
        <p:sp>
          <p:nvSpPr>
            <p:cNvPr id="118" name="Rectangle"/>
            <p:cNvSpPr/>
            <p:nvPr/>
          </p:nvSpPr>
          <p:spPr>
            <a:xfrm>
              <a:off x="-1" y="-1"/>
              <a:ext cx="2299107" cy="123911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119" name="Explore what it would have been like to travel in this time."/>
            <p:cNvSpPr txBox="1"/>
            <p:nvPr/>
          </p:nvSpPr>
          <p:spPr>
            <a:xfrm>
              <a:off x="45719" y="40433"/>
              <a:ext cx="2207668" cy="1158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what it would have been like to travel in this time. </a:t>
              </a:r>
            </a:p>
          </p:txBody>
        </p:sp>
      </p:grpSp>
      <p:grpSp>
        <p:nvGrpSpPr>
          <p:cNvPr id="130" name="Group 35"/>
          <p:cNvGrpSpPr/>
          <p:nvPr/>
        </p:nvGrpSpPr>
        <p:grpSpPr>
          <a:xfrm>
            <a:off x="5546931" y="2968488"/>
            <a:ext cx="2927887" cy="2930472"/>
            <a:chOff x="-1" y="0"/>
            <a:chExt cx="2927886" cy="2930470"/>
          </a:xfrm>
        </p:grpSpPr>
        <p:grpSp>
          <p:nvGrpSpPr>
            <p:cNvPr id="123" name="Rectangle 36"/>
            <p:cNvGrpSpPr/>
            <p:nvPr/>
          </p:nvGrpSpPr>
          <p:grpSpPr>
            <a:xfrm>
              <a:off x="-2" y="-1"/>
              <a:ext cx="2927887" cy="954834"/>
              <a:chOff x="0" y="0"/>
              <a:chExt cx="2927886" cy="954832"/>
            </a:xfrm>
          </p:grpSpPr>
          <p:sp>
            <p:nvSpPr>
              <p:cNvPr id="121" name="Rectangle"/>
              <p:cNvSpPr/>
              <p:nvPr/>
            </p:nvSpPr>
            <p:spPr>
              <a:xfrm>
                <a:off x="-1" y="-1"/>
                <a:ext cx="2927887" cy="954833"/>
              </a:xfrm>
              <a:prstGeom prst="rect">
                <a:avLst/>
              </a:prstGeom>
              <a:solidFill>
                <a:srgbClr val="FDEADA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122" name="Where? – relating to a place or position."/>
              <p:cNvSpPr txBox="1"/>
              <p:nvPr/>
            </p:nvSpPr>
            <p:spPr>
              <a:xfrm>
                <a:off x="45719" y="126895"/>
                <a:ext cx="2836447" cy="701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  <a:r>
                  <a:t>Where? </a:t>
                </a:r>
                <a:r>
                  <a:rPr>
                    <a:latin typeface="+mn-lt"/>
                    <a:ea typeface="+mn-ea"/>
                    <a:cs typeface="+mn-cs"/>
                    <a:sym typeface="Raleway Regular"/>
                  </a:rPr>
                  <a:t>– relating to a place or position. </a:t>
                </a:r>
              </a:p>
            </p:txBody>
          </p:sp>
        </p:grpSp>
        <p:grpSp>
          <p:nvGrpSpPr>
            <p:cNvPr id="126" name="Rectangle 40"/>
            <p:cNvGrpSpPr/>
            <p:nvPr/>
          </p:nvGrpSpPr>
          <p:grpSpPr>
            <a:xfrm>
              <a:off x="-1" y="948469"/>
              <a:ext cx="2927886" cy="1005839"/>
              <a:chOff x="0" y="0"/>
              <a:chExt cx="2927885" cy="1005838"/>
            </a:xfrm>
          </p:grpSpPr>
          <p:sp>
            <p:nvSpPr>
              <p:cNvPr id="124" name="Rectangle"/>
              <p:cNvSpPr/>
              <p:nvPr/>
            </p:nvSpPr>
            <p:spPr>
              <a:xfrm>
                <a:off x="-1" y="25505"/>
                <a:ext cx="2927887" cy="954834"/>
              </a:xfrm>
              <a:prstGeom prst="rect">
                <a:avLst/>
              </a:prstGeom>
              <a:solidFill>
                <a:srgbClr val="FDEADA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125" name="Were – past tense of the plural of the verb ‘to be’."/>
              <p:cNvSpPr txBox="1"/>
              <p:nvPr/>
            </p:nvSpPr>
            <p:spPr>
              <a:xfrm>
                <a:off x="45719" y="0"/>
                <a:ext cx="2836447" cy="10058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  <a:r>
                  <a:t>Were</a:t>
                </a:r>
                <a:r>
                  <a:rPr>
                    <a:latin typeface="+mn-lt"/>
                    <a:ea typeface="+mn-ea"/>
                    <a:cs typeface="+mn-cs"/>
                    <a:sym typeface="Raleway Regular"/>
                  </a:rPr>
                  <a:t> – past tense of the plural of the verb ‘to be’.</a:t>
                </a:r>
              </a:p>
            </p:txBody>
          </p:sp>
        </p:grpSp>
        <p:grpSp>
          <p:nvGrpSpPr>
            <p:cNvPr id="129" name="Rectangle 41"/>
            <p:cNvGrpSpPr/>
            <p:nvPr/>
          </p:nvGrpSpPr>
          <p:grpSpPr>
            <a:xfrm>
              <a:off x="-2" y="1960907"/>
              <a:ext cx="2927887" cy="969564"/>
              <a:chOff x="0" y="0"/>
              <a:chExt cx="2927886" cy="969563"/>
            </a:xfrm>
          </p:grpSpPr>
          <p:sp>
            <p:nvSpPr>
              <p:cNvPr id="127" name="Rectangle"/>
              <p:cNvSpPr/>
              <p:nvPr/>
            </p:nvSpPr>
            <p:spPr>
              <a:xfrm>
                <a:off x="-1" y="0"/>
                <a:ext cx="2927887" cy="969564"/>
              </a:xfrm>
              <a:prstGeom prst="rect">
                <a:avLst/>
              </a:prstGeom>
              <a:solidFill>
                <a:srgbClr val="FDEADA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128" name="We’re – shortened version of ‘we are’."/>
              <p:cNvSpPr txBox="1"/>
              <p:nvPr/>
            </p:nvSpPr>
            <p:spPr>
              <a:xfrm>
                <a:off x="45719" y="134260"/>
                <a:ext cx="2836447" cy="701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  <a:r>
                  <a:t>We’re</a:t>
                </a:r>
                <a:r>
                  <a:rPr>
                    <a:latin typeface="+mn-lt"/>
                    <a:ea typeface="+mn-ea"/>
                    <a:cs typeface="+mn-cs"/>
                    <a:sym typeface="Raleway Regular"/>
                  </a:rPr>
                  <a:t> – shortened version of ‘we are’. </a:t>
                </a:r>
              </a:p>
            </p:txBody>
          </p:sp>
        </p:grpSp>
      </p:grpSp>
      <p:pic>
        <p:nvPicPr>
          <p:cNvPr id="131" name="Picture 29" descr="Picture 29"/>
          <p:cNvPicPr>
            <a:picLocks noChangeAspect="1"/>
          </p:cNvPicPr>
          <p:nvPr/>
        </p:nvPicPr>
        <p:blipFill>
          <a:blip r:embed="rId7">
            <a:extLst/>
          </a:blip>
          <a:srcRect l="0" t="0" r="0" b="15714"/>
          <a:stretch>
            <a:fillRect/>
          </a:stretch>
        </p:blipFill>
        <p:spPr>
          <a:xfrm rot="21143297">
            <a:off x="1466562" y="3192465"/>
            <a:ext cx="2531360" cy="2133591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25400">
            <a:solidFill>
              <a:srgbClr val="1F497D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33" name="Rectangle"/>
          <p:cNvSpPr/>
          <p:nvPr/>
        </p:nvSpPr>
        <p:spPr>
          <a:xfrm>
            <a:off x="86914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134" name="Picture 5" descr="Picture 5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336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329" name="TextBox 12"/>
              <p:cNvSpPr/>
              <p:nvPr/>
            </p:nvSpPr>
            <p:spPr>
              <a:xfrm>
                <a:off x="960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335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333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330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31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32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334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33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41" name="Rectangle 14"/>
          <p:cNvGrpSpPr/>
          <p:nvPr/>
        </p:nvGrpSpPr>
        <p:grpSpPr>
          <a:xfrm>
            <a:off x="188193" y="216003"/>
            <a:ext cx="7387084" cy="358139"/>
            <a:chOff x="0" y="0"/>
            <a:chExt cx="7387082" cy="358137"/>
          </a:xfrm>
        </p:grpSpPr>
        <p:sp>
          <p:nvSpPr>
            <p:cNvPr id="339" name="Rectangle"/>
            <p:cNvSpPr/>
            <p:nvPr/>
          </p:nvSpPr>
          <p:spPr>
            <a:xfrm>
              <a:off x="-1" y="313"/>
              <a:ext cx="7387084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340" name="Explore different explorers and their Atlantic journeys."/>
            <p:cNvSpPr txBox="1"/>
            <p:nvPr/>
          </p:nvSpPr>
          <p:spPr>
            <a:xfrm>
              <a:off x="45719" y="-1"/>
              <a:ext cx="7295644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342" name="Rectangle 4"/>
          <p:cNvSpPr txBox="1"/>
          <p:nvPr/>
        </p:nvSpPr>
        <p:spPr>
          <a:xfrm>
            <a:off x="370011" y="1635520"/>
            <a:ext cx="5696574" cy="4358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/>
            <a:r>
              <a:t>Two of the most famous diseases found on board ships were scurvy and typhus.</a:t>
            </a:r>
          </a:p>
          <a:p>
            <a:pPr/>
          </a:p>
          <a:p>
            <a:pPr/>
            <a:r>
              <a:t>Scurvy is caused by a lack of vitamin C. This vitamin is found in fresh fruit and vegetables.</a:t>
            </a:r>
          </a:p>
          <a:p>
            <a:pPr/>
          </a:p>
          <a:p>
            <a:pPr/>
            <a:r>
              <a:t>On long sea voyages,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 supply of fruit and vegetables soon ran out, and after about thirty weeks the crew would start to show signs of scurvy.</a:t>
            </a:r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/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Their gums would start to go spongy and bleed, and their teeth would fall out. </a:t>
            </a:r>
          </a:p>
          <a:p>
            <a:pPr/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/>
            <a:r>
              <a:t>If the disease went on long enough, old wounds would open up and eventually the sailor would die. </a:t>
            </a:r>
          </a:p>
        </p:txBody>
      </p:sp>
      <p:sp>
        <p:nvSpPr>
          <p:cNvPr id="343" name="Rectangle 8"/>
          <p:cNvSpPr txBox="1"/>
          <p:nvPr/>
        </p:nvSpPr>
        <p:spPr>
          <a:xfrm>
            <a:off x="43731" y="605552"/>
            <a:ext cx="5759246" cy="904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5400">
                <a:effectLst>
                  <a:outerShdw sx="100000" sy="100000" kx="0" ky="0" algn="b" rotWithShape="0" blurRad="38100" dist="19050" dir="270000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/>
            <a:r>
              <a:t>Food and Disease</a:t>
            </a:r>
          </a:p>
        </p:txBody>
      </p:sp>
      <p:pic>
        <p:nvPicPr>
          <p:cNvPr id="344" name="Picture 15" descr="Picture 15"/>
          <p:cNvPicPr>
            <a:picLocks noChangeAspect="1"/>
          </p:cNvPicPr>
          <p:nvPr/>
        </p:nvPicPr>
        <p:blipFill>
          <a:blip r:embed="rId3">
            <a:extLst/>
          </a:blip>
          <a:srcRect l="0" t="0" r="0" b="20416"/>
          <a:stretch>
            <a:fillRect/>
          </a:stretch>
        </p:blipFill>
        <p:spPr>
          <a:xfrm>
            <a:off x="6372437" y="2122808"/>
            <a:ext cx="2417654" cy="1924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348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9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357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350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356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354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351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52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53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355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35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62" name="Rectangle 14"/>
          <p:cNvGrpSpPr/>
          <p:nvPr/>
        </p:nvGrpSpPr>
        <p:grpSpPr>
          <a:xfrm>
            <a:off x="188194" y="216003"/>
            <a:ext cx="7431810" cy="358139"/>
            <a:chOff x="0" y="0"/>
            <a:chExt cx="7431809" cy="358137"/>
          </a:xfrm>
        </p:grpSpPr>
        <p:sp>
          <p:nvSpPr>
            <p:cNvPr id="360" name="Rectangle"/>
            <p:cNvSpPr/>
            <p:nvPr/>
          </p:nvSpPr>
          <p:spPr>
            <a:xfrm>
              <a:off x="0" y="313"/>
              <a:ext cx="7431810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361" name="Explore different explorers and their Atlantic journeys."/>
            <p:cNvSpPr txBox="1"/>
            <p:nvPr/>
          </p:nvSpPr>
          <p:spPr>
            <a:xfrm>
              <a:off x="45719" y="-1"/>
              <a:ext cx="7340371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363" name="Rectangle 6"/>
          <p:cNvSpPr txBox="1"/>
          <p:nvPr/>
        </p:nvSpPr>
        <p:spPr>
          <a:xfrm>
            <a:off x="417713" y="869733"/>
            <a:ext cx="4480562" cy="496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Scurvy was a real problem on the long voyages of discovery and trade to Asia, killing nearly the whole crew of some ships.</a:t>
            </a:r>
          </a:p>
          <a:p>
            <a:pPr>
              <a:defRPr sz="2000"/>
            </a:pPr>
          </a:p>
          <a:p>
            <a:pPr>
              <a:defRPr sz="20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Typhus was a fever, spread by mites, lice and fleas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. It was very common in crowded places like ships and prisons. It was even known as ship fever and goal fever.</a:t>
            </a:r>
          </a:p>
          <a:p>
            <a:pPr>
              <a:defRPr sz="2000"/>
            </a:pPr>
          </a:p>
          <a:p>
            <a:pPr>
              <a:defRPr sz="2000"/>
            </a:pPr>
            <a:r>
              <a:t>Epidemics of typhus could destroy whole armies. One French army attacking the Italian city of Naples lost 30,000 men to the disease and had to retreat.</a:t>
            </a:r>
          </a:p>
        </p:txBody>
      </p:sp>
      <p:pic>
        <p:nvPicPr>
          <p:cNvPr id="364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068030" y="1171421"/>
            <a:ext cx="3726258" cy="3760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365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6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368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377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370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376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374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371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72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73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375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37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82" name="Rectangle 14"/>
          <p:cNvGrpSpPr/>
          <p:nvPr/>
        </p:nvGrpSpPr>
        <p:grpSpPr>
          <a:xfrm>
            <a:off x="188194" y="216003"/>
            <a:ext cx="7333696" cy="358139"/>
            <a:chOff x="0" y="0"/>
            <a:chExt cx="7333695" cy="358137"/>
          </a:xfrm>
        </p:grpSpPr>
        <p:sp>
          <p:nvSpPr>
            <p:cNvPr id="380" name="Rectangle"/>
            <p:cNvSpPr/>
            <p:nvPr/>
          </p:nvSpPr>
          <p:spPr>
            <a:xfrm>
              <a:off x="0" y="313"/>
              <a:ext cx="7333696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381" name="Explore different explorers and their Atlantic journeys."/>
            <p:cNvSpPr txBox="1"/>
            <p:nvPr/>
          </p:nvSpPr>
          <p:spPr>
            <a:xfrm>
              <a:off x="45719" y="-1"/>
              <a:ext cx="7242258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383" name="Rectangle 4"/>
          <p:cNvSpPr txBox="1"/>
          <p:nvPr/>
        </p:nvSpPr>
        <p:spPr>
          <a:xfrm>
            <a:off x="362241" y="764363"/>
            <a:ext cx="5312278" cy="496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It was finally discovered in the early 18th Century that drinking the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juice of citrus fruits—which is high in vitamin C—would prevent scurvy</a:t>
            </a:r>
            <a:r>
              <a:t>, and the work of James Lind proved the curative and preventative powers of citrus fruits, especially limes, in treating this condition. </a:t>
            </a:r>
          </a:p>
          <a:p>
            <a:pPr>
              <a:defRPr sz="2000"/>
            </a:pPr>
          </a:p>
          <a:p>
            <a:pPr>
              <a:defRPr sz="2000"/>
            </a:pPr>
            <a:r>
              <a:t>The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Royal Navy </a:t>
            </a:r>
            <a:r>
              <a:t>promptly adopted a regulation that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required all its men to drink a weekly ration of lime juice. </a:t>
            </a:r>
            <a:r>
              <a:t>This practice was so rigorously enforced, and became so strongly associated with British sailors, that to this day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Englishmen are still known by the nickname given to them by other Navies: "Limeys."</a:t>
            </a:r>
          </a:p>
        </p:txBody>
      </p:sp>
      <p:pic>
        <p:nvPicPr>
          <p:cNvPr id="384" name="Picture 1" descr="Pictur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48563" y="3065496"/>
            <a:ext cx="2952330" cy="16807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85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75260" y="690818"/>
            <a:ext cx="2232250" cy="205069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87" name="Picture 21" descr="Picture 2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388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389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0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398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391" name="TextBox 12"/>
              <p:cNvSpPr/>
              <p:nvPr/>
            </p:nvSpPr>
            <p:spPr>
              <a:xfrm>
                <a:off x="960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397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395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392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93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94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396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399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03" name="Rectangle 14"/>
          <p:cNvGrpSpPr/>
          <p:nvPr/>
        </p:nvGrpSpPr>
        <p:grpSpPr>
          <a:xfrm>
            <a:off x="188195" y="216003"/>
            <a:ext cx="7422517" cy="358139"/>
            <a:chOff x="0" y="0"/>
            <a:chExt cx="7422515" cy="358137"/>
          </a:xfrm>
        </p:grpSpPr>
        <p:sp>
          <p:nvSpPr>
            <p:cNvPr id="401" name="Rectangle"/>
            <p:cNvSpPr/>
            <p:nvPr/>
          </p:nvSpPr>
          <p:spPr>
            <a:xfrm>
              <a:off x="0" y="313"/>
              <a:ext cx="7422517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402" name="Explore different explorers and their Atlantic journeys."/>
            <p:cNvSpPr txBox="1"/>
            <p:nvPr/>
          </p:nvSpPr>
          <p:spPr>
            <a:xfrm>
              <a:off x="45718" y="-1"/>
              <a:ext cx="7331079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404" name="Rectangle 6"/>
          <p:cNvSpPr txBox="1"/>
          <p:nvPr/>
        </p:nvSpPr>
        <p:spPr>
          <a:xfrm>
            <a:off x="257511" y="774160"/>
            <a:ext cx="5766438" cy="5273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It was hard to keep food fresh on long journeys.  They had no refrigerators or freezers. 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They ate dried or salted meat or fish.  </a:t>
            </a:r>
            <a:r>
              <a:t>They also ate dried biscuits, butter or cheese.  They didn’t eat any fresh fruit or vegetables.  Maggots would be crawling in the food. 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They drank beer because it was easier to keep fresh than water.</a:t>
            </a:r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>
              <a:defRPr sz="2000"/>
            </a:pPr>
          </a:p>
          <a:p>
            <a:pPr>
              <a:defRPr sz="2000"/>
            </a:pPr>
            <a:r>
              <a:t>On long voyages meat often went rotten, the ship’s biscuits became full of worms, and the drinking water turned green.  There was no fresh food. 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Many sailors died of diseases due to poor diet, or food poisoning.</a:t>
            </a:r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>
              <a:defRPr sz="2000"/>
            </a:pPr>
          </a:p>
          <a:p>
            <a:pPr>
              <a:defRPr sz="2000"/>
            </a:pPr>
            <a:r>
              <a:t>Their food was stored in the hold below decks, along with the cargo.  This was the dirtiest part of the ship.  It was infested with rats and mice!</a:t>
            </a:r>
          </a:p>
        </p:txBody>
      </p:sp>
      <p:pic>
        <p:nvPicPr>
          <p:cNvPr id="405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rcRect l="0" t="0" r="0" b="15000"/>
          <a:stretch>
            <a:fillRect/>
          </a:stretch>
        </p:blipFill>
        <p:spPr>
          <a:xfrm>
            <a:off x="6660453" y="961093"/>
            <a:ext cx="2050678" cy="1743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31903" y="3677880"/>
            <a:ext cx="1755506" cy="134794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7" name="Picture 17" descr="Picture 1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Picture 19" descr="Picture 1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410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1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419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412" name="TextBox 12"/>
              <p:cNvSpPr/>
              <p:nvPr/>
            </p:nvSpPr>
            <p:spPr>
              <a:xfrm>
                <a:off x="960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418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416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413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14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15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417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420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24" name="Rectangle 14"/>
          <p:cNvGrpSpPr/>
          <p:nvPr/>
        </p:nvGrpSpPr>
        <p:grpSpPr>
          <a:xfrm>
            <a:off x="188194" y="216003"/>
            <a:ext cx="7333696" cy="358139"/>
            <a:chOff x="0" y="0"/>
            <a:chExt cx="7333695" cy="358137"/>
          </a:xfrm>
        </p:grpSpPr>
        <p:sp>
          <p:nvSpPr>
            <p:cNvPr id="422" name="Rectangle"/>
            <p:cNvSpPr/>
            <p:nvPr/>
          </p:nvSpPr>
          <p:spPr>
            <a:xfrm>
              <a:off x="0" y="313"/>
              <a:ext cx="7333696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423" name="Explore different explorers and their Atlantic journeys."/>
            <p:cNvSpPr txBox="1"/>
            <p:nvPr/>
          </p:nvSpPr>
          <p:spPr>
            <a:xfrm>
              <a:off x="45719" y="-1"/>
              <a:ext cx="7242258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425" name="Rectangle 4"/>
          <p:cNvSpPr txBox="1"/>
          <p:nvPr/>
        </p:nvSpPr>
        <p:spPr>
          <a:xfrm>
            <a:off x="304166" y="681054"/>
            <a:ext cx="3944787" cy="489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300"/>
            </a:pPr>
            <a:r>
              <a:t>The sailors in the Tudor navy lived mostly on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salted beef, salted fish and ship's biscuits. </a:t>
            </a:r>
            <a:br>
              <a:rPr>
                <a:latin typeface="Raleway Bold"/>
                <a:ea typeface="Raleway Bold"/>
                <a:cs typeface="Raleway Bold"/>
                <a:sym typeface="Raleway Bold"/>
              </a:rPr>
            </a:br>
            <a:br>
              <a:rPr>
                <a:latin typeface="Raleway Bold"/>
                <a:ea typeface="Raleway Bold"/>
                <a:cs typeface="Raleway Bold"/>
                <a:sym typeface="Raleway Bold"/>
              </a:rPr>
            </a:br>
            <a:r>
              <a:t>They were given meat on four days a week and fish on the other three. </a:t>
            </a:r>
            <a:br/>
            <a:br/>
            <a:r>
              <a:t>Other foods like cheese and butter would have been eaten by the crew, but no evidence of these survived on the wreck of the ship. </a:t>
            </a:r>
          </a:p>
        </p:txBody>
      </p:sp>
      <p:pic>
        <p:nvPicPr>
          <p:cNvPr id="426" name="Picture 15" descr="Picture 15"/>
          <p:cNvPicPr>
            <a:picLocks noChangeAspect="1"/>
          </p:cNvPicPr>
          <p:nvPr/>
        </p:nvPicPr>
        <p:blipFill>
          <a:blip r:embed="rId3">
            <a:extLst/>
          </a:blip>
          <a:srcRect l="0" t="0" r="0" b="21250"/>
          <a:stretch>
            <a:fillRect/>
          </a:stretch>
        </p:blipFill>
        <p:spPr>
          <a:xfrm>
            <a:off x="4572000" y="4491060"/>
            <a:ext cx="1371600" cy="1080135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Rectangle 17"/>
          <p:cNvSpPr txBox="1"/>
          <p:nvPr/>
        </p:nvSpPr>
        <p:spPr>
          <a:xfrm>
            <a:off x="4411600" y="1032672"/>
            <a:ext cx="4479338" cy="2669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The English were famous for their love of beef. </a:t>
            </a:r>
            <a:br/>
            <a:br/>
            <a:r>
              <a:rPr>
                <a:latin typeface="+mn-lt"/>
                <a:ea typeface="+mn-ea"/>
                <a:cs typeface="+mn-cs"/>
                <a:sym typeface="Raleway Regular"/>
              </a:rPr>
              <a:t>The meat was s</a:t>
            </a:r>
            <a:r>
              <a:t>alted and packed in barrels so it would last a long time. </a:t>
            </a:r>
            <a:br/>
          </a:p>
        </p:txBody>
      </p:sp>
      <p:pic>
        <p:nvPicPr>
          <p:cNvPr id="428" name="Picture 19" descr="Picture 19"/>
          <p:cNvPicPr>
            <a:picLocks noChangeAspect="1"/>
          </p:cNvPicPr>
          <p:nvPr/>
        </p:nvPicPr>
        <p:blipFill>
          <a:blip r:embed="rId4">
            <a:extLst/>
          </a:blip>
          <a:srcRect l="0" t="0" r="0" b="20972"/>
          <a:stretch>
            <a:fillRect/>
          </a:stretch>
        </p:blipFill>
        <p:spPr>
          <a:xfrm>
            <a:off x="6304345" y="3653008"/>
            <a:ext cx="2314577" cy="1829158"/>
          </a:xfrm>
          <a:prstGeom prst="rect">
            <a:avLst/>
          </a:prstGeom>
          <a:ln w="12700">
            <a:miter lim="400000"/>
          </a:ln>
        </p:spPr>
      </p:pic>
      <p:pic>
        <p:nvPicPr>
          <p:cNvPr id="429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30" name="Picture 21" descr="Picture 2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431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432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3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441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434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440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438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435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36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37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439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44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46" name="Rectangle 14"/>
          <p:cNvGrpSpPr/>
          <p:nvPr/>
        </p:nvGrpSpPr>
        <p:grpSpPr>
          <a:xfrm>
            <a:off x="188195" y="216003"/>
            <a:ext cx="7452126" cy="358139"/>
            <a:chOff x="0" y="0"/>
            <a:chExt cx="7452125" cy="358137"/>
          </a:xfrm>
        </p:grpSpPr>
        <p:sp>
          <p:nvSpPr>
            <p:cNvPr id="444" name="Rectangle"/>
            <p:cNvSpPr/>
            <p:nvPr/>
          </p:nvSpPr>
          <p:spPr>
            <a:xfrm>
              <a:off x="0" y="313"/>
              <a:ext cx="7452126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445" name="Explore different explorers and their Atlantic journeys."/>
            <p:cNvSpPr txBox="1"/>
            <p:nvPr/>
          </p:nvSpPr>
          <p:spPr>
            <a:xfrm>
              <a:off x="45718" y="-1"/>
              <a:ext cx="7360689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447" name="Content Placeholder 3"/>
          <p:cNvSpPr txBox="1"/>
          <p:nvPr/>
        </p:nvSpPr>
        <p:spPr>
          <a:xfrm>
            <a:off x="379094" y="910710"/>
            <a:ext cx="4751915" cy="50126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Ordinary bread wouldn't keep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very well on board ship, so the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navy had special bread made for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it. </a:t>
            </a:r>
            <a:br/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Ship's biscuits are made of flour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and water.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They are baked twice to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make them as dry and hard as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possible. </a:t>
            </a:r>
            <a:br/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The crew would be given half a kilo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a day each. 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They probably put them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in their plates or bowls and put the </a:t>
            </a:r>
          </a:p>
          <a:p>
            <a:pPr marL="339470" indent="-339470" defTabSz="905255">
              <a:lnSpc>
                <a:spcPct val="80000"/>
              </a:lnSpc>
              <a:spcBef>
                <a:spcPts val="500"/>
              </a:spcBef>
              <a:defRPr sz="2100"/>
            </a:pPr>
            <a:r>
              <a:t>meat and fish on top.</a:t>
            </a:r>
          </a:p>
        </p:txBody>
      </p:sp>
      <p:grpSp>
        <p:nvGrpSpPr>
          <p:cNvPr id="450" name="Picture 2"/>
          <p:cNvGrpSpPr/>
          <p:nvPr/>
        </p:nvGrpSpPr>
        <p:grpSpPr>
          <a:xfrm>
            <a:off x="5554405" y="1623630"/>
            <a:ext cx="3104415" cy="2518028"/>
            <a:chOff x="0" y="0"/>
            <a:chExt cx="3104414" cy="2518027"/>
          </a:xfrm>
        </p:grpSpPr>
        <p:sp>
          <p:nvSpPr>
            <p:cNvPr id="448" name="Shape"/>
            <p:cNvSpPr/>
            <p:nvPr/>
          </p:nvSpPr>
          <p:spPr>
            <a:xfrm>
              <a:off x="0" y="-1"/>
              <a:ext cx="3104415" cy="251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856"/>
                  </a:moveTo>
                  <a:cubicBezTo>
                    <a:pt x="0" y="831"/>
                    <a:pt x="674" y="0"/>
                    <a:pt x="1506" y="0"/>
                  </a:cubicBezTo>
                  <a:lnTo>
                    <a:pt x="20094" y="0"/>
                  </a:lnTo>
                  <a:cubicBezTo>
                    <a:pt x="20926" y="0"/>
                    <a:pt x="21600" y="831"/>
                    <a:pt x="21600" y="1856"/>
                  </a:cubicBezTo>
                  <a:lnTo>
                    <a:pt x="21600" y="19744"/>
                  </a:lnTo>
                  <a:cubicBezTo>
                    <a:pt x="21600" y="20769"/>
                    <a:pt x="20926" y="21600"/>
                    <a:pt x="20094" y="21600"/>
                  </a:cubicBezTo>
                  <a:lnTo>
                    <a:pt x="1506" y="21600"/>
                  </a:lnTo>
                  <a:cubicBezTo>
                    <a:pt x="674" y="21600"/>
                    <a:pt x="0" y="20769"/>
                    <a:pt x="0" y="19744"/>
                  </a:cubicBezTo>
                  <a:close/>
                </a:path>
              </a:pathLst>
            </a:cu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/>
            </a:p>
          </p:txBody>
        </p:sp>
        <p:pic>
          <p:nvPicPr>
            <p:cNvPr id="449" name="image31.jpeg" descr="image31.jpe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1" b="0"/>
            <a:stretch>
              <a:fillRect/>
            </a:stretch>
          </p:blipFill>
          <p:spPr>
            <a:xfrm>
              <a:off x="0" y="0"/>
              <a:ext cx="3104357" cy="2518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505" y="0"/>
                  </a:moveTo>
                  <a:cubicBezTo>
                    <a:pt x="673" y="0"/>
                    <a:pt x="0" y="830"/>
                    <a:pt x="0" y="1855"/>
                  </a:cubicBezTo>
                  <a:lnTo>
                    <a:pt x="0" y="19741"/>
                  </a:lnTo>
                  <a:cubicBezTo>
                    <a:pt x="0" y="20766"/>
                    <a:pt x="673" y="21600"/>
                    <a:pt x="1505" y="21600"/>
                  </a:cubicBezTo>
                  <a:lnTo>
                    <a:pt x="20095" y="21600"/>
                  </a:lnTo>
                  <a:cubicBezTo>
                    <a:pt x="20927" y="21600"/>
                    <a:pt x="21600" y="20766"/>
                    <a:pt x="21600" y="19741"/>
                  </a:cubicBezTo>
                  <a:lnTo>
                    <a:pt x="21600" y="1855"/>
                  </a:lnTo>
                  <a:cubicBezTo>
                    <a:pt x="21600" y="830"/>
                    <a:pt x="20927" y="0"/>
                    <a:pt x="20095" y="0"/>
                  </a:cubicBezTo>
                  <a:lnTo>
                    <a:pt x="1505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>
              <a:reflection blurRad="0" stA="38000" stPos="0" endA="0" endPos="40000" dist="0" dir="5400000" fadeDir="5400000" sx="100000" sy="-100000" kx="0" ky="0" algn="bl" rotWithShape="0"/>
            </a:effectLst>
          </p:spPr>
        </p:pic>
      </p:grpSp>
      <p:pic>
        <p:nvPicPr>
          <p:cNvPr id="451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52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453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454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5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463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456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462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460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457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58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59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461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46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68" name="Rectangle 14"/>
          <p:cNvGrpSpPr/>
          <p:nvPr/>
        </p:nvGrpSpPr>
        <p:grpSpPr>
          <a:xfrm>
            <a:off x="188195" y="216003"/>
            <a:ext cx="7422517" cy="358139"/>
            <a:chOff x="0" y="0"/>
            <a:chExt cx="7422515" cy="358137"/>
          </a:xfrm>
        </p:grpSpPr>
        <p:sp>
          <p:nvSpPr>
            <p:cNvPr id="466" name="Rectangle"/>
            <p:cNvSpPr/>
            <p:nvPr/>
          </p:nvSpPr>
          <p:spPr>
            <a:xfrm>
              <a:off x="0" y="313"/>
              <a:ext cx="7422517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467" name="Explore different explorers and their Atlantic journeys."/>
            <p:cNvSpPr txBox="1"/>
            <p:nvPr/>
          </p:nvSpPr>
          <p:spPr>
            <a:xfrm>
              <a:off x="45718" y="-1"/>
              <a:ext cx="7331079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469" name="Rectangle 4"/>
          <p:cNvSpPr txBox="1"/>
          <p:nvPr/>
        </p:nvSpPr>
        <p:spPr>
          <a:xfrm>
            <a:off x="493392" y="1128104"/>
            <a:ext cx="4591681" cy="405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Beer was a very important part of the sailor's diet. 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It contains lots of calories and is a good </a:t>
            </a:r>
            <a:r>
              <a:t>source of vitamin B. </a:t>
            </a:r>
            <a:br/>
            <a:br/>
            <a:r>
              <a:rPr>
                <a:latin typeface="+mn-lt"/>
                <a:ea typeface="+mn-ea"/>
                <a:cs typeface="+mn-cs"/>
                <a:sym typeface="Raleway Regular"/>
              </a:rPr>
              <a:t>The navy needed to buy huge amounts of beer to keep the ships' crews happy. A lot of the navy's beer was made in royal breweries. </a:t>
            </a:r>
          </a:p>
          <a:p>
            <a:pPr>
              <a:defRPr sz="2000"/>
            </a:pPr>
          </a:p>
          <a:p>
            <a:pPr>
              <a:defRPr sz="2000"/>
            </a:pPr>
            <a:r>
              <a:t>The sailors once they had reached their destination, particularly in the Caribbean would also sample rum which was produced locally. </a:t>
            </a:r>
          </a:p>
        </p:txBody>
      </p:sp>
      <p:pic>
        <p:nvPicPr>
          <p:cNvPr id="470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76044" y="998917"/>
            <a:ext cx="2065623" cy="4558613"/>
          </a:xfrm>
          <a:prstGeom prst="rect">
            <a:avLst/>
          </a:prstGeom>
          <a:ln w="38100" cap="sq">
            <a:solidFill>
              <a:srgbClr val="000000"/>
            </a:solidFill>
            <a:miter/>
          </a:ln>
          <a:effectLst>
            <a:outerShdw sx="100000" sy="100000" kx="0" ky="0" algn="b" rotWithShape="0"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471" name="Picture 19" descr="Picture 1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472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473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474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" name="Group 10"/>
          <p:cNvGrpSpPr/>
          <p:nvPr/>
        </p:nvGrpSpPr>
        <p:grpSpPr>
          <a:xfrm>
            <a:off x="-127002" y="116626"/>
            <a:ext cx="9183600" cy="6762044"/>
            <a:chOff x="-1" y="-4"/>
            <a:chExt cx="9183598" cy="6762042"/>
          </a:xfrm>
        </p:grpSpPr>
        <p:grpSp>
          <p:nvGrpSpPr>
            <p:cNvPr id="485" name="Group 1"/>
            <p:cNvGrpSpPr/>
            <p:nvPr/>
          </p:nvGrpSpPr>
          <p:grpSpPr>
            <a:xfrm>
              <a:off x="-2" y="-5"/>
              <a:ext cx="9163501" cy="6762044"/>
              <a:chOff x="0" y="-3"/>
              <a:chExt cx="9163499" cy="6762041"/>
            </a:xfrm>
          </p:grpSpPr>
          <p:sp>
            <p:nvSpPr>
              <p:cNvPr id="476" name="TextBox 12"/>
              <p:cNvSpPr/>
              <p:nvPr/>
            </p:nvSpPr>
            <p:spPr>
              <a:xfrm>
                <a:off x="1278921" y="6336851"/>
                <a:ext cx="7630723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482" name="Group 18"/>
              <p:cNvGrpSpPr/>
              <p:nvPr/>
            </p:nvGrpSpPr>
            <p:grpSpPr>
              <a:xfrm>
                <a:off x="191157" y="-4"/>
                <a:ext cx="8972343" cy="6299033"/>
                <a:chOff x="-1" y="-2"/>
                <a:chExt cx="8972342" cy="6299031"/>
              </a:xfrm>
            </p:grpSpPr>
            <p:grpSp>
              <p:nvGrpSpPr>
                <p:cNvPr id="480" name="Group 13"/>
                <p:cNvGrpSpPr/>
                <p:nvPr/>
              </p:nvGrpSpPr>
              <p:grpSpPr>
                <a:xfrm>
                  <a:off x="-1" y="-3"/>
                  <a:ext cx="8972343" cy="6299033"/>
                  <a:chOff x="0" y="0"/>
                  <a:chExt cx="8972342" cy="6299031"/>
                </a:xfrm>
              </p:grpSpPr>
              <p:sp>
                <p:nvSpPr>
                  <p:cNvPr id="477" name="Straight Connector 7"/>
                  <p:cNvSpPr/>
                  <p:nvPr/>
                </p:nvSpPr>
                <p:spPr>
                  <a:xfrm flipH="1">
                    <a:off x="-1" y="-1"/>
                    <a:ext cx="2" cy="629903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78" name="Straight Connector 9"/>
                  <p:cNvSpPr/>
                  <p:nvPr/>
                </p:nvSpPr>
                <p:spPr>
                  <a:xfrm>
                    <a:off x="-1" y="-1"/>
                    <a:ext cx="8972343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479" name="Straight Connector 11"/>
                  <p:cNvSpPr/>
                  <p:nvPr/>
                </p:nvSpPr>
                <p:spPr>
                  <a:xfrm flipH="1">
                    <a:off x="8972339" y="-1"/>
                    <a:ext cx="2" cy="5413095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481" name="Straight Connector 16"/>
                <p:cNvSpPr/>
                <p:nvPr/>
              </p:nvSpPr>
              <p:spPr>
                <a:xfrm>
                  <a:off x="-2" y="6299027"/>
                  <a:ext cx="7748208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  <p:sp>
            <p:nvSpPr>
              <p:cNvPr id="483" name="Rectangle"/>
              <p:cNvSpPr/>
              <p:nvPr/>
            </p:nvSpPr>
            <p:spPr>
              <a:xfrm>
                <a:off x="86915" y="6061465"/>
                <a:ext cx="1602186" cy="63102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/>
              </a:p>
            </p:txBody>
          </p:sp>
          <p:pic>
            <p:nvPicPr>
              <p:cNvPr id="484" name="Picture 5" descr="Picture 5"/>
              <p:cNvPicPr>
                <a:picLocks noChangeAspect="1"/>
              </p:cNvPicPr>
              <p:nvPr/>
            </p:nvPicPr>
            <p:blipFill>
              <a:blip r:embed="rId2">
                <a:extLst/>
              </a:blip>
              <a:stretch>
                <a:fillRect/>
              </a:stretch>
            </p:blipFill>
            <p:spPr>
              <a:xfrm>
                <a:off x="0" y="5877771"/>
                <a:ext cx="1631721" cy="88426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486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8139988" y="5413089"/>
              <a:ext cx="1043610" cy="12639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90" name="Rectangle 14"/>
          <p:cNvGrpSpPr/>
          <p:nvPr/>
        </p:nvGrpSpPr>
        <p:grpSpPr>
          <a:xfrm>
            <a:off x="188194" y="216003"/>
            <a:ext cx="7333696" cy="358139"/>
            <a:chOff x="0" y="0"/>
            <a:chExt cx="7333695" cy="358137"/>
          </a:xfrm>
        </p:grpSpPr>
        <p:sp>
          <p:nvSpPr>
            <p:cNvPr id="488" name="Rectangle"/>
            <p:cNvSpPr/>
            <p:nvPr/>
          </p:nvSpPr>
          <p:spPr>
            <a:xfrm>
              <a:off x="0" y="313"/>
              <a:ext cx="7333696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489" name="Explore different explorers and their Atlantic journeys."/>
            <p:cNvSpPr txBox="1"/>
            <p:nvPr/>
          </p:nvSpPr>
          <p:spPr>
            <a:xfrm>
              <a:off x="45719" y="-1"/>
              <a:ext cx="7242258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grpSp>
        <p:nvGrpSpPr>
          <p:cNvPr id="498" name="Cloud Callout 6"/>
          <p:cNvGrpSpPr/>
          <p:nvPr/>
        </p:nvGrpSpPr>
        <p:grpSpPr>
          <a:xfrm>
            <a:off x="357187" y="663977"/>
            <a:ext cx="4816744" cy="2625434"/>
            <a:chOff x="102" y="-23"/>
            <a:chExt cx="4816742" cy="2625433"/>
          </a:xfrm>
        </p:grpSpPr>
        <p:grpSp>
          <p:nvGrpSpPr>
            <p:cNvPr id="496" name="Group"/>
            <p:cNvGrpSpPr/>
            <p:nvPr/>
          </p:nvGrpSpPr>
          <p:grpSpPr>
            <a:xfrm>
              <a:off x="102" y="-24"/>
              <a:ext cx="4816744" cy="2625434"/>
              <a:chOff x="102" y="-23"/>
              <a:chExt cx="4816742" cy="2625433"/>
            </a:xfrm>
          </p:grpSpPr>
          <p:sp>
            <p:nvSpPr>
              <p:cNvPr id="491" name="Shape"/>
              <p:cNvSpPr/>
              <p:nvPr/>
            </p:nvSpPr>
            <p:spPr>
              <a:xfrm>
                <a:off x="102" y="-24"/>
                <a:ext cx="4816744" cy="2288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fill="norm" stroke="1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25400" cap="flat">
                <a:solidFill>
                  <a:srgbClr val="377E9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492" name="Circle"/>
              <p:cNvSpPr/>
              <p:nvPr/>
            </p:nvSpPr>
            <p:spPr>
              <a:xfrm>
                <a:off x="1402112" y="2107642"/>
                <a:ext cx="380647" cy="380647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solidFill>
                  <a:srgbClr val="377E9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493" name="Circle"/>
              <p:cNvSpPr/>
              <p:nvPr/>
            </p:nvSpPr>
            <p:spPr>
              <a:xfrm>
                <a:off x="1336429" y="2355007"/>
                <a:ext cx="253765" cy="253765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solidFill>
                  <a:srgbClr val="377E9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494" name="Circle"/>
              <p:cNvSpPr/>
              <p:nvPr/>
            </p:nvSpPr>
            <p:spPr>
              <a:xfrm>
                <a:off x="1343649" y="2498525"/>
                <a:ext cx="126885" cy="126885"/>
              </a:xfrm>
              <a:prstGeom prst="ellipse">
                <a:avLst/>
              </a:prstGeom>
              <a:solidFill>
                <a:schemeClr val="accent5"/>
              </a:solidFill>
              <a:ln w="25400" cap="flat">
                <a:solidFill>
                  <a:srgbClr val="377E9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  <p:sp>
            <p:nvSpPr>
              <p:cNvPr id="495" name="Shape"/>
              <p:cNvSpPr/>
              <p:nvPr/>
            </p:nvSpPr>
            <p:spPr>
              <a:xfrm>
                <a:off x="244579" y="116357"/>
                <a:ext cx="4413664" cy="19428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377E9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2000">
                    <a:latin typeface="Raleway Bold"/>
                    <a:ea typeface="Raleway Bold"/>
                    <a:cs typeface="Raleway Bold"/>
                    <a:sym typeface="Raleway Bold"/>
                  </a:defRPr>
                </a:pPr>
              </a:p>
            </p:txBody>
          </p:sp>
        </p:grpSp>
        <p:sp>
          <p:nvSpPr>
            <p:cNvPr id="497" name="Can you think of any similarities or differences to Phil and Paul’s journey across the Atlantic?"/>
            <p:cNvSpPr txBox="1"/>
            <p:nvPr/>
          </p:nvSpPr>
          <p:spPr>
            <a:xfrm>
              <a:off x="712769" y="273914"/>
              <a:ext cx="3050829" cy="1615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2000">
                  <a:latin typeface="Raleway Bold"/>
                  <a:ea typeface="Raleway Bold"/>
                  <a:cs typeface="Raleway Bold"/>
                  <a:sym typeface="Raleway Bold"/>
                </a:defRPr>
              </a:lvl1pPr>
            </a:lstStyle>
            <a:p>
              <a:pPr/>
              <a:r>
                <a:t>Can you think of any similarities or differences to Phil and Paul’s journey across the Atlantic? </a:t>
              </a:r>
            </a:p>
          </p:txBody>
        </p:sp>
      </p:grpSp>
      <p:pic>
        <p:nvPicPr>
          <p:cNvPr id="499" name="Picture 19" descr="Picture 1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184284" y="1057926"/>
            <a:ext cx="2594743" cy="1729829"/>
          </a:xfrm>
          <a:prstGeom prst="rect">
            <a:avLst/>
          </a:prstGeom>
          <a:ln w="12700">
            <a:miter lim="400000"/>
          </a:ln>
        </p:spPr>
      </p:pic>
      <p:pic>
        <p:nvPicPr>
          <p:cNvPr id="500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42441" y="3266144"/>
            <a:ext cx="1939839" cy="1939839"/>
          </a:xfrm>
          <a:prstGeom prst="rect">
            <a:avLst/>
          </a:prstGeom>
          <a:ln w="12700">
            <a:miter lim="400000"/>
          </a:ln>
        </p:spPr>
      </p:pic>
      <p:pic>
        <p:nvPicPr>
          <p:cNvPr id="501" name="Picture 17" descr="Picture 1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502" name="Picture 21" descr="Picture 21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503" name="TextBox 22"/>
          <p:cNvSpPr txBox="1"/>
          <p:nvPr/>
        </p:nvSpPr>
        <p:spPr>
          <a:xfrm>
            <a:off x="302562" y="3327747"/>
            <a:ext cx="5954249" cy="2250439"/>
          </a:xfrm>
          <a:prstGeom prst="rect">
            <a:avLst/>
          </a:prstGeom>
          <a:solidFill>
            <a:srgbClr val="DBEEF4"/>
          </a:solidFill>
          <a:ln w="25400">
            <a:solidFill>
              <a:schemeClr val="accent5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Write your answer below in your exercise book: </a:t>
            </a:r>
          </a:p>
          <a:p>
            <a:pPr/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/>
            <a:r>
              <a:t>Phil and Paul’s journey is similar to explorer journeys for example….</a:t>
            </a:r>
          </a:p>
          <a:p>
            <a:pPr/>
          </a:p>
          <a:p>
            <a:pPr/>
          </a:p>
          <a:p>
            <a:pPr/>
            <a:r>
              <a:t>Phil and Paul’s journey is different to explorer journeys for example….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4" name="Group 8"/>
          <p:cNvGrpSpPr/>
          <p:nvPr/>
        </p:nvGrpSpPr>
        <p:grpSpPr>
          <a:xfrm>
            <a:off x="64157" y="116627"/>
            <a:ext cx="9048145" cy="6645971"/>
            <a:chOff x="-1" y="-3"/>
            <a:chExt cx="9048143" cy="6645970"/>
          </a:xfrm>
        </p:grpSpPr>
        <p:grpSp>
          <p:nvGrpSpPr>
            <p:cNvPr id="512" name="Group 1"/>
            <p:cNvGrpSpPr/>
            <p:nvPr/>
          </p:nvGrpSpPr>
          <p:grpSpPr>
            <a:xfrm>
              <a:off x="-2" y="-4"/>
              <a:ext cx="8972345" cy="6336854"/>
              <a:chOff x="0" y="0"/>
              <a:chExt cx="8972343" cy="6336853"/>
            </a:xfrm>
          </p:grpSpPr>
          <p:sp>
            <p:nvSpPr>
              <p:cNvPr id="505" name="TextBox 12"/>
              <p:cNvSpPr/>
              <p:nvPr/>
            </p:nvSpPr>
            <p:spPr>
              <a:xfrm>
                <a:off x="970177" y="6336853"/>
                <a:ext cx="773537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apply our learning to demonstrate understanding and then reflect on this.</a:t>
                </a:r>
              </a:p>
            </p:txBody>
          </p:sp>
          <p:grpSp>
            <p:nvGrpSpPr>
              <p:cNvPr id="511" name="Group 18"/>
              <p:cNvGrpSpPr/>
              <p:nvPr/>
            </p:nvGrpSpPr>
            <p:grpSpPr>
              <a:xfrm>
                <a:off x="0" y="-1"/>
                <a:ext cx="8972344" cy="6299034"/>
                <a:chOff x="0" y="-2"/>
                <a:chExt cx="8972343" cy="6299032"/>
              </a:xfrm>
            </p:grpSpPr>
            <p:grpSp>
              <p:nvGrpSpPr>
                <p:cNvPr id="509" name="Group 13"/>
                <p:cNvGrpSpPr/>
                <p:nvPr/>
              </p:nvGrpSpPr>
              <p:grpSpPr>
                <a:xfrm>
                  <a:off x="-1" y="-3"/>
                  <a:ext cx="8972345" cy="6299033"/>
                  <a:chOff x="0" y="-1"/>
                  <a:chExt cx="8972344" cy="6299032"/>
                </a:xfrm>
              </p:grpSpPr>
              <p:sp>
                <p:nvSpPr>
                  <p:cNvPr id="506" name="Straight Connector 7"/>
                  <p:cNvSpPr/>
                  <p:nvPr/>
                </p:nvSpPr>
                <p:spPr>
                  <a:xfrm flipH="1">
                    <a:off x="-1" y="-2"/>
                    <a:ext cx="2" cy="5264690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507" name="Straight Connector 9"/>
                  <p:cNvSpPr/>
                  <p:nvPr/>
                </p:nvSpPr>
                <p:spPr>
                  <a:xfrm>
                    <a:off x="0" y="-1"/>
                    <a:ext cx="8972344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508" name="Straight Connector 11"/>
                  <p:cNvSpPr/>
                  <p:nvPr/>
                </p:nvSpPr>
                <p:spPr>
                  <a:xfrm flipH="1">
                    <a:off x="8972341" y="-2"/>
                    <a:ext cx="2" cy="6299033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510" name="Straight Connector 16"/>
                <p:cNvSpPr/>
                <p:nvPr/>
              </p:nvSpPr>
              <p:spPr>
                <a:xfrm>
                  <a:off x="1051456" y="6299027"/>
                  <a:ext cx="7920886" cy="2"/>
                </a:xfrm>
                <a:prstGeom prst="line">
                  <a:avLst/>
                </a:prstGeom>
                <a:noFill/>
                <a:ln w="38100" cap="flat">
                  <a:solidFill>
                    <a:schemeClr val="accent6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513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175839" y="5239282"/>
              <a:ext cx="872304" cy="14066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17" name="Rectangle 14"/>
          <p:cNvGrpSpPr/>
          <p:nvPr/>
        </p:nvGrpSpPr>
        <p:grpSpPr>
          <a:xfrm>
            <a:off x="188195" y="216317"/>
            <a:ext cx="7066045" cy="433859"/>
            <a:chOff x="0" y="0"/>
            <a:chExt cx="7066043" cy="433858"/>
          </a:xfrm>
        </p:grpSpPr>
        <p:sp>
          <p:nvSpPr>
            <p:cNvPr id="515" name="Rectangle"/>
            <p:cNvSpPr/>
            <p:nvPr/>
          </p:nvSpPr>
          <p:spPr>
            <a:xfrm>
              <a:off x="0" y="-1"/>
              <a:ext cx="7066045" cy="43386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hueOff val="-456778"/>
                    <a:satOff val="8290"/>
                    <a:lumOff val="24503"/>
                  </a:schemeClr>
                </a:gs>
                <a:gs pos="35000">
                  <a:srgbClr val="FFDECF"/>
                </a:gs>
                <a:gs pos="100000">
                  <a:schemeClr val="accent6">
                    <a:hueOff val="-556026"/>
                    <a:satOff val="8290"/>
                    <a:lumOff val="34267"/>
                  </a:schemeClr>
                </a:gs>
              </a:gsLst>
              <a:lin ang="16200000" scaled="0"/>
            </a:gradFill>
            <a:ln w="9525" cap="flat">
              <a:solidFill>
                <a:srgbClr val="F69240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516" name="Design a diary extract from an explorer’s perspective."/>
            <p:cNvSpPr txBox="1"/>
            <p:nvPr/>
          </p:nvSpPr>
          <p:spPr>
            <a:xfrm>
              <a:off x="45720" y="37858"/>
              <a:ext cx="6974605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Design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a diary extract from an explorer’s perspective. </a:t>
              </a:r>
            </a:p>
          </p:txBody>
        </p:sp>
      </p:grpSp>
      <p:sp>
        <p:nvSpPr>
          <p:cNvPr id="518" name="TextBox 4"/>
          <p:cNvSpPr txBox="1"/>
          <p:nvPr/>
        </p:nvSpPr>
        <p:spPr>
          <a:xfrm>
            <a:off x="555363" y="1084369"/>
            <a:ext cx="4616076" cy="3469639"/>
          </a:xfrm>
          <a:prstGeom prst="rect">
            <a:avLst/>
          </a:prstGeom>
          <a:solidFill>
            <a:schemeClr val="accent6"/>
          </a:solidFill>
          <a:ln w="25400">
            <a:solidFill>
              <a:srgbClr val="B46D33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000"/>
            </a:pPr>
            <a:r>
              <a:t>From what you learned in this lesson and in the previous lessons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create a diary extract from the perspective of an explorer or someone on board an explorer’s boat. </a:t>
            </a:r>
            <a:endParaRPr>
              <a:solidFill>
                <a:srgbClr val="FFFFFF"/>
              </a:solidFill>
            </a:endParaRPr>
          </a:p>
          <a:p>
            <a:pPr>
              <a:defRPr sz="2000"/>
            </a:pPr>
          </a:p>
          <a:p>
            <a:pPr>
              <a:defRPr sz="2000"/>
            </a:pPr>
            <a:r>
              <a:t>Complete these in you exercise books first – in first person perspective. </a:t>
            </a:r>
            <a:endParaRPr>
              <a:solidFill>
                <a:srgbClr val="FFFFFF"/>
              </a:solidFill>
            </a:endParaRPr>
          </a:p>
          <a:p>
            <a:pPr>
              <a:defRPr sz="2000"/>
            </a:pPr>
          </a:p>
          <a:p>
            <a:pPr>
              <a:defRPr sz="2000"/>
            </a:pPr>
            <a:r>
              <a:t>I will check these for spellings etc. before they go onto plain paper. </a:t>
            </a:r>
          </a:p>
        </p:txBody>
      </p:sp>
      <p:pic>
        <p:nvPicPr>
          <p:cNvPr id="519" name="Picture 20" descr="Picture 20"/>
          <p:cNvPicPr>
            <a:picLocks noChangeAspect="1"/>
          </p:cNvPicPr>
          <p:nvPr/>
        </p:nvPicPr>
        <p:blipFill>
          <a:blip r:embed="rId3">
            <a:extLst/>
          </a:blip>
          <a:srcRect l="0" t="0" r="0" b="15714"/>
          <a:stretch>
            <a:fillRect/>
          </a:stretch>
        </p:blipFill>
        <p:spPr>
          <a:xfrm rot="21143297">
            <a:off x="5669684" y="974303"/>
            <a:ext cx="2531360" cy="21335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0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59011" y="205068"/>
            <a:ext cx="463349" cy="51527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1" name="Picture 17" descr="Picture 1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543334" y="184702"/>
            <a:ext cx="399096" cy="428391"/>
          </a:xfrm>
          <a:prstGeom prst="rect">
            <a:avLst/>
          </a:prstGeom>
          <a:ln w="12700">
            <a:miter lim="400000"/>
          </a:ln>
        </p:spPr>
      </p:pic>
      <p:pic>
        <p:nvPicPr>
          <p:cNvPr id="522" name="Picture 19" descr="Picture 1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7378272" y="216317"/>
            <a:ext cx="435474" cy="433854"/>
          </a:xfrm>
          <a:prstGeom prst="rect">
            <a:avLst/>
          </a:prstGeom>
          <a:ln w="12700">
            <a:miter lim="400000"/>
          </a:ln>
        </p:spPr>
      </p:pic>
      <p:sp>
        <p:nvSpPr>
          <p:cNvPr id="523" name="TextBox 3"/>
          <p:cNvSpPr txBox="1"/>
          <p:nvPr/>
        </p:nvSpPr>
        <p:spPr>
          <a:xfrm>
            <a:off x="5539528" y="3291330"/>
            <a:ext cx="3295711" cy="1967864"/>
          </a:xfrm>
          <a:prstGeom prst="rect">
            <a:avLst/>
          </a:prstGeom>
          <a:gradFill>
            <a:gsLst>
              <a:gs pos="0">
                <a:srgbClr val="C96D20"/>
              </a:gs>
              <a:gs pos="80000">
                <a:srgbClr val="FF9034"/>
              </a:gs>
              <a:gs pos="100000">
                <a:srgbClr val="FF9035"/>
              </a:gs>
            </a:gsLst>
            <a:lin ang="16200000"/>
          </a:gradFill>
          <a:ln>
            <a:solidFill>
              <a:srgbClr val="F69240"/>
            </a:solidFill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/>
            <a:r>
              <a:t>You could include: </a:t>
            </a:r>
            <a:endParaRPr>
              <a:solidFill>
                <a:srgbClr val="FFFFFF"/>
              </a:solidFill>
            </a:endParaRPr>
          </a:p>
          <a:p>
            <a:pPr/>
            <a:endParaRPr>
              <a:solidFill>
                <a:srgbClr val="FFFFFF"/>
              </a:solidFill>
            </a:endParaRPr>
          </a:p>
          <a:p>
            <a:pPr marL="285750" indent="-285750">
              <a:buSzPct val="100000"/>
              <a:buFont typeface="Raleway Regular"/>
              <a:buChar char="•"/>
            </a:pPr>
            <a:r>
              <a:t>How you are navigating the seas (instruments used) </a:t>
            </a:r>
            <a:endParaRPr>
              <a:solidFill>
                <a:srgbClr val="FFFFFF"/>
              </a:solidFill>
            </a:endParaRPr>
          </a:p>
          <a:p>
            <a:pPr marL="285750" indent="-285750">
              <a:buSzPct val="100000"/>
              <a:buFont typeface="Raleway Regular"/>
              <a:buChar char="•"/>
            </a:pPr>
            <a:r>
              <a:t>Things you have seen on your journey. </a:t>
            </a:r>
            <a:endParaRPr>
              <a:solidFill>
                <a:srgbClr val="FFFFFF"/>
              </a:solidFill>
            </a:endParaRPr>
          </a:p>
          <a:p>
            <a:pPr marL="285750" indent="-285750">
              <a:buSzPct val="100000"/>
              <a:buFont typeface="Raleway Regular"/>
              <a:buChar char="•"/>
            </a:pPr>
            <a:r>
              <a:t>Your diet </a:t>
            </a:r>
          </a:p>
        </p:txBody>
      </p:sp>
      <p:sp>
        <p:nvSpPr>
          <p:cNvPr id="524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525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6" name="Group 8"/>
          <p:cNvGrpSpPr/>
          <p:nvPr/>
        </p:nvGrpSpPr>
        <p:grpSpPr>
          <a:xfrm>
            <a:off x="85830" y="93313"/>
            <a:ext cx="9035446" cy="6645971"/>
            <a:chOff x="-1" y="-3"/>
            <a:chExt cx="9035445" cy="6645970"/>
          </a:xfrm>
        </p:grpSpPr>
        <p:grpSp>
          <p:nvGrpSpPr>
            <p:cNvPr id="534" name="Group 1"/>
            <p:cNvGrpSpPr/>
            <p:nvPr/>
          </p:nvGrpSpPr>
          <p:grpSpPr>
            <a:xfrm>
              <a:off x="-2" y="-4"/>
              <a:ext cx="8972347" cy="6336854"/>
              <a:chOff x="0" y="0"/>
              <a:chExt cx="8972345" cy="6336853"/>
            </a:xfrm>
          </p:grpSpPr>
          <p:sp>
            <p:nvSpPr>
              <p:cNvPr id="527" name="TextBox 12"/>
              <p:cNvSpPr/>
              <p:nvPr/>
            </p:nvSpPr>
            <p:spPr>
              <a:xfrm>
                <a:off x="970177" y="6336853"/>
                <a:ext cx="7735379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apply our learning to demonstrate understanding and then reflect on this.</a:t>
                </a:r>
              </a:p>
            </p:txBody>
          </p:sp>
          <p:grpSp>
            <p:nvGrpSpPr>
              <p:cNvPr id="533" name="Group 18"/>
              <p:cNvGrpSpPr/>
              <p:nvPr/>
            </p:nvGrpSpPr>
            <p:grpSpPr>
              <a:xfrm>
                <a:off x="0" y="-1"/>
                <a:ext cx="8972346" cy="6299034"/>
                <a:chOff x="0" y="-2"/>
                <a:chExt cx="8972345" cy="6299032"/>
              </a:xfrm>
            </p:grpSpPr>
            <p:grpSp>
              <p:nvGrpSpPr>
                <p:cNvPr id="531" name="Group 13"/>
                <p:cNvGrpSpPr/>
                <p:nvPr/>
              </p:nvGrpSpPr>
              <p:grpSpPr>
                <a:xfrm>
                  <a:off x="-1" y="-3"/>
                  <a:ext cx="8972346" cy="6299033"/>
                  <a:chOff x="0" y="-1"/>
                  <a:chExt cx="8972345" cy="6299032"/>
                </a:xfrm>
              </p:grpSpPr>
              <p:sp>
                <p:nvSpPr>
                  <p:cNvPr id="528" name="Straight Connector 7"/>
                  <p:cNvSpPr/>
                  <p:nvPr/>
                </p:nvSpPr>
                <p:spPr>
                  <a:xfrm flipH="1">
                    <a:off x="-1" y="-2"/>
                    <a:ext cx="2" cy="5264690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529" name="Straight Connector 9"/>
                  <p:cNvSpPr/>
                  <p:nvPr/>
                </p:nvSpPr>
                <p:spPr>
                  <a:xfrm>
                    <a:off x="0" y="-1"/>
                    <a:ext cx="8972345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530" name="Straight Connector 11"/>
                  <p:cNvSpPr/>
                  <p:nvPr/>
                </p:nvSpPr>
                <p:spPr>
                  <a:xfrm flipH="1">
                    <a:off x="8972342" y="-2"/>
                    <a:ext cx="2" cy="6299033"/>
                  </a:xfrm>
                  <a:prstGeom prst="line">
                    <a:avLst/>
                  </a:prstGeom>
                  <a:noFill/>
                  <a:ln w="38100" cap="flat">
                    <a:solidFill>
                      <a:schemeClr val="accent6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532" name="Straight Connector 16"/>
                <p:cNvSpPr/>
                <p:nvPr/>
              </p:nvSpPr>
              <p:spPr>
                <a:xfrm>
                  <a:off x="1051456" y="6299027"/>
                  <a:ext cx="7920888" cy="2"/>
                </a:xfrm>
                <a:prstGeom prst="line">
                  <a:avLst/>
                </a:prstGeom>
                <a:noFill/>
                <a:ln w="38100" cap="flat">
                  <a:solidFill>
                    <a:schemeClr val="accent6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535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8163141" y="5239282"/>
              <a:ext cx="872304" cy="14066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39" name="Rectangle 14"/>
          <p:cNvGrpSpPr/>
          <p:nvPr/>
        </p:nvGrpSpPr>
        <p:grpSpPr>
          <a:xfrm>
            <a:off x="188195" y="216317"/>
            <a:ext cx="7066045" cy="433859"/>
            <a:chOff x="0" y="0"/>
            <a:chExt cx="7066043" cy="433858"/>
          </a:xfrm>
        </p:grpSpPr>
        <p:sp>
          <p:nvSpPr>
            <p:cNvPr id="537" name="Rectangle"/>
            <p:cNvSpPr/>
            <p:nvPr/>
          </p:nvSpPr>
          <p:spPr>
            <a:xfrm>
              <a:off x="0" y="-1"/>
              <a:ext cx="7066045" cy="43386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hueOff val="-456778"/>
                    <a:satOff val="8290"/>
                    <a:lumOff val="24503"/>
                  </a:schemeClr>
                </a:gs>
                <a:gs pos="35000">
                  <a:srgbClr val="FFDECF"/>
                </a:gs>
                <a:gs pos="100000">
                  <a:schemeClr val="accent6">
                    <a:hueOff val="-556026"/>
                    <a:satOff val="8290"/>
                    <a:lumOff val="34267"/>
                  </a:schemeClr>
                </a:gs>
              </a:gsLst>
              <a:lin ang="16200000" scaled="0"/>
            </a:gradFill>
            <a:ln w="9525" cap="flat">
              <a:solidFill>
                <a:srgbClr val="F69240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538" name="Design a diary extract from an explorer’s perspective."/>
            <p:cNvSpPr txBox="1"/>
            <p:nvPr/>
          </p:nvSpPr>
          <p:spPr>
            <a:xfrm>
              <a:off x="45720" y="37858"/>
              <a:ext cx="6974605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Design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a diary extract from an explorer’s perspective. </a:t>
              </a:r>
            </a:p>
          </p:txBody>
        </p:sp>
      </p:grpSp>
      <p:pic>
        <p:nvPicPr>
          <p:cNvPr id="540" name="Picture 15" descr="Picture 1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67849" y="184702"/>
            <a:ext cx="463349" cy="515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541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454796" y="221779"/>
            <a:ext cx="463345" cy="515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542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78272" y="216317"/>
            <a:ext cx="435474" cy="433854"/>
          </a:xfrm>
          <a:prstGeom prst="rect">
            <a:avLst/>
          </a:prstGeom>
          <a:ln w="12700">
            <a:miter lim="400000"/>
          </a:ln>
        </p:spPr>
      </p:pic>
      <p:pic>
        <p:nvPicPr>
          <p:cNvPr id="543" name="Picture 21" descr="Picture 2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7398" y="732494"/>
            <a:ext cx="3366590" cy="3709269"/>
          </a:xfrm>
          <a:prstGeom prst="rect">
            <a:avLst/>
          </a:prstGeom>
          <a:ln w="12700">
            <a:miter lim="400000"/>
          </a:ln>
        </p:spPr>
      </p:pic>
      <p:pic>
        <p:nvPicPr>
          <p:cNvPr id="544" name="Picture 22" descr="Picture 22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241025" y="2739020"/>
            <a:ext cx="3267184" cy="3481131"/>
          </a:xfrm>
          <a:prstGeom prst="rect">
            <a:avLst/>
          </a:prstGeom>
          <a:ln w="12700">
            <a:miter lim="400000"/>
          </a:ln>
        </p:spPr>
      </p:pic>
      <p:pic>
        <p:nvPicPr>
          <p:cNvPr id="545" name="Picture 23" descr="Picture 2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048810" y="769337"/>
            <a:ext cx="3783939" cy="3439008"/>
          </a:xfrm>
          <a:prstGeom prst="rect">
            <a:avLst/>
          </a:prstGeom>
          <a:ln w="12700">
            <a:miter lim="400000"/>
          </a:ln>
        </p:spPr>
      </p:pic>
      <p:sp>
        <p:nvSpPr>
          <p:cNvPr id="546" name="TextBox 3"/>
          <p:cNvSpPr txBox="1"/>
          <p:nvPr/>
        </p:nvSpPr>
        <p:spPr>
          <a:xfrm>
            <a:off x="5857240" y="4441762"/>
            <a:ext cx="2631438" cy="891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/>
            <a:r>
              <a:t>Once you have written this on plain paper this can </a:t>
            </a:r>
          </a:p>
        </p:txBody>
      </p:sp>
      <p:sp>
        <p:nvSpPr>
          <p:cNvPr id="547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548" name="Picture 5" descr="Picture 5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Rectangle 2"/>
          <p:cNvGrpSpPr/>
          <p:nvPr/>
        </p:nvGrpSpPr>
        <p:grpSpPr>
          <a:xfrm>
            <a:off x="188195" y="216316"/>
            <a:ext cx="7797567" cy="476382"/>
            <a:chOff x="0" y="0"/>
            <a:chExt cx="7797565" cy="476380"/>
          </a:xfrm>
        </p:grpSpPr>
        <p:sp>
          <p:nvSpPr>
            <p:cNvPr id="136" name="Rectangle"/>
            <p:cNvSpPr/>
            <p:nvPr/>
          </p:nvSpPr>
          <p:spPr>
            <a:xfrm>
              <a:off x="0" y="-1"/>
              <a:ext cx="7797567" cy="476382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hueOff val="263624"/>
                    <a:satOff val="55948"/>
                    <a:lumOff val="27907"/>
                  </a:schemeClr>
                </a:gs>
                <a:gs pos="35000">
                  <a:srgbClr val="E4FDBF"/>
                </a:gs>
                <a:gs pos="100000">
                  <a:schemeClr val="accent3">
                    <a:hueOff val="321486"/>
                    <a:satOff val="58119"/>
                    <a:lumOff val="40966"/>
                  </a:schemeClr>
                </a:gs>
              </a:gsLst>
              <a:lin ang="16200000" scaled="0"/>
            </a:gradFill>
            <a:ln w="9525" cap="flat">
              <a:solidFill>
                <a:srgbClr val="98B955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/>
            </a:p>
          </p:txBody>
        </p:sp>
        <p:sp>
          <p:nvSpPr>
            <p:cNvPr id="137" name="Discuss what it may have been like to cross the Atlantic in the past."/>
            <p:cNvSpPr txBox="1"/>
            <p:nvPr/>
          </p:nvSpPr>
          <p:spPr>
            <a:xfrm>
              <a:off x="45720" y="59119"/>
              <a:ext cx="7706127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Discuss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what it may have been like to cross the Atlantic in the past.</a:t>
              </a:r>
            </a:p>
          </p:txBody>
        </p:sp>
      </p:grpSp>
      <p:sp>
        <p:nvSpPr>
          <p:cNvPr id="139" name="Rectangle 19"/>
          <p:cNvSpPr/>
          <p:nvPr/>
        </p:nvSpPr>
        <p:spPr>
          <a:xfrm>
            <a:off x="107504" y="119753"/>
            <a:ext cx="8892480" cy="6427079"/>
          </a:xfrm>
          <a:prstGeom prst="rect">
            <a:avLst/>
          </a:prstGeom>
          <a:ln w="25400">
            <a:solidFill>
              <a:srgbClr val="92D050"/>
            </a:solidFill>
          </a:ln>
        </p:spPr>
        <p:txBody>
          <a:bodyPr lIns="45718" tIns="45718" rIns="45718" bIns="45718" anchor="ctr"/>
          <a:lstStyle/>
          <a:p>
            <a:pPr algn="ctr" defTabSz="914400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40" name="TextBox 20"/>
          <p:cNvSpPr txBox="1"/>
          <p:nvPr/>
        </p:nvSpPr>
        <p:spPr>
          <a:xfrm>
            <a:off x="2133951" y="6546830"/>
            <a:ext cx="4840602" cy="49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914400">
              <a:defRPr sz="14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We </a:t>
            </a:r>
            <a:r>
              <a:rPr u="sng"/>
              <a:t>gather</a:t>
            </a:r>
            <a:r>
              <a:t> all of the information that we need in order to learn.</a:t>
            </a:r>
          </a:p>
        </p:txBody>
      </p:sp>
      <p:grpSp>
        <p:nvGrpSpPr>
          <p:cNvPr id="145" name="Group 21"/>
          <p:cNvGrpSpPr/>
          <p:nvPr/>
        </p:nvGrpSpPr>
        <p:grpSpPr>
          <a:xfrm>
            <a:off x="7877175" y="6334488"/>
            <a:ext cx="1182617" cy="486060"/>
            <a:chOff x="0" y="0"/>
            <a:chExt cx="1182616" cy="486058"/>
          </a:xfrm>
        </p:grpSpPr>
        <p:pic>
          <p:nvPicPr>
            <p:cNvPr id="141" name="Picture 22" descr="Picture 22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-1"/>
              <a:ext cx="1182617" cy="4860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44" name="Group 23"/>
            <p:cNvGrpSpPr/>
            <p:nvPr/>
          </p:nvGrpSpPr>
          <p:grpSpPr>
            <a:xfrm>
              <a:off x="878098" y="136341"/>
              <a:ext cx="166673" cy="92004"/>
              <a:chOff x="0" y="0"/>
              <a:chExt cx="166671" cy="92003"/>
            </a:xfrm>
          </p:grpSpPr>
          <p:sp>
            <p:nvSpPr>
              <p:cNvPr id="142" name="Rectangle 24"/>
              <p:cNvSpPr/>
              <p:nvPr/>
            </p:nvSpPr>
            <p:spPr>
              <a:xfrm>
                <a:off x="-1" y="-1"/>
                <a:ext cx="166672" cy="92004"/>
              </a:xfrm>
              <a:prstGeom prst="rect">
                <a:avLst/>
              </a:prstGeom>
              <a:solidFill>
                <a:srgbClr val="FFFFFF"/>
              </a:solidFill>
              <a:ln w="6350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/>
              </a:p>
            </p:txBody>
          </p:sp>
          <p:pic>
            <p:nvPicPr>
              <p:cNvPr id="143" name="Picture 25" descr="Picture 25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13975" y="2199"/>
                <a:ext cx="138721" cy="8958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pic>
        <p:nvPicPr>
          <p:cNvPr id="146" name="Picture 15" descr="Picture 1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57200" y="1088554"/>
            <a:ext cx="2594743" cy="172982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4" name="Thought Bubble: Cloud 1"/>
          <p:cNvGrpSpPr/>
          <p:nvPr/>
        </p:nvGrpSpPr>
        <p:grpSpPr>
          <a:xfrm>
            <a:off x="479818" y="3214214"/>
            <a:ext cx="3367487" cy="2860519"/>
            <a:chOff x="70" y="-25"/>
            <a:chExt cx="3367485" cy="2860518"/>
          </a:xfrm>
        </p:grpSpPr>
        <p:grpSp>
          <p:nvGrpSpPr>
            <p:cNvPr id="152" name="Group"/>
            <p:cNvGrpSpPr/>
            <p:nvPr/>
          </p:nvGrpSpPr>
          <p:grpSpPr>
            <a:xfrm>
              <a:off x="70" y="-26"/>
              <a:ext cx="3367487" cy="2860519"/>
              <a:chOff x="71" y="-25"/>
              <a:chExt cx="3367485" cy="2860518"/>
            </a:xfrm>
          </p:grpSpPr>
          <p:sp>
            <p:nvSpPr>
              <p:cNvPr id="147" name="Shape"/>
              <p:cNvSpPr/>
              <p:nvPr/>
            </p:nvSpPr>
            <p:spPr>
              <a:xfrm>
                <a:off x="71" y="-26"/>
                <a:ext cx="3367487" cy="24932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fill="norm" stroke="1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rgbClr val="71884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8" name="Circle"/>
              <p:cNvSpPr/>
              <p:nvPr/>
            </p:nvSpPr>
            <p:spPr>
              <a:xfrm>
                <a:off x="907878" y="2292065"/>
                <a:ext cx="414730" cy="414729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solidFill>
                  <a:srgbClr val="71884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49" name="Circle"/>
              <p:cNvSpPr/>
              <p:nvPr/>
            </p:nvSpPr>
            <p:spPr>
              <a:xfrm>
                <a:off x="882851" y="2570178"/>
                <a:ext cx="276487" cy="276487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solidFill>
                  <a:srgbClr val="71884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0" name="Circle"/>
              <p:cNvSpPr/>
              <p:nvPr/>
            </p:nvSpPr>
            <p:spPr>
              <a:xfrm>
                <a:off x="914605" y="2722248"/>
                <a:ext cx="138245" cy="138245"/>
              </a:xfrm>
              <a:prstGeom prst="ellipse">
                <a:avLst/>
              </a:prstGeom>
              <a:solidFill>
                <a:schemeClr val="accent3"/>
              </a:solidFill>
              <a:ln w="25400" cap="flat">
                <a:solidFill>
                  <a:srgbClr val="71884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151" name="Shape"/>
              <p:cNvSpPr/>
              <p:nvPr/>
            </p:nvSpPr>
            <p:spPr>
              <a:xfrm>
                <a:off x="170990" y="126776"/>
                <a:ext cx="3085685" cy="2116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718841"/>
                </a:solidFill>
                <a:prstDash val="solid"/>
                <a:round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</p:grpSp>
        <p:sp>
          <p:nvSpPr>
            <p:cNvPr id="153" name="Think about what Phil and Paul have been telling us about their experiences while at sea."/>
            <p:cNvSpPr txBox="1"/>
            <p:nvPr/>
          </p:nvSpPr>
          <p:spPr>
            <a:xfrm>
              <a:off x="512068" y="332665"/>
              <a:ext cx="2105385" cy="1691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/>
            </a:lstStyle>
            <a:p>
              <a:pPr/>
              <a:r>
                <a:t>Think about what Phil and Paul have been telling us about their experiences while at sea. </a:t>
              </a:r>
            </a:p>
          </p:txBody>
        </p:sp>
      </p:grpSp>
      <p:grpSp>
        <p:nvGrpSpPr>
          <p:cNvPr id="157" name="Speech Bubble: Rectangle with Corners Rounded 3"/>
          <p:cNvGrpSpPr/>
          <p:nvPr/>
        </p:nvGrpSpPr>
        <p:grpSpPr>
          <a:xfrm>
            <a:off x="3938081" y="1067404"/>
            <a:ext cx="4175762" cy="2423163"/>
            <a:chOff x="0" y="0"/>
            <a:chExt cx="4175761" cy="2423161"/>
          </a:xfrm>
        </p:grpSpPr>
        <p:sp>
          <p:nvSpPr>
            <p:cNvPr id="155" name="Shape"/>
            <p:cNvSpPr/>
            <p:nvPr/>
          </p:nvSpPr>
          <p:spPr>
            <a:xfrm>
              <a:off x="-1" y="0"/>
              <a:ext cx="4175762" cy="2423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200"/>
                  </a:moveTo>
                  <a:cubicBezTo>
                    <a:pt x="0" y="1433"/>
                    <a:pt x="831" y="0"/>
                    <a:pt x="1857" y="0"/>
                  </a:cubicBezTo>
                  <a:lnTo>
                    <a:pt x="19743" y="0"/>
                  </a:lnTo>
                  <a:cubicBezTo>
                    <a:pt x="20769" y="0"/>
                    <a:pt x="21600" y="1433"/>
                    <a:pt x="21600" y="3200"/>
                  </a:cubicBezTo>
                  <a:lnTo>
                    <a:pt x="21600" y="16000"/>
                  </a:lnTo>
                  <a:cubicBezTo>
                    <a:pt x="21600" y="17767"/>
                    <a:pt x="20769" y="19200"/>
                    <a:pt x="19743" y="19200"/>
                  </a:cubicBezTo>
                  <a:lnTo>
                    <a:pt x="9000" y="19200"/>
                  </a:lnTo>
                  <a:lnTo>
                    <a:pt x="6300" y="21600"/>
                  </a:lnTo>
                  <a:lnTo>
                    <a:pt x="3600" y="19200"/>
                  </a:lnTo>
                  <a:lnTo>
                    <a:pt x="1857" y="19200"/>
                  </a:lnTo>
                  <a:cubicBezTo>
                    <a:pt x="831" y="19200"/>
                    <a:pt x="0" y="17767"/>
                    <a:pt x="0" y="16000"/>
                  </a:cubicBezTo>
                  <a:lnTo>
                    <a:pt x="0" y="11200"/>
                  </a:lnTo>
                  <a:close/>
                </a:path>
              </a:pathLst>
            </a:custGeom>
            <a:solidFill>
              <a:schemeClr val="accent3"/>
            </a:solidFill>
            <a:ln w="25400" cap="flat">
              <a:solidFill>
                <a:srgbClr val="71884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56" name="Discuss with your partner or people on your table; what do you think it would have been like to travel the same journey as Phil and Paul but in the past – in the 16th and 17th centuries."/>
            <p:cNvSpPr txBox="1"/>
            <p:nvPr/>
          </p:nvSpPr>
          <p:spPr>
            <a:xfrm>
              <a:off x="150865" y="231139"/>
              <a:ext cx="3874029" cy="1691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/>
              <a:r>
                <a:t>Discuss with your partner or people on your table; what do you think it would have been like to travel the same journey as Phil and Paul</a:t>
              </a:r>
              <a:r>
                <a:rPr>
                  <a:latin typeface="Raleway Bold"/>
                  <a:ea typeface="Raleway Bold"/>
                  <a:cs typeface="Raleway Bold"/>
                  <a:sym typeface="Raleway Bold"/>
                </a:rPr>
                <a:t> but in the past – in the 16</a:t>
              </a:r>
              <a:r>
                <a:rPr baseline="30000">
                  <a:latin typeface="Raleway Bold"/>
                  <a:ea typeface="Raleway Bold"/>
                  <a:cs typeface="Raleway Bold"/>
                  <a:sym typeface="Raleway Bold"/>
                </a:rPr>
                <a:t>th</a:t>
              </a:r>
              <a:r>
                <a:rPr>
                  <a:latin typeface="Raleway Bold"/>
                  <a:ea typeface="Raleway Bold"/>
                  <a:cs typeface="Raleway Bold"/>
                  <a:sym typeface="Raleway Bold"/>
                </a:rPr>
                <a:t> and 17</a:t>
              </a:r>
              <a:r>
                <a:rPr baseline="30000">
                  <a:latin typeface="Raleway Bold"/>
                  <a:ea typeface="Raleway Bold"/>
                  <a:cs typeface="Raleway Bold"/>
                  <a:sym typeface="Raleway Bold"/>
                </a:rPr>
                <a:t>th</a:t>
              </a:r>
              <a:r>
                <a:rPr>
                  <a:latin typeface="Raleway Bold"/>
                  <a:ea typeface="Raleway Bold"/>
                  <a:cs typeface="Raleway Bold"/>
                  <a:sym typeface="Raleway Bold"/>
                </a:rPr>
                <a:t> centuries. </a:t>
              </a:r>
            </a:p>
          </p:txBody>
        </p:sp>
      </p:grpSp>
      <p:sp>
        <p:nvSpPr>
          <p:cNvPr id="158" name="Rectangle 4"/>
          <p:cNvSpPr txBox="1"/>
          <p:nvPr/>
        </p:nvSpPr>
        <p:spPr>
          <a:xfrm>
            <a:off x="4443014" y="3596033"/>
            <a:ext cx="2510840" cy="561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200">
                <a:effectLst>
                  <a:outerShdw sx="100000" sy="100000" kx="0" ky="0" algn="b" rotWithShape="0" blurRad="38100" dist="19050" dir="270000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/>
            <a:r>
              <a:t>Think about…</a:t>
            </a:r>
          </a:p>
        </p:txBody>
      </p:sp>
      <p:pic>
        <p:nvPicPr>
          <p:cNvPr id="159" name="Picture 9" descr="Picture 9"/>
          <p:cNvPicPr>
            <a:picLocks noChangeAspect="1"/>
          </p:cNvPicPr>
          <p:nvPr/>
        </p:nvPicPr>
        <p:blipFill>
          <a:blip r:embed="rId5">
            <a:extLst/>
          </a:blip>
          <a:srcRect l="0" t="0" r="0" b="24148"/>
          <a:stretch>
            <a:fillRect/>
          </a:stretch>
        </p:blipFill>
        <p:spPr>
          <a:xfrm>
            <a:off x="4376599" y="4323062"/>
            <a:ext cx="1182618" cy="8970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Picture 12" descr="Picture 12"/>
          <p:cNvPicPr>
            <a:picLocks noChangeAspect="1"/>
          </p:cNvPicPr>
          <p:nvPr/>
        </p:nvPicPr>
        <p:blipFill>
          <a:blip r:embed="rId6">
            <a:extLst/>
          </a:blip>
          <a:srcRect l="0" t="0" r="0" b="18963"/>
          <a:stretch>
            <a:fillRect/>
          </a:stretch>
        </p:blipFill>
        <p:spPr>
          <a:xfrm>
            <a:off x="5479267" y="4905985"/>
            <a:ext cx="1688613" cy="1368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Picture 16" descr="Picture 16"/>
          <p:cNvPicPr>
            <a:picLocks noChangeAspect="1"/>
          </p:cNvPicPr>
          <p:nvPr/>
        </p:nvPicPr>
        <p:blipFill>
          <a:blip r:embed="rId7">
            <a:extLst/>
          </a:blip>
          <a:srcRect l="0" t="0" r="0" b="15873"/>
          <a:stretch>
            <a:fillRect/>
          </a:stretch>
        </p:blipFill>
        <p:spPr>
          <a:xfrm>
            <a:off x="6977612" y="4094262"/>
            <a:ext cx="1396254" cy="11746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icture 26" descr="Picture 26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253072" y="228600"/>
            <a:ext cx="591024" cy="628978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64" name="Rectangle"/>
          <p:cNvSpPr/>
          <p:nvPr/>
        </p:nvSpPr>
        <p:spPr>
          <a:xfrm>
            <a:off x="86914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165" name="Picture 5" descr="Picture 5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174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167" name="TextBox 12"/>
              <p:cNvSpPr/>
              <p:nvPr/>
            </p:nvSpPr>
            <p:spPr>
              <a:xfrm>
                <a:off x="12020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173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171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168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169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170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172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175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79" name="Rectangle 14"/>
          <p:cNvGrpSpPr/>
          <p:nvPr/>
        </p:nvGrpSpPr>
        <p:grpSpPr>
          <a:xfrm>
            <a:off x="188194" y="216003"/>
            <a:ext cx="7472448" cy="358139"/>
            <a:chOff x="0" y="0"/>
            <a:chExt cx="7472447" cy="358137"/>
          </a:xfrm>
        </p:grpSpPr>
        <p:sp>
          <p:nvSpPr>
            <p:cNvPr id="177" name="Rectangle"/>
            <p:cNvSpPr/>
            <p:nvPr/>
          </p:nvSpPr>
          <p:spPr>
            <a:xfrm>
              <a:off x="0" y="313"/>
              <a:ext cx="7472448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178" name="Explore different explorers and their Atlantic journeys."/>
            <p:cNvSpPr txBox="1"/>
            <p:nvPr/>
          </p:nvSpPr>
          <p:spPr>
            <a:xfrm>
              <a:off x="45719" y="-1"/>
              <a:ext cx="7381010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180" name="TextBox 8"/>
          <p:cNvSpPr txBox="1"/>
          <p:nvPr/>
        </p:nvSpPr>
        <p:spPr>
          <a:xfrm>
            <a:off x="419072" y="1006565"/>
            <a:ext cx="5229228" cy="383539"/>
          </a:xfrm>
          <a:prstGeom prst="rect">
            <a:avLst/>
          </a:prstGeom>
          <a:solidFill>
            <a:srgbClr val="DBEEF4"/>
          </a:solidFill>
          <a:ln w="25400">
            <a:solidFill>
              <a:schemeClr val="accent5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/>
            <a:r>
              <a:t>Create a mind map or list following the below: </a:t>
            </a:r>
          </a:p>
        </p:txBody>
      </p:sp>
      <p:grpSp>
        <p:nvGrpSpPr>
          <p:cNvPr id="183" name="Oval 17"/>
          <p:cNvGrpSpPr/>
          <p:nvPr/>
        </p:nvGrpSpPr>
        <p:grpSpPr>
          <a:xfrm>
            <a:off x="2778741" y="2910183"/>
            <a:ext cx="3507763" cy="562632"/>
            <a:chOff x="0" y="0"/>
            <a:chExt cx="3507761" cy="562631"/>
          </a:xfrm>
        </p:grpSpPr>
        <p:sp>
          <p:nvSpPr>
            <p:cNvPr id="181" name="Oval"/>
            <p:cNvSpPr/>
            <p:nvPr/>
          </p:nvSpPr>
          <p:spPr>
            <a:xfrm>
              <a:off x="0" y="0"/>
              <a:ext cx="3507762" cy="562632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algn="ctr"/>
            </a:p>
          </p:txBody>
        </p:sp>
        <p:sp>
          <p:nvSpPr>
            <p:cNvPr id="182" name="Explorer experience"/>
            <p:cNvSpPr/>
            <p:nvPr/>
          </p:nvSpPr>
          <p:spPr>
            <a:xfrm>
              <a:off x="559419" y="82394"/>
              <a:ext cx="2388924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 algn="ctr">
                <a:defRPr sz="2000">
                  <a:effectLst>
                    <a:outerShdw sx="100000" sy="100000" kx="0" ky="0" algn="b" rotWithShape="0" blurRad="38100" dist="19050" dir="2700000">
                      <a:srgbClr val="000000">
                        <a:alpha val="40000"/>
                      </a:srgbClr>
                    </a:outerShdw>
                  </a:effectLst>
                </a:defRPr>
              </a:lvl1pPr>
            </a:lstStyle>
            <a:p>
              <a:pPr/>
              <a:r>
                <a:t>Explorer experience </a:t>
              </a:r>
            </a:p>
          </p:txBody>
        </p:sp>
      </p:grpSp>
      <p:sp>
        <p:nvSpPr>
          <p:cNvPr id="184" name="Straight Arrow Connector 20"/>
          <p:cNvSpPr/>
          <p:nvPr/>
        </p:nvSpPr>
        <p:spPr>
          <a:xfrm flipV="1">
            <a:off x="5772801" y="2457450"/>
            <a:ext cx="713726" cy="535130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5" name="TextBox 21"/>
          <p:cNvSpPr txBox="1"/>
          <p:nvPr/>
        </p:nvSpPr>
        <p:spPr>
          <a:xfrm>
            <a:off x="6471087" y="2086943"/>
            <a:ext cx="1918337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400"/>
            </a:lvl1pPr>
          </a:lstStyle>
          <a:p>
            <a:pPr/>
            <a:r>
              <a:t>Superstition </a:t>
            </a:r>
          </a:p>
        </p:txBody>
      </p:sp>
      <p:sp>
        <p:nvSpPr>
          <p:cNvPr id="186" name="Straight Arrow Connector 22"/>
          <p:cNvSpPr/>
          <p:nvPr/>
        </p:nvSpPr>
        <p:spPr>
          <a:xfrm flipH="1" flipV="1">
            <a:off x="2403561" y="2626684"/>
            <a:ext cx="888880" cy="365897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7" name="TextBox 23"/>
          <p:cNvSpPr txBox="1"/>
          <p:nvPr/>
        </p:nvSpPr>
        <p:spPr>
          <a:xfrm>
            <a:off x="1069631" y="2169953"/>
            <a:ext cx="1918337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400"/>
            </a:lvl1pPr>
          </a:lstStyle>
          <a:p>
            <a:pPr/>
            <a:r>
              <a:t>A sailor’s life </a:t>
            </a:r>
          </a:p>
        </p:txBody>
      </p:sp>
      <p:sp>
        <p:nvSpPr>
          <p:cNvPr id="188" name="Straight Arrow Connector 27"/>
          <p:cNvSpPr/>
          <p:nvPr/>
        </p:nvSpPr>
        <p:spPr>
          <a:xfrm>
            <a:off x="4532621" y="3472812"/>
            <a:ext cx="2" cy="906148"/>
          </a:xfrm>
          <a:prstGeom prst="line">
            <a:avLst/>
          </a:prstGeom>
          <a:ln>
            <a:solidFill>
              <a:srgbClr val="000000"/>
            </a:solidFill>
            <a:tailEnd type="triangle"/>
          </a:ln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89" name="TextBox 28"/>
          <p:cNvSpPr txBox="1"/>
          <p:nvPr/>
        </p:nvSpPr>
        <p:spPr>
          <a:xfrm>
            <a:off x="3392299" y="4416784"/>
            <a:ext cx="2316054" cy="828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2400"/>
            </a:lvl1pPr>
          </a:lstStyle>
          <a:p>
            <a:pPr/>
            <a:r>
              <a:t>Food and disease</a:t>
            </a:r>
          </a:p>
        </p:txBody>
      </p:sp>
      <p:pic>
        <p:nvPicPr>
          <p:cNvPr id="190" name="Picture 24" descr="Picture 2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Picture 25" descr="Picture 2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93" name="Rectangle"/>
          <p:cNvSpPr/>
          <p:nvPr/>
        </p:nvSpPr>
        <p:spPr>
          <a:xfrm>
            <a:off x="10714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194" name="Picture 5" descr="Picture 5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203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196" name="TextBox 12"/>
              <p:cNvSpPr/>
              <p:nvPr/>
            </p:nvSpPr>
            <p:spPr>
              <a:xfrm>
                <a:off x="833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202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200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197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198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199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201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20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8" name="Rectangle 14"/>
          <p:cNvGrpSpPr/>
          <p:nvPr/>
        </p:nvGrpSpPr>
        <p:grpSpPr>
          <a:xfrm>
            <a:off x="188193" y="216003"/>
            <a:ext cx="7387084" cy="358139"/>
            <a:chOff x="0" y="0"/>
            <a:chExt cx="7387082" cy="358137"/>
          </a:xfrm>
        </p:grpSpPr>
        <p:sp>
          <p:nvSpPr>
            <p:cNvPr id="206" name="Rectangle"/>
            <p:cNvSpPr/>
            <p:nvPr/>
          </p:nvSpPr>
          <p:spPr>
            <a:xfrm>
              <a:off x="-1" y="313"/>
              <a:ext cx="7387084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207" name="Explore different explorers and their Atlantic journeys."/>
            <p:cNvSpPr txBox="1"/>
            <p:nvPr/>
          </p:nvSpPr>
          <p:spPr>
            <a:xfrm>
              <a:off x="45719" y="-1"/>
              <a:ext cx="7295644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pic>
        <p:nvPicPr>
          <p:cNvPr id="209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5298" y="808043"/>
            <a:ext cx="2989878" cy="2219801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Rectangle 6"/>
          <p:cNvSpPr txBox="1"/>
          <p:nvPr/>
        </p:nvSpPr>
        <p:spPr>
          <a:xfrm>
            <a:off x="3196326" y="567244"/>
            <a:ext cx="4066692" cy="904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5400">
                <a:effectLst>
                  <a:outerShdw sx="100000" sy="100000" kx="0" ky="0" algn="b" rotWithShape="0" blurRad="38100" dist="19050" dir="270000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/>
            <a:r>
              <a:t>Superstition </a:t>
            </a:r>
          </a:p>
        </p:txBody>
      </p:sp>
      <p:sp>
        <p:nvSpPr>
          <p:cNvPr id="211" name="Rectangle 15"/>
          <p:cNvSpPr txBox="1"/>
          <p:nvPr/>
        </p:nvSpPr>
        <p:spPr>
          <a:xfrm>
            <a:off x="3474930" y="1487320"/>
            <a:ext cx="5048575" cy="1958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Sailors gathered information from wherever they could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.  Some information came from other </a:t>
            </a:r>
            <a:r>
              <a:t>sailors’ stories.  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These could, however, be misleading.  One story told of a region in the far north called ‘Thule’.  It was said to be neither land nor sea nor air, but a weird mixture of all three!</a:t>
            </a:r>
          </a:p>
        </p:txBody>
      </p:sp>
      <p:pic>
        <p:nvPicPr>
          <p:cNvPr id="212" name="Picture 19" descr="Picture 1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4332" y="3630081"/>
            <a:ext cx="7037077" cy="2368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21" descr="Picture 21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16" name="Rectangle"/>
          <p:cNvSpPr/>
          <p:nvPr/>
        </p:nvSpPr>
        <p:spPr>
          <a:xfrm>
            <a:off x="10714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217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8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226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219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225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223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220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21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22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224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22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31" name="Rectangle 14"/>
          <p:cNvGrpSpPr/>
          <p:nvPr/>
        </p:nvGrpSpPr>
        <p:grpSpPr>
          <a:xfrm>
            <a:off x="188193" y="216003"/>
            <a:ext cx="7167650" cy="358139"/>
            <a:chOff x="0" y="0"/>
            <a:chExt cx="7167649" cy="358137"/>
          </a:xfrm>
        </p:grpSpPr>
        <p:sp>
          <p:nvSpPr>
            <p:cNvPr id="229" name="Rectangle"/>
            <p:cNvSpPr/>
            <p:nvPr/>
          </p:nvSpPr>
          <p:spPr>
            <a:xfrm>
              <a:off x="-1" y="313"/>
              <a:ext cx="7167650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230" name="Explore different explorers and their Atlantic journeys."/>
            <p:cNvSpPr txBox="1"/>
            <p:nvPr/>
          </p:nvSpPr>
          <p:spPr>
            <a:xfrm>
              <a:off x="45718" y="-1"/>
              <a:ext cx="7076211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232" name="Rectangle 8"/>
          <p:cNvSpPr txBox="1"/>
          <p:nvPr/>
        </p:nvSpPr>
        <p:spPr>
          <a:xfrm>
            <a:off x="417504" y="673517"/>
            <a:ext cx="5680402" cy="5158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Many different creatures play a role in the superstitious nature of mariners. 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A great distance flier of the South Pacific, many believe Albatrosses carry the immortal souls of lost sailors and woe to the seaman that kills one of them.</a:t>
            </a:r>
            <a:endParaRPr>
              <a:latin typeface="+mn-lt"/>
              <a:ea typeface="+mn-ea"/>
              <a:cs typeface="+mn-cs"/>
              <a:sym typeface="Raleway Regular"/>
            </a:endParaRPr>
          </a:p>
          <a:p>
            <a:pPr/>
          </a:p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A black cat appears to be a good omen to most sailors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, much the opposite of society since the Middle Ages. </a:t>
            </a:r>
            <a:endParaRPr>
              <a:latin typeface="+mn-lt"/>
              <a:ea typeface="+mn-ea"/>
              <a:cs typeface="+mn-cs"/>
              <a:sym typeface="Raleway Regular"/>
            </a:endParaRPr>
          </a:p>
          <a:p>
            <a:pPr/>
          </a:p>
          <a:p>
            <a:pPr/>
            <a:r>
              <a:t>Many mariners strive to keep a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content and well-fed black cat on board during their voyages</a:t>
            </a:r>
            <a:r>
              <a:t>. A pod of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dolphins</a:t>
            </a:r>
            <a:r>
              <a:t> following the wake of a vessel is thought a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sign of good luck</a:t>
            </a:r>
            <a:r>
              <a:t>, while malingering shoals of sharks can only spell doom for the ill fated crew. </a:t>
            </a:r>
          </a:p>
          <a:p>
            <a:pPr/>
          </a:p>
          <a:p>
            <a:pPr/>
            <a:r>
              <a:t>A skipper finding a rabbit or hare on-board is likely to forestall his journey for another day.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Ultimately, rats leaving a ship are a definite sign of trouble ahead.</a:t>
            </a:r>
          </a:p>
        </p:txBody>
      </p:sp>
      <p:pic>
        <p:nvPicPr>
          <p:cNvPr id="233" name="Picture 20" descr="Picture 2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71253" y="1435950"/>
            <a:ext cx="2080737" cy="2815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37" name="Rectangle"/>
          <p:cNvSpPr/>
          <p:nvPr/>
        </p:nvSpPr>
        <p:spPr>
          <a:xfrm>
            <a:off x="23414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238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247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240" name="TextBox 12"/>
              <p:cNvSpPr/>
              <p:nvPr/>
            </p:nvSpPr>
            <p:spPr>
              <a:xfrm>
                <a:off x="11004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246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244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241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42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43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245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248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52" name="Rectangle 14"/>
          <p:cNvGrpSpPr/>
          <p:nvPr/>
        </p:nvGrpSpPr>
        <p:grpSpPr>
          <a:xfrm>
            <a:off x="188193" y="216003"/>
            <a:ext cx="7387084" cy="358139"/>
            <a:chOff x="0" y="0"/>
            <a:chExt cx="7387082" cy="358137"/>
          </a:xfrm>
        </p:grpSpPr>
        <p:sp>
          <p:nvSpPr>
            <p:cNvPr id="250" name="Rectangle"/>
            <p:cNvSpPr/>
            <p:nvPr/>
          </p:nvSpPr>
          <p:spPr>
            <a:xfrm>
              <a:off x="-1" y="313"/>
              <a:ext cx="7387084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251" name="Explore different explorers and their Atlantic journeys."/>
            <p:cNvSpPr txBox="1"/>
            <p:nvPr/>
          </p:nvSpPr>
          <p:spPr>
            <a:xfrm>
              <a:off x="45719" y="-1"/>
              <a:ext cx="7295644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253" name="Rectangle 4"/>
          <p:cNvSpPr txBox="1"/>
          <p:nvPr/>
        </p:nvSpPr>
        <p:spPr>
          <a:xfrm>
            <a:off x="310508" y="611655"/>
            <a:ext cx="6834362" cy="542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1587" indent="-1587">
              <a:tabLst>
                <a:tab pos="355600" algn="l"/>
              </a:tabLst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Avoid people with red hair when going to the ship to begin a journey.</a:t>
            </a:r>
            <a:br/>
            <a:r>
              <a:rPr i="1">
                <a:latin typeface="+mn-lt"/>
                <a:ea typeface="+mn-ea"/>
                <a:cs typeface="+mn-cs"/>
                <a:sym typeface="Raleway Regular"/>
              </a:rPr>
              <a:t>Red heads bring bad luck to a ship, which can be averted if you speak to the red-head before they speak to you.</a:t>
            </a:r>
            <a:endParaRPr i="1"/>
          </a:p>
          <a:p>
            <a:pPr marL="1587" indent="-1587">
              <a:tabLst>
                <a:tab pos="355600" algn="l"/>
              </a:tabLst>
            </a:pPr>
            <a:endParaRPr i="1"/>
          </a:p>
          <a:p>
            <a:pPr marL="1587" indent="-1587">
              <a:tabLst>
                <a:tab pos="355600" algn="l"/>
              </a:tabLst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Avoid Flat-footed people when beginning a trip.</a:t>
            </a:r>
            <a:br/>
            <a:r>
              <a:rPr i="1">
                <a:latin typeface="+mn-lt"/>
                <a:ea typeface="+mn-ea"/>
                <a:cs typeface="+mn-cs"/>
                <a:sym typeface="Raleway Regular"/>
              </a:rPr>
              <a:t>They, like red heads, are bad luck. The danger can be avoided by speaking to them before they speak to you.</a:t>
            </a:r>
            <a:endParaRPr i="1"/>
          </a:p>
          <a:p>
            <a:pPr marL="1587" indent="-1587">
              <a:tabLst>
                <a:tab pos="355600" algn="l"/>
              </a:tabLst>
            </a:pPr>
            <a:endParaRPr i="1"/>
          </a:p>
          <a:p>
            <a:pPr marL="1587" indent="-1587">
              <a:tabLst>
                <a:tab pos="355600" algn="l"/>
              </a:tabLst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Throwing stones into the sea will cause great waves and storms, as will whistling.</a:t>
            </a:r>
            <a:br/>
            <a:r>
              <a:rPr i="1">
                <a:latin typeface="+mn-lt"/>
                <a:ea typeface="+mn-ea"/>
                <a:cs typeface="+mn-cs"/>
                <a:sym typeface="Raleway Regular"/>
              </a:rPr>
              <a:t>A sign of disrespect to the sea, ensuring retaliation in the form of stormy seas.  Whistling up a storm.</a:t>
            </a:r>
            <a:endParaRPr i="1"/>
          </a:p>
          <a:p>
            <a:pPr marL="1587" indent="-1587">
              <a:tabLst>
                <a:tab pos="355600" algn="l"/>
              </a:tabLst>
              <a:defRPr i="1"/>
            </a:pPr>
          </a:p>
          <a:p>
            <a:pPr marL="1587" indent="-1587">
              <a:tabLst>
                <a:tab pos="355600" algn="l"/>
              </a:tabLst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It is unlucky to start a cruise on Friday.</a:t>
            </a:r>
            <a:br/>
            <a:r>
              <a:rPr i="1">
                <a:latin typeface="+mn-lt"/>
                <a:ea typeface="+mn-ea"/>
                <a:cs typeface="+mn-cs"/>
                <a:sym typeface="Raleway Regular"/>
              </a:rPr>
              <a:t>This is the day Christ was crucified on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.</a:t>
            </a:r>
            <a:endParaRPr>
              <a:latin typeface="+mn-lt"/>
              <a:ea typeface="+mn-ea"/>
              <a:cs typeface="+mn-cs"/>
              <a:sym typeface="Raleway Regular"/>
            </a:endParaRPr>
          </a:p>
          <a:p>
            <a:pPr marL="1587" indent="-1587">
              <a:tabLst>
                <a:tab pos="355600" algn="l"/>
              </a:tabLst>
            </a:pPr>
          </a:p>
          <a:p>
            <a:pPr marL="1587" indent="-1587">
              <a:tabLst>
                <a:tab pos="355600" algn="l"/>
              </a:tabLst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Sailors wore golden hoop earrings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 all the time. It is said that this was done so they would have gold to pay their fare in the underworld if ever they sink and drown.</a:t>
            </a:r>
          </a:p>
        </p:txBody>
      </p:sp>
      <p:pic>
        <p:nvPicPr>
          <p:cNvPr id="254" name="Picture 17" descr="Picture 1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37361" y="2797724"/>
            <a:ext cx="1514380" cy="191209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7" name="Rectangular Callout 19"/>
          <p:cNvGrpSpPr/>
          <p:nvPr/>
        </p:nvGrpSpPr>
        <p:grpSpPr>
          <a:xfrm>
            <a:off x="6981824" y="1263579"/>
            <a:ext cx="1947173" cy="2478500"/>
            <a:chOff x="0" y="0"/>
            <a:chExt cx="1947171" cy="2478499"/>
          </a:xfrm>
        </p:grpSpPr>
        <p:sp>
          <p:nvSpPr>
            <p:cNvPr id="255" name="Shape"/>
            <p:cNvSpPr/>
            <p:nvPr/>
          </p:nvSpPr>
          <p:spPr>
            <a:xfrm>
              <a:off x="-1" y="0"/>
              <a:ext cx="1947173" cy="2478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259"/>
                  </a:lnTo>
                  <a:lnTo>
                    <a:pt x="9000" y="8259"/>
                  </a:lnTo>
                  <a:lnTo>
                    <a:pt x="8135" y="21600"/>
                  </a:lnTo>
                  <a:lnTo>
                    <a:pt x="3600" y="8259"/>
                  </a:lnTo>
                  <a:lnTo>
                    <a:pt x="0" y="8259"/>
                  </a:lnTo>
                  <a:lnTo>
                    <a:pt x="0" y="4818"/>
                  </a:lnTo>
                  <a:close/>
                </a:path>
              </a:pathLst>
            </a:custGeom>
            <a:solidFill>
              <a:srgbClr val="FFFFFF"/>
            </a:solidFill>
            <a:ln w="25400" cap="flat">
              <a:solidFill>
                <a:srgbClr val="0D0D0D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56" name="You at the front!  Stop Whistling!!!"/>
            <p:cNvSpPr txBox="1"/>
            <p:nvPr/>
          </p:nvSpPr>
          <p:spPr>
            <a:xfrm>
              <a:off x="45719" y="161398"/>
              <a:ext cx="1855730" cy="624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i="1"/>
              </a:lvl1pPr>
            </a:lstStyle>
            <a:p>
              <a:pPr/>
              <a:r>
                <a:t>You at the front!  Stop Whistling!!!</a:t>
              </a:r>
            </a:p>
          </p:txBody>
        </p:sp>
      </p:grpSp>
      <p:pic>
        <p:nvPicPr>
          <p:cNvPr id="258" name="Picture 20" descr="Picture 2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Picture 21" descr="Picture 2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61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262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271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264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270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268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265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66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67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269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27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76" name="Rectangle 14"/>
          <p:cNvGrpSpPr/>
          <p:nvPr/>
        </p:nvGrpSpPr>
        <p:grpSpPr>
          <a:xfrm>
            <a:off x="188193" y="216003"/>
            <a:ext cx="7453220" cy="358139"/>
            <a:chOff x="0" y="0"/>
            <a:chExt cx="7453219" cy="358137"/>
          </a:xfrm>
        </p:grpSpPr>
        <p:sp>
          <p:nvSpPr>
            <p:cNvPr id="274" name="Rectangle"/>
            <p:cNvSpPr/>
            <p:nvPr/>
          </p:nvSpPr>
          <p:spPr>
            <a:xfrm>
              <a:off x="-1" y="313"/>
              <a:ext cx="7453220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275" name="Explore different explorers and their Atlantic journeys."/>
            <p:cNvSpPr txBox="1"/>
            <p:nvPr/>
          </p:nvSpPr>
          <p:spPr>
            <a:xfrm>
              <a:off x="45718" y="-1"/>
              <a:ext cx="7361781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277" name="Rectangle 6"/>
          <p:cNvSpPr txBox="1"/>
          <p:nvPr/>
        </p:nvSpPr>
        <p:spPr>
          <a:xfrm>
            <a:off x="541538" y="1223622"/>
            <a:ext cx="4699637" cy="3774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Sailors also heard tales about beasts and monsters that lived in the oceans. </a:t>
            </a:r>
          </a:p>
          <a:p>
            <a:pPr>
              <a:defRPr sz="2400"/>
            </a:pPr>
            <a:r>
              <a:t> </a:t>
            </a:r>
          </a:p>
          <a:p>
            <a:pPr>
              <a:defRPr sz="2400"/>
            </a:pPr>
            <a:r>
              <a:t>Martin Frobisher found a ‘sea unicorn’.  It was in fact a narwhal, a member of the whale and dolphin family.  Sir Frobisher still presented the ‘unicorns’ horn as a gift to Queen Elizabeth I!</a:t>
            </a:r>
          </a:p>
        </p:txBody>
      </p:sp>
      <p:pic>
        <p:nvPicPr>
          <p:cNvPr id="278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83982" y="1068783"/>
            <a:ext cx="1276150" cy="1539554"/>
          </a:xfrm>
          <a:prstGeom prst="rect">
            <a:avLst/>
          </a:prstGeom>
          <a:ln w="38100" cap="sq">
            <a:solidFill>
              <a:srgbClr val="000000"/>
            </a:solidFill>
            <a:miter/>
          </a:ln>
          <a:effectLst>
            <a:outerShdw sx="100000" sy="100000" kx="0" ky="0" algn="b" rotWithShape="0"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279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335845">
            <a:off x="5559421" y="3513044"/>
            <a:ext cx="2037769" cy="1536819"/>
          </a:xfrm>
          <a:prstGeom prst="rect">
            <a:avLst/>
          </a:prstGeom>
          <a:ln w="38100" cap="sq">
            <a:solidFill>
              <a:srgbClr val="000000"/>
            </a:solidFill>
            <a:miter/>
          </a:ln>
          <a:effectLst>
            <a:outerShdw sx="100000" sy="100000" kx="0" ky="0" algn="b" rotWithShape="0"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280" name="Picture 17" descr="Picture 1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Picture 19" descr="Picture 19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283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284" name="Picture 5" descr="Picture 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5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293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286" name="TextBox 12"/>
              <p:cNvSpPr/>
              <p:nvPr/>
            </p:nvSpPr>
            <p:spPr>
              <a:xfrm>
                <a:off x="960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292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290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287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88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289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291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294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98" name="Rectangle 14"/>
          <p:cNvGrpSpPr/>
          <p:nvPr/>
        </p:nvGrpSpPr>
        <p:grpSpPr>
          <a:xfrm>
            <a:off x="188194" y="216003"/>
            <a:ext cx="7431810" cy="358139"/>
            <a:chOff x="0" y="0"/>
            <a:chExt cx="7431809" cy="358137"/>
          </a:xfrm>
        </p:grpSpPr>
        <p:sp>
          <p:nvSpPr>
            <p:cNvPr id="296" name="Rectangle"/>
            <p:cNvSpPr/>
            <p:nvPr/>
          </p:nvSpPr>
          <p:spPr>
            <a:xfrm>
              <a:off x="0" y="313"/>
              <a:ext cx="7431810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297" name="Explore different explorers and their Atlantic journeys."/>
            <p:cNvSpPr txBox="1"/>
            <p:nvPr/>
          </p:nvSpPr>
          <p:spPr>
            <a:xfrm>
              <a:off x="45719" y="-1"/>
              <a:ext cx="7340371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299" name="Rectangle 4"/>
          <p:cNvSpPr txBox="1"/>
          <p:nvPr/>
        </p:nvSpPr>
        <p:spPr>
          <a:xfrm>
            <a:off x="389137" y="1550774"/>
            <a:ext cx="3298944" cy="4358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/>
            <a:r>
              <a:t>In Tudor times, merchant ships were made of wood.  They had three masts with canvas sails.  </a:t>
            </a:r>
          </a:p>
          <a:p>
            <a:pPr/>
          </a:p>
          <a:p>
            <a:pPr/>
            <a:r>
              <a:t>Most ships carried a few cannon, to fight off attacking pirates.  </a:t>
            </a:r>
          </a:p>
          <a:p>
            <a:pPr/>
          </a:p>
          <a:p>
            <a:pPr/>
          </a:p>
          <a:p>
            <a:pPr/>
            <a:r>
              <a:t>Life was hard for the ordinary seaman. 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They had to sleep on the deck</a:t>
            </a:r>
            <a:r>
              <a:t>, where they could find a space. 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They were usually wet and cold, with no fires to warm them.  </a:t>
            </a:r>
          </a:p>
        </p:txBody>
      </p:sp>
      <p:sp>
        <p:nvSpPr>
          <p:cNvPr id="300" name="Rectangle 8"/>
          <p:cNvSpPr txBox="1"/>
          <p:nvPr/>
        </p:nvSpPr>
        <p:spPr>
          <a:xfrm>
            <a:off x="453926" y="666438"/>
            <a:ext cx="4238142" cy="904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5400">
                <a:effectLst>
                  <a:outerShdw sx="100000" sy="100000" kx="0" ky="0" algn="b" rotWithShape="0" blurRad="38100" dist="19050" dir="270000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pPr/>
            <a:r>
              <a:t>A Sailor’s Life</a:t>
            </a:r>
          </a:p>
        </p:txBody>
      </p:sp>
      <p:sp>
        <p:nvSpPr>
          <p:cNvPr id="301" name="Rectangle 15"/>
          <p:cNvSpPr txBox="1"/>
          <p:nvPr/>
        </p:nvSpPr>
        <p:spPr>
          <a:xfrm>
            <a:off x="4211542" y="1604132"/>
            <a:ext cx="4480562" cy="2491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Where you slept depended on your rank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.  A captain or an officer would have their own cabins to sleep in.  </a:t>
            </a:r>
            <a:endParaRPr>
              <a:latin typeface="+mn-lt"/>
              <a:ea typeface="+mn-ea"/>
              <a:cs typeface="+mn-cs"/>
              <a:sym typeface="Raleway Regular"/>
            </a:endParaRPr>
          </a:p>
          <a:p>
            <a:pPr/>
          </a:p>
          <a:p>
            <a:pPr>
              <a:defRPr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An ordinary seaman would have to share one room.  </a:t>
            </a:r>
            <a:r>
              <a:rPr>
                <a:latin typeface="+mn-lt"/>
                <a:ea typeface="+mn-ea"/>
                <a:cs typeface="+mn-cs"/>
                <a:sym typeface="Raleway Regular"/>
              </a:rPr>
              <a:t>This room was very small and there would hardly be enough room to lie down.  There were no windows and it got very hot and smelly.</a:t>
            </a:r>
          </a:p>
        </p:txBody>
      </p:sp>
      <p:pic>
        <p:nvPicPr>
          <p:cNvPr id="302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98764" y="4381684"/>
            <a:ext cx="1819658" cy="1416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Picture 19" descr="Picture 1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Picture 20" descr="Picture 20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Rectangle 3"/>
          <p:cNvSpPr/>
          <p:nvPr/>
        </p:nvSpPr>
        <p:spPr>
          <a:xfrm>
            <a:off x="107504" y="119755"/>
            <a:ext cx="8892480" cy="6624736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06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307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" name="Group 10"/>
          <p:cNvGrpSpPr/>
          <p:nvPr/>
        </p:nvGrpSpPr>
        <p:grpSpPr>
          <a:xfrm>
            <a:off x="64156" y="116628"/>
            <a:ext cx="8992441" cy="6677019"/>
            <a:chOff x="-1" y="-2"/>
            <a:chExt cx="8992440" cy="6677018"/>
          </a:xfrm>
        </p:grpSpPr>
        <p:grpSp>
          <p:nvGrpSpPr>
            <p:cNvPr id="316" name="Group 1"/>
            <p:cNvGrpSpPr/>
            <p:nvPr/>
          </p:nvGrpSpPr>
          <p:grpSpPr>
            <a:xfrm>
              <a:off x="-2" y="-3"/>
              <a:ext cx="8972343" cy="6336853"/>
              <a:chOff x="0" y="0"/>
              <a:chExt cx="8972342" cy="6336852"/>
            </a:xfrm>
          </p:grpSpPr>
          <p:sp>
            <p:nvSpPr>
              <p:cNvPr id="309" name="TextBox 12"/>
              <p:cNvSpPr/>
              <p:nvPr/>
            </p:nvSpPr>
            <p:spPr>
              <a:xfrm>
                <a:off x="1087764" y="6336852"/>
                <a:ext cx="7630721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0" fill="norm" stroke="1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t">
                <a:spAutoFit/>
              </a:bodyPr>
              <a:lstStyle>
                <a:lvl1pPr algn="ctr" defTabSz="914400">
                  <a:defRPr sz="1400">
                    <a:latin typeface="Raleway Bold"/>
                    <a:ea typeface="Raleway Bold"/>
                    <a:cs typeface="Raleway Bold"/>
                    <a:sym typeface="Raleway Bold"/>
                  </a:defRPr>
                </a:lvl1pPr>
              </a:lstStyle>
              <a:p>
                <a:pPr/>
                <a:r>
                  <a:t>We process information to help us to understand it more effectively. </a:t>
                </a:r>
              </a:p>
            </p:txBody>
          </p:sp>
          <p:grpSp>
            <p:nvGrpSpPr>
              <p:cNvPr id="315" name="Group 18"/>
              <p:cNvGrpSpPr/>
              <p:nvPr/>
            </p:nvGrpSpPr>
            <p:grpSpPr>
              <a:xfrm>
                <a:off x="-1" y="-1"/>
                <a:ext cx="8972343" cy="6299032"/>
                <a:chOff x="-1" y="-2"/>
                <a:chExt cx="8972341" cy="6299030"/>
              </a:xfrm>
            </p:grpSpPr>
            <p:grpSp>
              <p:nvGrpSpPr>
                <p:cNvPr id="313" name="Group 13"/>
                <p:cNvGrpSpPr/>
                <p:nvPr/>
              </p:nvGrpSpPr>
              <p:grpSpPr>
                <a:xfrm>
                  <a:off x="-1" y="-3"/>
                  <a:ext cx="8972342" cy="6299031"/>
                  <a:chOff x="0" y="-1"/>
                  <a:chExt cx="8972341" cy="6299030"/>
                </a:xfrm>
              </p:grpSpPr>
              <p:sp>
                <p:nvSpPr>
                  <p:cNvPr id="310" name="Straight Connector 7"/>
                  <p:cNvSpPr/>
                  <p:nvPr/>
                </p:nvSpPr>
                <p:spPr>
                  <a:xfrm flipH="1">
                    <a:off x="-1" y="-2"/>
                    <a:ext cx="2" cy="6299031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11" name="Straight Connector 9"/>
                  <p:cNvSpPr/>
                  <p:nvPr/>
                </p:nvSpPr>
                <p:spPr>
                  <a:xfrm>
                    <a:off x="0" y="-1"/>
                    <a:ext cx="8972341" cy="2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  <p:sp>
                <p:nvSpPr>
                  <p:cNvPr id="312" name="Straight Connector 11"/>
                  <p:cNvSpPr/>
                  <p:nvPr/>
                </p:nvSpPr>
                <p:spPr>
                  <a:xfrm flipH="1">
                    <a:off x="8972338" y="-2"/>
                    <a:ext cx="2" cy="5413093"/>
                  </a:xfrm>
                  <a:prstGeom prst="line">
                    <a:avLst/>
                  </a:prstGeom>
                  <a:noFill/>
                  <a:ln w="38100" cap="flat">
                    <a:solidFill>
                      <a:srgbClr val="00B0F0"/>
                    </a:solidFill>
                    <a:prstDash val="solid"/>
                    <a:round/>
                  </a:ln>
                  <a:effectLst/>
                </p:spPr>
                <p:txBody>
                  <a:bodyPr wrap="square" lIns="45718" tIns="45718" rIns="45718" bIns="45718" numCol="1" anchor="t">
                    <a:noAutofit/>
                  </a:bodyPr>
                  <a:lstStyle/>
                  <a:p>
                    <a:pPr/>
                  </a:p>
                </p:txBody>
              </p:sp>
            </p:grpSp>
            <p:sp>
              <p:nvSpPr>
                <p:cNvPr id="314" name="Straight Connector 16"/>
                <p:cNvSpPr/>
                <p:nvPr/>
              </p:nvSpPr>
              <p:spPr>
                <a:xfrm>
                  <a:off x="-2" y="6299025"/>
                  <a:ext cx="7748207" cy="2"/>
                </a:xfrm>
                <a:prstGeom prst="line">
                  <a:avLst/>
                </a:prstGeom>
                <a:noFill/>
                <a:ln w="38100" cap="flat">
                  <a:solidFill>
                    <a:srgbClr val="00B0F0"/>
                  </a:solidFill>
                  <a:prstDash val="solid"/>
                  <a:round/>
                </a:ln>
                <a:effectLst/>
              </p:spPr>
              <p:txBody>
                <a:bodyPr wrap="square" lIns="45718" tIns="45718" rIns="45718" bIns="45718" numCol="1" anchor="t">
                  <a:noAutofit/>
                </a:bodyPr>
                <a:lstStyle/>
                <a:p>
                  <a:pPr/>
                </a:p>
              </p:txBody>
            </p:sp>
          </p:grpSp>
        </p:grpSp>
        <p:pic>
          <p:nvPicPr>
            <p:cNvPr id="317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48829" y="5413088"/>
              <a:ext cx="1043610" cy="12639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21" name="Rectangle 14"/>
          <p:cNvGrpSpPr/>
          <p:nvPr/>
        </p:nvGrpSpPr>
        <p:grpSpPr>
          <a:xfrm>
            <a:off x="188195" y="216003"/>
            <a:ext cx="7422517" cy="358139"/>
            <a:chOff x="0" y="0"/>
            <a:chExt cx="7422515" cy="358137"/>
          </a:xfrm>
        </p:grpSpPr>
        <p:sp>
          <p:nvSpPr>
            <p:cNvPr id="319" name="Rectangle"/>
            <p:cNvSpPr/>
            <p:nvPr/>
          </p:nvSpPr>
          <p:spPr>
            <a:xfrm>
              <a:off x="0" y="313"/>
              <a:ext cx="7422517" cy="357517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hueOff val="249502"/>
                    <a:satOff val="48101"/>
                    <a:lumOff val="28891"/>
                  </a:schemeClr>
                </a:gs>
                <a:gs pos="35000">
                  <a:srgbClr val="BFEDFF"/>
                </a:gs>
                <a:gs pos="100000">
                  <a:schemeClr val="accent5">
                    <a:hueOff val="308963"/>
                    <a:satOff val="48101"/>
                    <a:lumOff val="41680"/>
                  </a:schemeClr>
                </a:gs>
              </a:gsLst>
              <a:lin ang="16200000" scaled="0"/>
            </a:gradFill>
            <a:ln w="9525" cap="flat">
              <a:solidFill>
                <a:srgbClr val="46AAC4"/>
              </a:solidFill>
              <a:prstDash val="solid"/>
              <a:round/>
            </a:ln>
            <a:effectLst>
              <a:outerShdw sx="100000" sy="100000" kx="0" ky="0" algn="b" rotWithShape="0" blurRad="38100" dist="20000" dir="5400000">
                <a:srgbClr val="000000">
                  <a:alpha val="38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/>
            </a:p>
          </p:txBody>
        </p:sp>
        <p:sp>
          <p:nvSpPr>
            <p:cNvPr id="320" name="Explore different explorers and their Atlantic journeys."/>
            <p:cNvSpPr txBox="1"/>
            <p:nvPr/>
          </p:nvSpPr>
          <p:spPr>
            <a:xfrm>
              <a:off x="45718" y="-1"/>
              <a:ext cx="7331079" cy="3581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 algn="ctr" defTabSz="914400">
                <a:defRPr>
                  <a:latin typeface="Raleway Bold"/>
                  <a:ea typeface="Raleway Bold"/>
                  <a:cs typeface="Raleway Bold"/>
                  <a:sym typeface="Raleway Bold"/>
                </a:defRPr>
              </a:pPr>
              <a:r>
                <a:t>Explore </a:t>
              </a:r>
              <a:r>
                <a:rPr>
                  <a:latin typeface="+mn-lt"/>
                  <a:ea typeface="+mn-ea"/>
                  <a:cs typeface="+mn-cs"/>
                  <a:sym typeface="Raleway Regular"/>
                </a:rPr>
                <a:t>different explorers and their Atlantic journeys. </a:t>
              </a:r>
            </a:p>
          </p:txBody>
        </p:sp>
      </p:grpSp>
      <p:sp>
        <p:nvSpPr>
          <p:cNvPr id="322" name="Rectangle 6"/>
          <p:cNvSpPr txBox="1"/>
          <p:nvPr/>
        </p:nvSpPr>
        <p:spPr>
          <a:xfrm>
            <a:off x="560068" y="1264400"/>
            <a:ext cx="3966213" cy="4091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u="sng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Health</a:t>
            </a:r>
          </a:p>
          <a:p>
            <a:pPr/>
            <a:r>
              <a:t>Many sailors suffered ilnesses and some even died.  The poor food that they ate had no Vitamin C in it and led to illnesses such as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anaemia and scurvy.</a:t>
            </a:r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/>
            <a:endParaRPr>
              <a:latin typeface="Raleway Bold"/>
              <a:ea typeface="Raleway Bold"/>
              <a:cs typeface="Raleway Bold"/>
              <a:sym typeface="Raleway Bold"/>
            </a:endParaRPr>
          </a:p>
          <a:p>
            <a:pPr>
              <a:defRPr sz="2000" u="sng">
                <a:latin typeface="Raleway Bold"/>
                <a:ea typeface="Raleway Bold"/>
                <a:cs typeface="Raleway Bold"/>
                <a:sym typeface="Raleway Bold"/>
              </a:defRPr>
            </a:pPr>
            <a:r>
              <a:t>Discipline</a:t>
            </a:r>
          </a:p>
          <a:p>
            <a:pPr>
              <a:defRPr sz="2000"/>
            </a:pPr>
            <a:r>
              <a:t>Discipline was strict and punishment was severe.  The sailors were often </a:t>
            </a:r>
            <a:r>
              <a:rPr>
                <a:latin typeface="Raleway Bold"/>
                <a:ea typeface="Raleway Bold"/>
                <a:cs typeface="Raleway Bold"/>
                <a:sym typeface="Raleway Bold"/>
              </a:rPr>
              <a:t>flogged (whipped)</a:t>
            </a:r>
            <a:r>
              <a:t>.  Some sailors were even dragged by a rope under the boat!</a:t>
            </a:r>
          </a:p>
        </p:txBody>
      </p:sp>
      <p:pic>
        <p:nvPicPr>
          <p:cNvPr id="323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62633" y="1985729"/>
            <a:ext cx="3083231" cy="2668591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Picture 17" descr="Picture 1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18213" y="243423"/>
            <a:ext cx="549272" cy="520942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Picture 19" descr="Picture 19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44285" y="226384"/>
            <a:ext cx="549274" cy="504933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Rectangle"/>
          <p:cNvSpPr/>
          <p:nvPr/>
        </p:nvSpPr>
        <p:spPr>
          <a:xfrm>
            <a:off x="-40086" y="6178093"/>
            <a:ext cx="1602187" cy="6310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pic>
        <p:nvPicPr>
          <p:cNvPr id="327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127000" y="5994400"/>
            <a:ext cx="1631720" cy="88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1_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Raleway Regular"/>
        <a:ea typeface="Raleway Regular"/>
        <a:cs typeface="Raleway Regular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leway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leway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1_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1_Office Theme">
      <a:majorFont>
        <a:latin typeface="Helvetica"/>
        <a:ea typeface="Helvetica"/>
        <a:cs typeface="Helvetica"/>
      </a:majorFont>
      <a:minorFont>
        <a:latin typeface="Raleway Regular"/>
        <a:ea typeface="Raleway Regular"/>
        <a:cs typeface="Raleway Regular"/>
      </a:minorFont>
    </a:fontScheme>
    <a:fmtScheme name="1_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leway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Raleway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