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notesSlides/notesSlide2.xml" ContentType="application/vnd.openxmlformats-officedocument.presentationml.notesSlide+xml"/>
  <Override PartName="/ppt/media/image2.jpeg" ContentType="image/jpeg"/>
  <Override PartName="/ppt/notesSlides/notesSlide3.xml" ContentType="application/vnd.openxmlformats-officedocument.presentationml.notesSlide+xml"/>
  <Override PartName="/ppt/media/image3.jpeg" ContentType="image/jpeg"/>
  <Override PartName="/ppt/notesSlides/notesSlide4.xml" ContentType="application/vnd.openxmlformats-officedocument.presentationml.notesSlide+xml"/>
  <Override PartName="/ppt/media/image4.jpeg" ContentType="image/jpeg"/>
  <Override PartName="/ppt/media/image5.jpeg" ContentType="image/jpeg"/>
  <Override PartName="/ppt/media/image6.jpeg" ContentType="image/jpeg"/>
  <Override PartName="/ppt/notesSlides/notesSlide5.xml" ContentType="application/vnd.openxmlformats-officedocument.presentationml.notesSlide+xml"/>
  <Override PartName="/ppt/media/image7.jpeg" ContentType="image/jpeg"/>
  <Override PartName="/ppt/notesSlides/notesSlide6.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b="def" i="def"/>
      <a:tcStyle>
        <a:tcBdr/>
        <a:fill>
          <a:solidFill>
            <a:srgbClr val="FFFFFF"/>
          </a:solidFill>
        </a:fill>
      </a:tcStyle>
    </a:band2H>
    <a:firstCo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Raleway Bold"/>
          <a:ea typeface="Raleway Bold"/>
          <a:cs typeface="Raleway Bold"/>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08" name="Shape 208"/>
          <p:cNvSpPr/>
          <p:nvPr>
            <p:ph type="sldImg"/>
          </p:nvPr>
        </p:nvSpPr>
        <p:spPr>
          <a:xfrm>
            <a:off x="1143000" y="685800"/>
            <a:ext cx="4572000" cy="3429000"/>
          </a:xfrm>
          <a:prstGeom prst="rect">
            <a:avLst/>
          </a:prstGeom>
        </p:spPr>
        <p:txBody>
          <a:bodyPr/>
          <a:lstStyle/>
          <a:p>
            <a:pPr/>
          </a:p>
        </p:txBody>
      </p:sp>
      <p:sp>
        <p:nvSpPr>
          <p:cNvPr id="209" name="Shape 20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Raleway Regular"/>
      </a:defRPr>
    </a:lvl1pPr>
    <a:lvl2pPr indent="228600" latinLnBrk="0">
      <a:defRPr sz="1200">
        <a:latin typeface="+mn-lt"/>
        <a:ea typeface="+mn-ea"/>
        <a:cs typeface="+mn-cs"/>
        <a:sym typeface="Raleway Regular"/>
      </a:defRPr>
    </a:lvl2pPr>
    <a:lvl3pPr indent="457200" latinLnBrk="0">
      <a:defRPr sz="1200">
        <a:latin typeface="+mn-lt"/>
        <a:ea typeface="+mn-ea"/>
        <a:cs typeface="+mn-cs"/>
        <a:sym typeface="Raleway Regular"/>
      </a:defRPr>
    </a:lvl3pPr>
    <a:lvl4pPr indent="685800" latinLnBrk="0">
      <a:defRPr sz="1200">
        <a:latin typeface="+mn-lt"/>
        <a:ea typeface="+mn-ea"/>
        <a:cs typeface="+mn-cs"/>
        <a:sym typeface="Raleway Regular"/>
      </a:defRPr>
    </a:lvl4pPr>
    <a:lvl5pPr indent="914400" latinLnBrk="0">
      <a:defRPr sz="1200">
        <a:latin typeface="+mn-lt"/>
        <a:ea typeface="+mn-ea"/>
        <a:cs typeface="+mn-cs"/>
        <a:sym typeface="Raleway Regular"/>
      </a:defRPr>
    </a:lvl5pPr>
    <a:lvl6pPr indent="1143000" latinLnBrk="0">
      <a:defRPr sz="1200">
        <a:latin typeface="+mn-lt"/>
        <a:ea typeface="+mn-ea"/>
        <a:cs typeface="+mn-cs"/>
        <a:sym typeface="Raleway Regular"/>
      </a:defRPr>
    </a:lvl6pPr>
    <a:lvl7pPr indent="1371600" latinLnBrk="0">
      <a:defRPr sz="1200">
        <a:latin typeface="+mn-lt"/>
        <a:ea typeface="+mn-ea"/>
        <a:cs typeface="+mn-cs"/>
        <a:sym typeface="Raleway Regular"/>
      </a:defRPr>
    </a:lvl7pPr>
    <a:lvl8pPr indent="1600200" latinLnBrk="0">
      <a:defRPr sz="1200">
        <a:latin typeface="+mn-lt"/>
        <a:ea typeface="+mn-ea"/>
        <a:cs typeface="+mn-cs"/>
        <a:sym typeface="Raleway Regular"/>
      </a:defRPr>
    </a:lvl8pPr>
    <a:lvl9pPr indent="1828800" latinLnBrk="0">
      <a:defRPr sz="1200">
        <a:latin typeface="+mn-lt"/>
        <a:ea typeface="+mn-ea"/>
        <a:cs typeface="+mn-cs"/>
        <a:sym typeface="Raleway Regular"/>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Shape 262"/>
          <p:cNvSpPr/>
          <p:nvPr>
            <p:ph type="sldImg"/>
          </p:nvPr>
        </p:nvSpPr>
        <p:spPr>
          <a:prstGeom prst="rect">
            <a:avLst/>
          </a:prstGeom>
        </p:spPr>
        <p:txBody>
          <a:bodyPr/>
          <a:lstStyle/>
          <a:p>
            <a:pPr/>
          </a:p>
        </p:txBody>
      </p:sp>
      <p:sp>
        <p:nvSpPr>
          <p:cNvPr id="263" name="Shape 263"/>
          <p:cNvSpPr/>
          <p:nvPr>
            <p:ph type="body" sz="quarter" idx="1"/>
          </p:nvPr>
        </p:nvSpPr>
        <p:spPr>
          <a:prstGeom prst="rect">
            <a:avLst/>
          </a:prstGeom>
        </p:spPr>
        <p:txBody>
          <a:bodyPr/>
          <a:lstStyle/>
          <a:p>
            <a:pPr/>
            <a:r>
              <a:t>To be explained to students to provide context of the Transatlantic slave trade. Next three slides provide some thinking around the topic.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 name="Shape 304"/>
          <p:cNvSpPr/>
          <p:nvPr>
            <p:ph type="sldImg"/>
          </p:nvPr>
        </p:nvSpPr>
        <p:spPr>
          <a:prstGeom prst="rect">
            <a:avLst/>
          </a:prstGeom>
        </p:spPr>
        <p:txBody>
          <a:bodyPr/>
          <a:lstStyle/>
          <a:p>
            <a:pPr/>
          </a:p>
        </p:txBody>
      </p:sp>
      <p:sp>
        <p:nvSpPr>
          <p:cNvPr id="305" name="Shape 305"/>
          <p:cNvSpPr/>
          <p:nvPr>
            <p:ph type="body" sz="quarter" idx="1"/>
          </p:nvPr>
        </p:nvSpPr>
        <p:spPr>
          <a:prstGeom prst="rect">
            <a:avLst/>
          </a:prstGeom>
        </p:spPr>
        <p:txBody>
          <a:bodyPr/>
          <a:lstStyle/>
          <a:p>
            <a:pPr/>
            <a:r>
              <a:t>Answer on the next slide. Encourage students to really think about this consider the number of decks on board how they might position the slaves.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0" name="Shape 340"/>
          <p:cNvSpPr/>
          <p:nvPr>
            <p:ph type="sldImg"/>
          </p:nvPr>
        </p:nvSpPr>
        <p:spPr>
          <a:prstGeom prst="rect">
            <a:avLst/>
          </a:prstGeom>
        </p:spPr>
        <p:txBody>
          <a:bodyPr/>
          <a:lstStyle/>
          <a:p>
            <a:pPr/>
          </a:p>
        </p:txBody>
      </p:sp>
      <p:sp>
        <p:nvSpPr>
          <p:cNvPr id="341" name="Shape 341"/>
          <p:cNvSpPr/>
          <p:nvPr>
            <p:ph type="body" sz="quarter" idx="1"/>
          </p:nvPr>
        </p:nvSpPr>
        <p:spPr>
          <a:prstGeom prst="rect">
            <a:avLst/>
          </a:prstGeom>
        </p:spPr>
        <p:txBody>
          <a:bodyPr/>
          <a:lstStyle/>
          <a:p>
            <a:pPr/>
            <a:r>
              <a:t>Encourage students to really imagine themselves in this position they should be able to infer or guess what the conditions may have been like based on the huge number of slaves crammed into the space boat space.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4" name="Shape 364"/>
          <p:cNvSpPr/>
          <p:nvPr>
            <p:ph type="sldImg"/>
          </p:nvPr>
        </p:nvSpPr>
        <p:spPr>
          <a:prstGeom prst="rect">
            <a:avLst/>
          </a:prstGeom>
        </p:spPr>
        <p:txBody>
          <a:bodyPr/>
          <a:lstStyle/>
          <a:p>
            <a:pPr/>
          </a:p>
        </p:txBody>
      </p:sp>
      <p:sp>
        <p:nvSpPr>
          <p:cNvPr id="365" name="Shape 365"/>
          <p:cNvSpPr/>
          <p:nvPr>
            <p:ph type="body" sz="quarter" idx="1"/>
          </p:nvPr>
        </p:nvSpPr>
        <p:spPr>
          <a:prstGeom prst="rect">
            <a:avLst/>
          </a:prstGeom>
        </p:spPr>
        <p:txBody>
          <a:bodyPr/>
          <a:lstStyle/>
          <a:p>
            <a:pPr/>
            <a:r>
              <a:t>An example to help if students are struggling to think of ideas.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4" name="Shape 414"/>
          <p:cNvSpPr/>
          <p:nvPr>
            <p:ph type="sldImg"/>
          </p:nvPr>
        </p:nvSpPr>
        <p:spPr>
          <a:prstGeom prst="rect">
            <a:avLst/>
          </a:prstGeom>
        </p:spPr>
        <p:txBody>
          <a:bodyPr/>
          <a:lstStyle/>
          <a:p>
            <a:pPr/>
          </a:p>
        </p:txBody>
      </p:sp>
      <p:sp>
        <p:nvSpPr>
          <p:cNvPr id="415" name="Shape 415"/>
          <p:cNvSpPr/>
          <p:nvPr>
            <p:ph type="body" sz="quarter" idx="1"/>
          </p:nvPr>
        </p:nvSpPr>
        <p:spPr>
          <a:prstGeom prst="rect">
            <a:avLst/>
          </a:prstGeom>
        </p:spPr>
        <p:txBody>
          <a:bodyPr/>
          <a:lstStyle/>
          <a:p>
            <a:pPr/>
            <a:r>
              <a:t>Encourage students to use their empathy skills to really imagine themselves in this situation.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8" name="Shape 418"/>
          <p:cNvSpPr/>
          <p:nvPr>
            <p:ph type="sldImg"/>
          </p:nvPr>
        </p:nvSpPr>
        <p:spPr>
          <a:prstGeom prst="rect">
            <a:avLst/>
          </a:prstGeom>
        </p:spPr>
        <p:txBody>
          <a:bodyPr/>
          <a:lstStyle/>
          <a:p>
            <a:pPr/>
          </a:p>
        </p:txBody>
      </p:sp>
      <p:sp>
        <p:nvSpPr>
          <p:cNvPr id="419" name="Shape 419"/>
          <p:cNvSpPr/>
          <p:nvPr>
            <p:ph type="body" sz="quarter" idx="1"/>
          </p:nvPr>
        </p:nvSpPr>
        <p:spPr>
          <a:prstGeom prst="rect">
            <a:avLst/>
          </a:prstGeom>
        </p:spPr>
        <p:txBody>
          <a:bodyPr/>
          <a:lstStyle/>
          <a:p>
            <a:pPr/>
            <a:r>
              <a:t>Fact Sheet - Students to be given one fact each.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685800" y="2130425"/>
            <a:ext cx="7772400" cy="1470025"/>
          </a:xfrm>
          <a:prstGeom prst="rect">
            <a:avLst/>
          </a:prstGeom>
        </p:spPr>
        <p:txBody>
          <a:bodyPr/>
          <a:lstStyle/>
          <a:p>
            <a:pPr/>
            <a:r>
              <a:t>Title Text</a:t>
            </a:r>
          </a:p>
        </p:txBody>
      </p:sp>
      <p:sp>
        <p:nvSpPr>
          <p:cNvPr id="12" name="Body Level One…"/>
          <p:cNvSpPr txBox="1"/>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Vertical Text">
    <p:spTree>
      <p:nvGrpSpPr>
        <p:cNvPr id="1" name=""/>
        <p:cNvGrpSpPr/>
        <p:nvPr/>
      </p:nvGrpSpPr>
      <p:grpSpPr>
        <a:xfrm>
          <a:off x="0" y="0"/>
          <a:ext cx="0" cy="0"/>
          <a:chOff x="0" y="0"/>
          <a:chExt cx="0" cy="0"/>
        </a:xfrm>
      </p:grpSpPr>
      <p:sp>
        <p:nvSpPr>
          <p:cNvPr id="92" name="Title Text"/>
          <p:cNvSpPr txBox="1"/>
          <p:nvPr>
            <p:ph type="title"/>
          </p:nvPr>
        </p:nvSpPr>
        <p:spPr>
          <a:prstGeom prst="rect">
            <a:avLst/>
          </a:prstGeom>
        </p:spPr>
        <p:txBody>
          <a:bodyPr/>
          <a:lstStyle/>
          <a:p>
            <a:pPr/>
            <a:r>
              <a:t>Title Text</a:t>
            </a:r>
          </a:p>
        </p:txBody>
      </p:sp>
      <p:sp>
        <p:nvSpPr>
          <p:cNvPr id="93" name="Body Level One…"/>
          <p:cNvSpPr txBox="1"/>
          <p:nvPr>
            <p:ph type="body" idx="1"/>
          </p:nvPr>
        </p:nvSpPr>
        <p:spPr>
          <a:prstGeom prst="rect">
            <a:avLst/>
          </a:prstGeom>
        </p:spPr>
        <p:txBody>
          <a:bodyPr vert="eaVert"/>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ertical Title and Text">
    <p:spTree>
      <p:nvGrpSpPr>
        <p:cNvPr id="1" name=""/>
        <p:cNvGrpSpPr/>
        <p:nvPr/>
      </p:nvGrpSpPr>
      <p:grpSpPr>
        <a:xfrm>
          <a:off x="0" y="0"/>
          <a:ext cx="0" cy="0"/>
          <a:chOff x="0" y="0"/>
          <a:chExt cx="0" cy="0"/>
        </a:xfrm>
      </p:grpSpPr>
      <p:sp>
        <p:nvSpPr>
          <p:cNvPr id="101" name="Title Text"/>
          <p:cNvSpPr txBox="1"/>
          <p:nvPr>
            <p:ph type="title"/>
          </p:nvPr>
        </p:nvSpPr>
        <p:spPr>
          <a:xfrm>
            <a:off x="6629400" y="274638"/>
            <a:ext cx="2057400" cy="5851526"/>
          </a:xfrm>
          <a:prstGeom prst="rect">
            <a:avLst/>
          </a:prstGeom>
        </p:spPr>
        <p:txBody>
          <a:bodyPr vert="eaVert"/>
          <a:lstStyle/>
          <a:p>
            <a:pPr/>
            <a:r>
              <a:t>Title Text</a:t>
            </a:r>
          </a:p>
        </p:txBody>
      </p:sp>
      <p:sp>
        <p:nvSpPr>
          <p:cNvPr id="102" name="Body Level One…"/>
          <p:cNvSpPr txBox="1"/>
          <p:nvPr>
            <p:ph type="body" idx="1"/>
          </p:nvPr>
        </p:nvSpPr>
        <p:spPr>
          <a:xfrm>
            <a:off x="457200" y="274638"/>
            <a:ext cx="6019800" cy="5851526"/>
          </a:xfrm>
          <a:prstGeom prst="rect">
            <a:avLst/>
          </a:prstGeom>
        </p:spPr>
        <p:txBody>
          <a:bodyPr vert="eaVert"/>
          <a:lstStyle/>
          <a:p>
            <a:pPr/>
            <a:r>
              <a:t>Body Level One</a:t>
            </a:r>
          </a:p>
          <a:p>
            <a:pPr lvl="1"/>
            <a:r>
              <a:t>Body Level Two</a:t>
            </a:r>
          </a:p>
          <a:p>
            <a:pPr lvl="2"/>
            <a:r>
              <a:t>Body Level Three</a:t>
            </a:r>
          </a:p>
          <a:p>
            <a:pPr lvl="3"/>
            <a:r>
              <a:t>Body Level Four</a:t>
            </a:r>
          </a:p>
          <a:p>
            <a:pPr lvl="4"/>
            <a:r>
              <a:t>Body Level Five</a:t>
            </a: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p:spTree>
      <p:nvGrpSpPr>
        <p:cNvPr id="1" name=""/>
        <p:cNvGrpSpPr/>
        <p:nvPr/>
      </p:nvGrpSpPr>
      <p:grpSpPr>
        <a:xfrm>
          <a:off x="0" y="0"/>
          <a:ext cx="0" cy="0"/>
          <a:chOff x="0" y="0"/>
          <a:chExt cx="0" cy="0"/>
        </a:xfrm>
      </p:grpSpPr>
      <p:sp>
        <p:nvSpPr>
          <p:cNvPr id="110" name="Title Text"/>
          <p:cNvSpPr txBox="1"/>
          <p:nvPr>
            <p:ph type="title"/>
          </p:nvPr>
        </p:nvSpPr>
        <p:spPr>
          <a:xfrm>
            <a:off x="1143000" y="1122362"/>
            <a:ext cx="6858000" cy="2387601"/>
          </a:xfrm>
          <a:prstGeom prst="rect">
            <a:avLst/>
          </a:prstGeom>
        </p:spPr>
        <p:txBody>
          <a:bodyPr anchor="b"/>
          <a:lstStyle>
            <a:lvl1pPr defTabSz="685800">
              <a:lnSpc>
                <a:spcPct val="90000"/>
              </a:lnSpc>
              <a:defRPr sz="4500">
                <a:latin typeface="Raleway Light"/>
                <a:ea typeface="Raleway Light"/>
                <a:cs typeface="Raleway Light"/>
                <a:sym typeface="Raleway Light"/>
              </a:defRPr>
            </a:lvl1pPr>
          </a:lstStyle>
          <a:p>
            <a:pPr/>
            <a:r>
              <a:t>Title Text</a:t>
            </a:r>
          </a:p>
        </p:txBody>
      </p:sp>
      <p:sp>
        <p:nvSpPr>
          <p:cNvPr id="111" name="Body Level One…"/>
          <p:cNvSpPr txBox="1"/>
          <p:nvPr>
            <p:ph type="body" sz="quarter" idx="1"/>
          </p:nvPr>
        </p:nvSpPr>
        <p:spPr>
          <a:xfrm>
            <a:off x="1143000" y="3602037"/>
            <a:ext cx="6858000" cy="1655763"/>
          </a:xfrm>
          <a:prstGeom prst="rect">
            <a:avLst/>
          </a:prstGeom>
        </p:spPr>
        <p:txBody>
          <a:bodyPr/>
          <a:lstStyle>
            <a:lvl1pPr marL="0" indent="0" algn="ctr" defTabSz="685800">
              <a:lnSpc>
                <a:spcPct val="90000"/>
              </a:lnSpc>
              <a:buSzTx/>
              <a:buFontTx/>
              <a:buNone/>
              <a:defRPr sz="1800"/>
            </a:lvl1pPr>
            <a:lvl2pPr marL="0" indent="342900" algn="ctr" defTabSz="685800">
              <a:lnSpc>
                <a:spcPct val="90000"/>
              </a:lnSpc>
              <a:buSzTx/>
              <a:buFontTx/>
              <a:buNone/>
              <a:defRPr sz="1800"/>
            </a:lvl2pPr>
            <a:lvl3pPr marL="0" indent="685800" algn="ctr" defTabSz="685800">
              <a:lnSpc>
                <a:spcPct val="90000"/>
              </a:lnSpc>
              <a:buSzTx/>
              <a:buFontTx/>
              <a:buNone/>
              <a:defRPr sz="1800"/>
            </a:lvl3pPr>
            <a:lvl4pPr marL="0" indent="1028700" algn="ctr" defTabSz="685800">
              <a:lnSpc>
                <a:spcPct val="90000"/>
              </a:lnSpc>
              <a:buSzTx/>
              <a:buFontTx/>
              <a:buNone/>
              <a:defRPr sz="1800"/>
            </a:lvl4pPr>
            <a:lvl5pPr marL="0" indent="1371600" algn="ctr" defTabSz="685800">
              <a:lnSpc>
                <a:spcPct val="90000"/>
              </a:lnSpc>
              <a:buSzTx/>
              <a:buFontTx/>
              <a:buNone/>
              <a:defRPr sz="1800"/>
            </a:lvl5pPr>
          </a:lstStyle>
          <a:p>
            <a:pPr/>
            <a:r>
              <a:t>Body Level One</a:t>
            </a:r>
          </a:p>
          <a:p>
            <a:pPr lvl="1"/>
            <a:r>
              <a:t>Body Level Two</a:t>
            </a:r>
          </a:p>
          <a:p>
            <a:pPr lvl="2"/>
            <a:r>
              <a:t>Body Level Three</a:t>
            </a:r>
          </a:p>
          <a:p>
            <a:pPr lvl="3"/>
            <a:r>
              <a:t>Body Level Four</a:t>
            </a:r>
          </a:p>
          <a:p>
            <a:pPr lvl="4"/>
            <a:r>
              <a:t>Body Level Five</a:t>
            </a:r>
          </a:p>
        </p:txBody>
      </p:sp>
      <p:sp>
        <p:nvSpPr>
          <p:cNvPr id="112"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19" name="Title Text"/>
          <p:cNvSpPr txBox="1"/>
          <p:nvPr>
            <p:ph type="title"/>
          </p:nvPr>
        </p:nvSpPr>
        <p:spPr>
          <a:xfrm>
            <a:off x="628650" y="365125"/>
            <a:ext cx="7886700" cy="1325564"/>
          </a:xfrm>
          <a:prstGeom prst="rect">
            <a:avLst/>
          </a:prstGeom>
        </p:spPr>
        <p:txBody>
          <a:bodyPr/>
          <a:lstStyle>
            <a:lvl1pPr algn="l" defTabSz="685800">
              <a:lnSpc>
                <a:spcPct val="90000"/>
              </a:lnSpc>
              <a:defRPr sz="3300">
                <a:latin typeface="Raleway Light"/>
                <a:ea typeface="Raleway Light"/>
                <a:cs typeface="Raleway Light"/>
                <a:sym typeface="Raleway Light"/>
              </a:defRPr>
            </a:lvl1pPr>
          </a:lstStyle>
          <a:p>
            <a:pPr/>
            <a:r>
              <a:t>Title Text</a:t>
            </a:r>
          </a:p>
        </p:txBody>
      </p:sp>
      <p:sp>
        <p:nvSpPr>
          <p:cNvPr id="120" name="Body Level One…"/>
          <p:cNvSpPr txBox="1"/>
          <p:nvPr>
            <p:ph type="body" idx="1"/>
          </p:nvPr>
        </p:nvSpPr>
        <p:spPr>
          <a:xfrm>
            <a:off x="628650" y="1825625"/>
            <a:ext cx="7886700" cy="4351338"/>
          </a:xfrm>
          <a:prstGeom prst="rect">
            <a:avLst/>
          </a:prstGeom>
        </p:spPr>
        <p:txBody>
          <a:bodyPr/>
          <a:lstStyle>
            <a:lvl1pPr marL="171450" indent="-171450" defTabSz="685800">
              <a:lnSpc>
                <a:spcPct val="90000"/>
              </a:lnSpc>
              <a:defRPr sz="2100"/>
            </a:lvl1pPr>
            <a:lvl2pPr marL="542925" indent="-200025" defTabSz="685800">
              <a:lnSpc>
                <a:spcPct val="90000"/>
              </a:lnSpc>
              <a:buChar char="•"/>
              <a:defRPr sz="2100"/>
            </a:lvl2pPr>
            <a:lvl3pPr marL="925830" indent="-240030" defTabSz="685800">
              <a:lnSpc>
                <a:spcPct val="90000"/>
              </a:lnSpc>
              <a:defRPr sz="2100"/>
            </a:lvl3pPr>
            <a:lvl4pPr marL="1305657" indent="-276957" defTabSz="685800">
              <a:lnSpc>
                <a:spcPct val="90000"/>
              </a:lnSpc>
              <a:buChar char="•"/>
              <a:defRPr sz="2100"/>
            </a:lvl4pPr>
            <a:lvl5pPr marL="1648557" indent="-276957" defTabSz="685800">
              <a:lnSpc>
                <a:spcPct val="90000"/>
              </a:lnSpc>
              <a:buChar char="•"/>
              <a:defRPr sz="2100"/>
            </a:lvl5pPr>
          </a:lstStyle>
          <a:p>
            <a:pPr/>
            <a:r>
              <a:t>Body Level One</a:t>
            </a:r>
          </a:p>
          <a:p>
            <a:pPr lvl="1"/>
            <a:r>
              <a:t>Body Level Two</a:t>
            </a:r>
          </a:p>
          <a:p>
            <a:pPr lvl="2"/>
            <a:r>
              <a:t>Body Level Three</a:t>
            </a:r>
          </a:p>
          <a:p>
            <a:pPr lvl="3"/>
            <a:r>
              <a:t>Body Level Four</a:t>
            </a:r>
          </a:p>
          <a:p>
            <a:pPr lvl="4"/>
            <a:r>
              <a:t>Body Level Five</a:t>
            </a:r>
          </a:p>
        </p:txBody>
      </p:sp>
      <p:sp>
        <p:nvSpPr>
          <p:cNvPr id="121"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128" name="Title Text"/>
          <p:cNvSpPr txBox="1"/>
          <p:nvPr>
            <p:ph type="title"/>
          </p:nvPr>
        </p:nvSpPr>
        <p:spPr>
          <a:xfrm>
            <a:off x="623887" y="1709739"/>
            <a:ext cx="7886701" cy="2852737"/>
          </a:xfrm>
          <a:prstGeom prst="rect">
            <a:avLst/>
          </a:prstGeom>
        </p:spPr>
        <p:txBody>
          <a:bodyPr anchor="b"/>
          <a:lstStyle>
            <a:lvl1pPr algn="l" defTabSz="685800">
              <a:lnSpc>
                <a:spcPct val="90000"/>
              </a:lnSpc>
              <a:defRPr sz="4500">
                <a:latin typeface="Raleway Light"/>
                <a:ea typeface="Raleway Light"/>
                <a:cs typeface="Raleway Light"/>
                <a:sym typeface="Raleway Light"/>
              </a:defRPr>
            </a:lvl1pPr>
          </a:lstStyle>
          <a:p>
            <a:pPr/>
            <a:r>
              <a:t>Title Text</a:t>
            </a:r>
          </a:p>
        </p:txBody>
      </p:sp>
      <p:sp>
        <p:nvSpPr>
          <p:cNvPr id="129" name="Body Level One…"/>
          <p:cNvSpPr txBox="1"/>
          <p:nvPr>
            <p:ph type="body" sz="quarter" idx="1"/>
          </p:nvPr>
        </p:nvSpPr>
        <p:spPr>
          <a:xfrm>
            <a:off x="623887" y="4589464"/>
            <a:ext cx="7886701" cy="1500188"/>
          </a:xfrm>
          <a:prstGeom prst="rect">
            <a:avLst/>
          </a:prstGeom>
        </p:spPr>
        <p:txBody>
          <a:bodyPr/>
          <a:lstStyle>
            <a:lvl1pPr marL="0" indent="0" defTabSz="685800">
              <a:lnSpc>
                <a:spcPct val="90000"/>
              </a:lnSpc>
              <a:buSzTx/>
              <a:buFontTx/>
              <a:buNone/>
              <a:defRPr sz="1800">
                <a:solidFill>
                  <a:srgbClr val="888888"/>
                </a:solidFill>
              </a:defRPr>
            </a:lvl1pPr>
            <a:lvl2pPr marL="0" indent="342900" defTabSz="685800">
              <a:lnSpc>
                <a:spcPct val="90000"/>
              </a:lnSpc>
              <a:buSzTx/>
              <a:buFontTx/>
              <a:buNone/>
              <a:defRPr sz="1800">
                <a:solidFill>
                  <a:srgbClr val="888888"/>
                </a:solidFill>
              </a:defRPr>
            </a:lvl2pPr>
            <a:lvl3pPr marL="0" indent="685800" defTabSz="685800">
              <a:lnSpc>
                <a:spcPct val="90000"/>
              </a:lnSpc>
              <a:buSzTx/>
              <a:buFontTx/>
              <a:buNone/>
              <a:defRPr sz="1800">
                <a:solidFill>
                  <a:srgbClr val="888888"/>
                </a:solidFill>
              </a:defRPr>
            </a:lvl3pPr>
            <a:lvl4pPr marL="0" indent="1028700" defTabSz="685800">
              <a:lnSpc>
                <a:spcPct val="90000"/>
              </a:lnSpc>
              <a:buSzTx/>
              <a:buFontTx/>
              <a:buNone/>
              <a:defRPr sz="1800">
                <a:solidFill>
                  <a:srgbClr val="888888"/>
                </a:solidFill>
              </a:defRPr>
            </a:lvl4pPr>
            <a:lvl5pPr marL="0" indent="1371600" defTabSz="685800">
              <a:lnSpc>
                <a:spcPct val="90000"/>
              </a:lnSpc>
              <a:buSzTx/>
              <a:buFontTx/>
              <a:buNone/>
              <a:defRPr sz="18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30"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137" name="Title Text"/>
          <p:cNvSpPr txBox="1"/>
          <p:nvPr>
            <p:ph type="title"/>
          </p:nvPr>
        </p:nvSpPr>
        <p:spPr>
          <a:xfrm>
            <a:off x="628650" y="365125"/>
            <a:ext cx="7886700" cy="1325564"/>
          </a:xfrm>
          <a:prstGeom prst="rect">
            <a:avLst/>
          </a:prstGeom>
        </p:spPr>
        <p:txBody>
          <a:bodyPr/>
          <a:lstStyle>
            <a:lvl1pPr algn="l" defTabSz="685800">
              <a:lnSpc>
                <a:spcPct val="90000"/>
              </a:lnSpc>
              <a:defRPr sz="3300">
                <a:latin typeface="Raleway Light"/>
                <a:ea typeface="Raleway Light"/>
                <a:cs typeface="Raleway Light"/>
                <a:sym typeface="Raleway Light"/>
              </a:defRPr>
            </a:lvl1pPr>
          </a:lstStyle>
          <a:p>
            <a:pPr/>
            <a:r>
              <a:t>Title Text</a:t>
            </a:r>
          </a:p>
        </p:txBody>
      </p:sp>
      <p:sp>
        <p:nvSpPr>
          <p:cNvPr id="138" name="Body Level One…"/>
          <p:cNvSpPr txBox="1"/>
          <p:nvPr>
            <p:ph type="body" sz="half" idx="1"/>
          </p:nvPr>
        </p:nvSpPr>
        <p:spPr>
          <a:xfrm>
            <a:off x="628650" y="1825625"/>
            <a:ext cx="3886200" cy="4351338"/>
          </a:xfrm>
          <a:prstGeom prst="rect">
            <a:avLst/>
          </a:prstGeom>
        </p:spPr>
        <p:txBody>
          <a:bodyPr/>
          <a:lstStyle>
            <a:lvl1pPr marL="171450" indent="-171450" defTabSz="685800">
              <a:lnSpc>
                <a:spcPct val="90000"/>
              </a:lnSpc>
              <a:defRPr sz="2100"/>
            </a:lvl1pPr>
            <a:lvl2pPr marL="542925" indent="-200025" defTabSz="685800">
              <a:lnSpc>
                <a:spcPct val="90000"/>
              </a:lnSpc>
              <a:buChar char="•"/>
              <a:defRPr sz="2100"/>
            </a:lvl2pPr>
            <a:lvl3pPr marL="925830" indent="-240030" defTabSz="685800">
              <a:lnSpc>
                <a:spcPct val="90000"/>
              </a:lnSpc>
              <a:defRPr sz="2100"/>
            </a:lvl3pPr>
            <a:lvl4pPr marL="1305657" indent="-276957" defTabSz="685800">
              <a:lnSpc>
                <a:spcPct val="90000"/>
              </a:lnSpc>
              <a:buChar char="•"/>
              <a:defRPr sz="2100"/>
            </a:lvl4pPr>
            <a:lvl5pPr marL="1648557" indent="-276957" defTabSz="685800">
              <a:lnSpc>
                <a:spcPct val="90000"/>
              </a:lnSpc>
              <a:buChar char="•"/>
              <a:defRPr sz="2100"/>
            </a:lvl5pPr>
          </a:lstStyle>
          <a:p>
            <a:pPr/>
            <a:r>
              <a:t>Body Level One</a:t>
            </a:r>
          </a:p>
          <a:p>
            <a:pPr lvl="1"/>
            <a:r>
              <a:t>Body Level Two</a:t>
            </a:r>
          </a:p>
          <a:p>
            <a:pPr lvl="2"/>
            <a:r>
              <a:t>Body Level Three</a:t>
            </a:r>
          </a:p>
          <a:p>
            <a:pPr lvl="3"/>
            <a:r>
              <a:t>Body Level Four</a:t>
            </a:r>
          </a:p>
          <a:p>
            <a:pPr lvl="4"/>
            <a:r>
              <a:t>Body Level Five</a:t>
            </a:r>
          </a:p>
        </p:txBody>
      </p:sp>
      <p:sp>
        <p:nvSpPr>
          <p:cNvPr id="139"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146" name="Title Text"/>
          <p:cNvSpPr txBox="1"/>
          <p:nvPr>
            <p:ph type="title"/>
          </p:nvPr>
        </p:nvSpPr>
        <p:spPr>
          <a:xfrm>
            <a:off x="629841" y="365125"/>
            <a:ext cx="7886701" cy="1325564"/>
          </a:xfrm>
          <a:prstGeom prst="rect">
            <a:avLst/>
          </a:prstGeom>
        </p:spPr>
        <p:txBody>
          <a:bodyPr/>
          <a:lstStyle>
            <a:lvl1pPr algn="l" defTabSz="685800">
              <a:lnSpc>
                <a:spcPct val="90000"/>
              </a:lnSpc>
              <a:defRPr sz="3300">
                <a:latin typeface="Raleway Light"/>
                <a:ea typeface="Raleway Light"/>
                <a:cs typeface="Raleway Light"/>
                <a:sym typeface="Raleway Light"/>
              </a:defRPr>
            </a:lvl1pPr>
          </a:lstStyle>
          <a:p>
            <a:pPr/>
            <a:r>
              <a:t>Title Text</a:t>
            </a:r>
          </a:p>
        </p:txBody>
      </p:sp>
      <p:sp>
        <p:nvSpPr>
          <p:cNvPr id="147" name="Body Level One…"/>
          <p:cNvSpPr txBox="1"/>
          <p:nvPr>
            <p:ph type="body" sz="quarter" idx="1"/>
          </p:nvPr>
        </p:nvSpPr>
        <p:spPr>
          <a:xfrm>
            <a:off x="629841" y="1681163"/>
            <a:ext cx="3868341" cy="823913"/>
          </a:xfrm>
          <a:prstGeom prst="rect">
            <a:avLst/>
          </a:prstGeom>
        </p:spPr>
        <p:txBody>
          <a:bodyPr anchor="b"/>
          <a:lstStyle>
            <a:lvl1pPr marL="0" indent="0" defTabSz="685800">
              <a:lnSpc>
                <a:spcPct val="90000"/>
              </a:lnSpc>
              <a:buSzTx/>
              <a:buFontTx/>
              <a:buNone/>
              <a:defRPr sz="1800">
                <a:latin typeface="Raleway Bold"/>
                <a:ea typeface="Raleway Bold"/>
                <a:cs typeface="Raleway Bold"/>
                <a:sym typeface="Raleway Bold"/>
              </a:defRPr>
            </a:lvl1pPr>
            <a:lvl2pPr marL="0" indent="342900" defTabSz="685800">
              <a:lnSpc>
                <a:spcPct val="90000"/>
              </a:lnSpc>
              <a:buSzTx/>
              <a:buFontTx/>
              <a:buNone/>
              <a:defRPr sz="1800">
                <a:latin typeface="Raleway Bold"/>
                <a:ea typeface="Raleway Bold"/>
                <a:cs typeface="Raleway Bold"/>
                <a:sym typeface="Raleway Bold"/>
              </a:defRPr>
            </a:lvl2pPr>
            <a:lvl3pPr marL="0" indent="685800" defTabSz="685800">
              <a:lnSpc>
                <a:spcPct val="90000"/>
              </a:lnSpc>
              <a:buSzTx/>
              <a:buFontTx/>
              <a:buNone/>
              <a:defRPr sz="1800">
                <a:latin typeface="Raleway Bold"/>
                <a:ea typeface="Raleway Bold"/>
                <a:cs typeface="Raleway Bold"/>
                <a:sym typeface="Raleway Bold"/>
              </a:defRPr>
            </a:lvl3pPr>
            <a:lvl4pPr marL="0" indent="1028700" defTabSz="685800">
              <a:lnSpc>
                <a:spcPct val="90000"/>
              </a:lnSpc>
              <a:buSzTx/>
              <a:buFontTx/>
              <a:buNone/>
              <a:defRPr sz="1800">
                <a:latin typeface="Raleway Bold"/>
                <a:ea typeface="Raleway Bold"/>
                <a:cs typeface="Raleway Bold"/>
                <a:sym typeface="Raleway Bold"/>
              </a:defRPr>
            </a:lvl4pPr>
            <a:lvl5pPr marL="0" indent="1371600" defTabSz="685800">
              <a:lnSpc>
                <a:spcPct val="90000"/>
              </a:lnSpc>
              <a:buSzTx/>
              <a:buFontTx/>
              <a:buNone/>
              <a:defRPr sz="18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148" name="Text Placeholder 4"/>
          <p:cNvSpPr/>
          <p:nvPr>
            <p:ph type="body" sz="quarter" idx="13"/>
          </p:nvPr>
        </p:nvSpPr>
        <p:spPr>
          <a:xfrm>
            <a:off x="4629149" y="1681163"/>
            <a:ext cx="3887393" cy="823913"/>
          </a:xfrm>
          <a:prstGeom prst="rect">
            <a:avLst/>
          </a:prstGeom>
        </p:spPr>
        <p:txBody>
          <a:bodyPr anchor="b"/>
          <a:lstStyle/>
          <a:p>
            <a:pPr marL="0" indent="0" defTabSz="685800">
              <a:lnSpc>
                <a:spcPct val="90000"/>
              </a:lnSpc>
              <a:buSzTx/>
              <a:buFontTx/>
              <a:buNone/>
              <a:defRPr sz="1800">
                <a:latin typeface="Raleway Bold"/>
                <a:ea typeface="Raleway Bold"/>
                <a:cs typeface="Raleway Bold"/>
                <a:sym typeface="Raleway Bold"/>
              </a:defRPr>
            </a:pPr>
          </a:p>
        </p:txBody>
      </p:sp>
      <p:sp>
        <p:nvSpPr>
          <p:cNvPr id="149"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156" name="Title Text"/>
          <p:cNvSpPr txBox="1"/>
          <p:nvPr>
            <p:ph type="title"/>
          </p:nvPr>
        </p:nvSpPr>
        <p:spPr>
          <a:xfrm>
            <a:off x="628650" y="365125"/>
            <a:ext cx="7886700" cy="1325564"/>
          </a:xfrm>
          <a:prstGeom prst="rect">
            <a:avLst/>
          </a:prstGeom>
        </p:spPr>
        <p:txBody>
          <a:bodyPr/>
          <a:lstStyle>
            <a:lvl1pPr algn="l" defTabSz="685800">
              <a:lnSpc>
                <a:spcPct val="90000"/>
              </a:lnSpc>
              <a:defRPr sz="3300">
                <a:latin typeface="Raleway Light"/>
                <a:ea typeface="Raleway Light"/>
                <a:cs typeface="Raleway Light"/>
                <a:sym typeface="Raleway Light"/>
              </a:defRPr>
            </a:lvl1pPr>
          </a:lstStyle>
          <a:p>
            <a:pPr/>
            <a:r>
              <a:t>Title Text</a:t>
            </a:r>
          </a:p>
        </p:txBody>
      </p:sp>
      <p:sp>
        <p:nvSpPr>
          <p:cNvPr id="157"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64"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171" name="Title Text"/>
          <p:cNvSpPr txBox="1"/>
          <p:nvPr>
            <p:ph type="title"/>
          </p:nvPr>
        </p:nvSpPr>
        <p:spPr>
          <a:xfrm>
            <a:off x="629841" y="457200"/>
            <a:ext cx="2949178" cy="1600200"/>
          </a:xfrm>
          <a:prstGeom prst="rect">
            <a:avLst/>
          </a:prstGeom>
        </p:spPr>
        <p:txBody>
          <a:bodyPr anchor="b"/>
          <a:lstStyle>
            <a:lvl1pPr algn="l" defTabSz="685800">
              <a:lnSpc>
                <a:spcPct val="90000"/>
              </a:lnSpc>
              <a:defRPr sz="2400">
                <a:latin typeface="Raleway Light"/>
                <a:ea typeface="Raleway Light"/>
                <a:cs typeface="Raleway Light"/>
                <a:sym typeface="Raleway Light"/>
              </a:defRPr>
            </a:lvl1pPr>
          </a:lstStyle>
          <a:p>
            <a:pPr/>
            <a:r>
              <a:t>Title Text</a:t>
            </a:r>
          </a:p>
        </p:txBody>
      </p:sp>
      <p:sp>
        <p:nvSpPr>
          <p:cNvPr id="172" name="Body Level One…"/>
          <p:cNvSpPr txBox="1"/>
          <p:nvPr>
            <p:ph type="body" sz="half" idx="1"/>
          </p:nvPr>
        </p:nvSpPr>
        <p:spPr>
          <a:xfrm>
            <a:off x="3887391" y="987425"/>
            <a:ext cx="4629151" cy="4873626"/>
          </a:xfrm>
          <a:prstGeom prst="rect">
            <a:avLst/>
          </a:prstGeom>
        </p:spPr>
        <p:txBody>
          <a:bodyPr/>
          <a:lstStyle>
            <a:lvl1pPr marL="171450" indent="-171450" defTabSz="685800">
              <a:lnSpc>
                <a:spcPct val="90000"/>
              </a:lnSpc>
              <a:defRPr sz="2400"/>
            </a:lvl1pPr>
            <a:lvl2pPr marL="538842" indent="-195942" defTabSz="685800">
              <a:lnSpc>
                <a:spcPct val="90000"/>
              </a:lnSpc>
              <a:buChar char="•"/>
              <a:defRPr sz="2400"/>
            </a:lvl2pPr>
            <a:lvl3pPr marL="914400" indent="-228600" defTabSz="685800">
              <a:lnSpc>
                <a:spcPct val="90000"/>
              </a:lnSpc>
              <a:defRPr sz="2400"/>
            </a:lvl3pPr>
            <a:lvl4pPr marL="1303019" indent="-274319" defTabSz="685800">
              <a:lnSpc>
                <a:spcPct val="90000"/>
              </a:lnSpc>
              <a:buChar char="•"/>
              <a:defRPr sz="2400"/>
            </a:lvl4pPr>
            <a:lvl5pPr marL="1645920" indent="-274320" defTabSz="685800">
              <a:lnSpc>
                <a:spcPct val="90000"/>
              </a:lnSpc>
              <a:buChar char="•"/>
              <a:defRPr sz="2400"/>
            </a:lvl5pPr>
          </a:lstStyle>
          <a:p>
            <a:pPr/>
            <a:r>
              <a:t>Body Level One</a:t>
            </a:r>
          </a:p>
          <a:p>
            <a:pPr lvl="1"/>
            <a:r>
              <a:t>Body Level Two</a:t>
            </a:r>
          </a:p>
          <a:p>
            <a:pPr lvl="2"/>
            <a:r>
              <a:t>Body Level Three</a:t>
            </a:r>
          </a:p>
          <a:p>
            <a:pPr lvl="3"/>
            <a:r>
              <a:t>Body Level Four</a:t>
            </a:r>
          </a:p>
          <a:p>
            <a:pPr lvl="4"/>
            <a:r>
              <a:t>Body Level Five</a:t>
            </a:r>
          </a:p>
        </p:txBody>
      </p:sp>
      <p:sp>
        <p:nvSpPr>
          <p:cNvPr id="173" name="Text Placeholder 3"/>
          <p:cNvSpPr/>
          <p:nvPr>
            <p:ph type="body" sz="quarter" idx="13"/>
          </p:nvPr>
        </p:nvSpPr>
        <p:spPr>
          <a:xfrm>
            <a:off x="629840" y="2057400"/>
            <a:ext cx="2949180" cy="3811588"/>
          </a:xfrm>
          <a:prstGeom prst="rect">
            <a:avLst/>
          </a:prstGeom>
        </p:spPr>
        <p:txBody>
          <a:bodyPr/>
          <a:lstStyle/>
          <a:p>
            <a:pPr marL="0" indent="0" defTabSz="685800">
              <a:lnSpc>
                <a:spcPct val="90000"/>
              </a:lnSpc>
              <a:buSzTx/>
              <a:buFontTx/>
              <a:buNone/>
              <a:defRPr sz="1200"/>
            </a:pPr>
          </a:p>
        </p:txBody>
      </p:sp>
      <p:sp>
        <p:nvSpPr>
          <p:cNvPr id="174"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181" name="Title Text"/>
          <p:cNvSpPr txBox="1"/>
          <p:nvPr>
            <p:ph type="title"/>
          </p:nvPr>
        </p:nvSpPr>
        <p:spPr>
          <a:xfrm>
            <a:off x="629841" y="457200"/>
            <a:ext cx="2949178" cy="1600200"/>
          </a:xfrm>
          <a:prstGeom prst="rect">
            <a:avLst/>
          </a:prstGeom>
        </p:spPr>
        <p:txBody>
          <a:bodyPr anchor="b"/>
          <a:lstStyle>
            <a:lvl1pPr algn="l" defTabSz="685800">
              <a:lnSpc>
                <a:spcPct val="90000"/>
              </a:lnSpc>
              <a:defRPr sz="2400">
                <a:latin typeface="Raleway Light"/>
                <a:ea typeface="Raleway Light"/>
                <a:cs typeface="Raleway Light"/>
                <a:sym typeface="Raleway Light"/>
              </a:defRPr>
            </a:lvl1pPr>
          </a:lstStyle>
          <a:p>
            <a:pPr/>
            <a:r>
              <a:t>Title Text</a:t>
            </a:r>
          </a:p>
        </p:txBody>
      </p:sp>
      <p:sp>
        <p:nvSpPr>
          <p:cNvPr id="182" name="Picture Placeholder 2"/>
          <p:cNvSpPr/>
          <p:nvPr>
            <p:ph type="pic" sz="half" idx="13"/>
          </p:nvPr>
        </p:nvSpPr>
        <p:spPr>
          <a:xfrm>
            <a:off x="3887391" y="987425"/>
            <a:ext cx="4629151" cy="4873626"/>
          </a:xfrm>
          <a:prstGeom prst="rect">
            <a:avLst/>
          </a:prstGeom>
        </p:spPr>
        <p:txBody>
          <a:bodyPr lIns="91439" rIns="91439">
            <a:noAutofit/>
          </a:bodyPr>
          <a:lstStyle/>
          <a:p>
            <a:pPr/>
          </a:p>
        </p:txBody>
      </p:sp>
      <p:sp>
        <p:nvSpPr>
          <p:cNvPr id="183" name="Body Level One…"/>
          <p:cNvSpPr txBox="1"/>
          <p:nvPr>
            <p:ph type="body" sz="quarter" idx="1"/>
          </p:nvPr>
        </p:nvSpPr>
        <p:spPr>
          <a:xfrm>
            <a:off x="629841" y="2057400"/>
            <a:ext cx="2949178" cy="3811588"/>
          </a:xfrm>
          <a:prstGeom prst="rect">
            <a:avLst/>
          </a:prstGeom>
        </p:spPr>
        <p:txBody>
          <a:bodyPr/>
          <a:lstStyle>
            <a:lvl1pPr marL="0" indent="0" defTabSz="685800">
              <a:lnSpc>
                <a:spcPct val="90000"/>
              </a:lnSpc>
              <a:buSzTx/>
              <a:buFontTx/>
              <a:buNone/>
              <a:defRPr sz="1200"/>
            </a:lvl1pPr>
            <a:lvl2pPr marL="0" indent="342900" defTabSz="685800">
              <a:lnSpc>
                <a:spcPct val="90000"/>
              </a:lnSpc>
              <a:buSzTx/>
              <a:buFontTx/>
              <a:buNone/>
              <a:defRPr sz="1200"/>
            </a:lvl2pPr>
            <a:lvl3pPr marL="0" indent="685800" defTabSz="685800">
              <a:lnSpc>
                <a:spcPct val="90000"/>
              </a:lnSpc>
              <a:buSzTx/>
              <a:buFontTx/>
              <a:buNone/>
              <a:defRPr sz="1200"/>
            </a:lvl3pPr>
            <a:lvl4pPr marL="0" indent="1028700" defTabSz="685800">
              <a:lnSpc>
                <a:spcPct val="90000"/>
              </a:lnSpc>
              <a:buSzTx/>
              <a:buFontTx/>
              <a:buNone/>
              <a:defRPr sz="1200"/>
            </a:lvl4pPr>
            <a:lvl5pPr marL="0" indent="1371600" defTabSz="685800">
              <a:lnSpc>
                <a:spcPct val="90000"/>
              </a:lnSpc>
              <a:buSzTx/>
              <a:buFontTx/>
              <a:buNone/>
              <a:defRPr sz="1200"/>
            </a:lvl5pPr>
          </a:lstStyle>
          <a:p>
            <a:pPr/>
            <a:r>
              <a:t>Body Level One</a:t>
            </a:r>
          </a:p>
          <a:p>
            <a:pPr lvl="1"/>
            <a:r>
              <a:t>Body Level Two</a:t>
            </a:r>
          </a:p>
          <a:p>
            <a:pPr lvl="2"/>
            <a:r>
              <a:t>Body Level Three</a:t>
            </a:r>
          </a:p>
          <a:p>
            <a:pPr lvl="3"/>
            <a:r>
              <a:t>Body Level Four</a:t>
            </a:r>
          </a:p>
          <a:p>
            <a:pPr lvl="4"/>
            <a:r>
              <a:t>Body Level Five</a:t>
            </a:r>
          </a:p>
        </p:txBody>
      </p:sp>
      <p:sp>
        <p:nvSpPr>
          <p:cNvPr id="184"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Vertical Text">
    <p:spTree>
      <p:nvGrpSpPr>
        <p:cNvPr id="1" name=""/>
        <p:cNvGrpSpPr/>
        <p:nvPr/>
      </p:nvGrpSpPr>
      <p:grpSpPr>
        <a:xfrm>
          <a:off x="0" y="0"/>
          <a:ext cx="0" cy="0"/>
          <a:chOff x="0" y="0"/>
          <a:chExt cx="0" cy="0"/>
        </a:xfrm>
      </p:grpSpPr>
      <p:sp>
        <p:nvSpPr>
          <p:cNvPr id="191" name="Title Text"/>
          <p:cNvSpPr txBox="1"/>
          <p:nvPr>
            <p:ph type="title"/>
          </p:nvPr>
        </p:nvSpPr>
        <p:spPr>
          <a:xfrm>
            <a:off x="628650" y="365125"/>
            <a:ext cx="7886700" cy="1325564"/>
          </a:xfrm>
          <a:prstGeom prst="rect">
            <a:avLst/>
          </a:prstGeom>
        </p:spPr>
        <p:txBody>
          <a:bodyPr/>
          <a:lstStyle>
            <a:lvl1pPr algn="l" defTabSz="685800">
              <a:lnSpc>
                <a:spcPct val="90000"/>
              </a:lnSpc>
              <a:defRPr sz="3300">
                <a:latin typeface="Raleway Light"/>
                <a:ea typeface="Raleway Light"/>
                <a:cs typeface="Raleway Light"/>
                <a:sym typeface="Raleway Light"/>
              </a:defRPr>
            </a:lvl1pPr>
          </a:lstStyle>
          <a:p>
            <a:pPr/>
            <a:r>
              <a:t>Title Text</a:t>
            </a:r>
          </a:p>
        </p:txBody>
      </p:sp>
      <p:sp>
        <p:nvSpPr>
          <p:cNvPr id="192" name="Body Level One…"/>
          <p:cNvSpPr txBox="1"/>
          <p:nvPr>
            <p:ph type="body" idx="1"/>
          </p:nvPr>
        </p:nvSpPr>
        <p:spPr>
          <a:xfrm>
            <a:off x="628650" y="1825625"/>
            <a:ext cx="7886700" cy="4351338"/>
          </a:xfrm>
          <a:prstGeom prst="rect">
            <a:avLst/>
          </a:prstGeom>
        </p:spPr>
        <p:txBody>
          <a:bodyPr vert="eaVert"/>
          <a:lstStyle>
            <a:lvl1pPr marL="171450" indent="-171450" defTabSz="685800">
              <a:lnSpc>
                <a:spcPct val="90000"/>
              </a:lnSpc>
              <a:defRPr sz="2100"/>
            </a:lvl1pPr>
            <a:lvl2pPr marL="542925" indent="-200025" defTabSz="685800">
              <a:lnSpc>
                <a:spcPct val="90000"/>
              </a:lnSpc>
              <a:buChar char="•"/>
              <a:defRPr sz="2100"/>
            </a:lvl2pPr>
            <a:lvl3pPr marL="925830" indent="-240030" defTabSz="685800">
              <a:lnSpc>
                <a:spcPct val="90000"/>
              </a:lnSpc>
              <a:defRPr sz="2100"/>
            </a:lvl3pPr>
            <a:lvl4pPr marL="1305657" indent="-276957" defTabSz="685800">
              <a:lnSpc>
                <a:spcPct val="90000"/>
              </a:lnSpc>
              <a:buChar char="•"/>
              <a:defRPr sz="2100"/>
            </a:lvl4pPr>
            <a:lvl5pPr marL="1648557" indent="-276957" defTabSz="685800">
              <a:lnSpc>
                <a:spcPct val="90000"/>
              </a:lnSpc>
              <a:buChar char="•"/>
              <a:defRPr sz="2100"/>
            </a:lvl5pPr>
          </a:lstStyle>
          <a:p>
            <a:pPr/>
            <a:r>
              <a:t>Body Level One</a:t>
            </a:r>
          </a:p>
          <a:p>
            <a:pPr lvl="1"/>
            <a:r>
              <a:t>Body Level Two</a:t>
            </a:r>
          </a:p>
          <a:p>
            <a:pPr lvl="2"/>
            <a:r>
              <a:t>Body Level Three</a:t>
            </a:r>
          </a:p>
          <a:p>
            <a:pPr lvl="3"/>
            <a:r>
              <a:t>Body Level Four</a:t>
            </a:r>
          </a:p>
          <a:p>
            <a:pPr lvl="4"/>
            <a:r>
              <a:t>Body Level Five</a:t>
            </a:r>
          </a:p>
        </p:txBody>
      </p:sp>
      <p:sp>
        <p:nvSpPr>
          <p:cNvPr id="193"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ertical Title and Text">
    <p:spTree>
      <p:nvGrpSpPr>
        <p:cNvPr id="1" name=""/>
        <p:cNvGrpSpPr/>
        <p:nvPr/>
      </p:nvGrpSpPr>
      <p:grpSpPr>
        <a:xfrm>
          <a:off x="0" y="0"/>
          <a:ext cx="0" cy="0"/>
          <a:chOff x="0" y="0"/>
          <a:chExt cx="0" cy="0"/>
        </a:xfrm>
      </p:grpSpPr>
      <p:sp>
        <p:nvSpPr>
          <p:cNvPr id="200" name="Title Text"/>
          <p:cNvSpPr txBox="1"/>
          <p:nvPr>
            <p:ph type="title"/>
          </p:nvPr>
        </p:nvSpPr>
        <p:spPr>
          <a:xfrm>
            <a:off x="6543675" y="365125"/>
            <a:ext cx="1971675" cy="5811838"/>
          </a:xfrm>
          <a:prstGeom prst="rect">
            <a:avLst/>
          </a:prstGeom>
        </p:spPr>
        <p:txBody>
          <a:bodyPr vert="eaVert"/>
          <a:lstStyle>
            <a:lvl1pPr algn="l" defTabSz="685800">
              <a:lnSpc>
                <a:spcPct val="90000"/>
              </a:lnSpc>
              <a:defRPr sz="3300">
                <a:latin typeface="Raleway Light"/>
                <a:ea typeface="Raleway Light"/>
                <a:cs typeface="Raleway Light"/>
                <a:sym typeface="Raleway Light"/>
              </a:defRPr>
            </a:lvl1pPr>
          </a:lstStyle>
          <a:p>
            <a:pPr/>
            <a:r>
              <a:t>Title Text</a:t>
            </a:r>
          </a:p>
        </p:txBody>
      </p:sp>
      <p:sp>
        <p:nvSpPr>
          <p:cNvPr id="201" name="Body Level One…"/>
          <p:cNvSpPr txBox="1"/>
          <p:nvPr>
            <p:ph type="body" idx="1"/>
          </p:nvPr>
        </p:nvSpPr>
        <p:spPr>
          <a:xfrm>
            <a:off x="628650" y="365125"/>
            <a:ext cx="5800725" cy="5811838"/>
          </a:xfrm>
          <a:prstGeom prst="rect">
            <a:avLst/>
          </a:prstGeom>
        </p:spPr>
        <p:txBody>
          <a:bodyPr vert="eaVert"/>
          <a:lstStyle>
            <a:lvl1pPr marL="171450" indent="-171450" defTabSz="685800">
              <a:lnSpc>
                <a:spcPct val="90000"/>
              </a:lnSpc>
              <a:defRPr sz="2100"/>
            </a:lvl1pPr>
            <a:lvl2pPr marL="542925" indent="-200025" defTabSz="685800">
              <a:lnSpc>
                <a:spcPct val="90000"/>
              </a:lnSpc>
              <a:buChar char="•"/>
              <a:defRPr sz="2100"/>
            </a:lvl2pPr>
            <a:lvl3pPr marL="925830" indent="-240030" defTabSz="685800">
              <a:lnSpc>
                <a:spcPct val="90000"/>
              </a:lnSpc>
              <a:defRPr sz="2100"/>
            </a:lvl3pPr>
            <a:lvl4pPr marL="1305657" indent="-276957" defTabSz="685800">
              <a:lnSpc>
                <a:spcPct val="90000"/>
              </a:lnSpc>
              <a:buChar char="•"/>
              <a:defRPr sz="2100"/>
            </a:lvl4pPr>
            <a:lvl5pPr marL="1648557" indent="-276957" defTabSz="685800">
              <a:lnSpc>
                <a:spcPct val="90000"/>
              </a:lnSpc>
              <a:buChar char="•"/>
              <a:defRPr sz="2100"/>
            </a:lvl5pPr>
          </a:lstStyle>
          <a:p>
            <a:pPr/>
            <a:r>
              <a:t>Body Level One</a:t>
            </a:r>
          </a:p>
          <a:p>
            <a:pPr lvl="1"/>
            <a:r>
              <a:t>Body Level Two</a:t>
            </a:r>
          </a:p>
          <a:p>
            <a:pPr lvl="2"/>
            <a:r>
              <a:t>Body Level Three</a:t>
            </a:r>
          </a:p>
          <a:p>
            <a:pPr lvl="3"/>
            <a:r>
              <a:t>Body Level Four</a:t>
            </a:r>
          </a:p>
          <a:p>
            <a:pPr lvl="4"/>
            <a:r>
              <a:t>Body Level Five</a:t>
            </a:r>
          </a:p>
        </p:txBody>
      </p:sp>
      <p:sp>
        <p:nvSpPr>
          <p:cNvPr id="202" name="Slide Number"/>
          <p:cNvSpPr txBox="1"/>
          <p:nvPr>
            <p:ph type="sldNum" sz="quarter" idx="2"/>
          </p:nvPr>
        </p:nvSpPr>
        <p:spPr>
          <a:xfrm>
            <a:off x="8292338" y="6429693"/>
            <a:ext cx="223013" cy="218441"/>
          </a:xfrm>
          <a:prstGeom prst="rect">
            <a:avLst/>
          </a:prstGeom>
        </p:spPr>
        <p:txBody>
          <a:bodyPr/>
          <a:lstStyle>
            <a:lvl1pPr>
              <a:defRPr sz="9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722312" y="4406900"/>
            <a:ext cx="7772401" cy="1362075"/>
          </a:xfrm>
          <a:prstGeom prst="rect">
            <a:avLst/>
          </a:prstGeom>
        </p:spPr>
        <p:txBody>
          <a:bodyPr anchor="t"/>
          <a:lstStyle>
            <a:lvl1pPr algn="l">
              <a:defRPr cap="all" sz="4000">
                <a:latin typeface="Raleway Bold"/>
                <a:ea typeface="Raleway Bold"/>
                <a:cs typeface="Raleway Bold"/>
                <a:sym typeface="Raleway Bold"/>
              </a:defRPr>
            </a:lvl1pPr>
          </a:lstStyle>
          <a:p>
            <a:pPr/>
            <a:r>
              <a:t>Title Text</a:t>
            </a:r>
          </a:p>
        </p:txBody>
      </p:sp>
      <p:sp>
        <p:nvSpPr>
          <p:cNvPr id="30" name="Body Level One…"/>
          <p:cNvSpPr txBox="1"/>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Body Level One…"/>
          <p:cNvSpPr txBox="1"/>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latin typeface="Raleway Bold"/>
                <a:ea typeface="Raleway Bold"/>
                <a:cs typeface="Raleway Bold"/>
                <a:sym typeface="Raleway Bold"/>
              </a:defRPr>
            </a:lvl1pPr>
            <a:lvl2pPr marL="0" indent="457200">
              <a:spcBef>
                <a:spcPts val="500"/>
              </a:spcBef>
              <a:buSzTx/>
              <a:buFontTx/>
              <a:buNone/>
              <a:defRPr sz="2400">
                <a:latin typeface="Raleway Bold"/>
                <a:ea typeface="Raleway Bold"/>
                <a:cs typeface="Raleway Bold"/>
                <a:sym typeface="Raleway Bold"/>
              </a:defRPr>
            </a:lvl2pPr>
            <a:lvl3pPr marL="0" indent="914400">
              <a:spcBef>
                <a:spcPts val="500"/>
              </a:spcBef>
              <a:buSzTx/>
              <a:buFontTx/>
              <a:buNone/>
              <a:defRPr sz="2400">
                <a:latin typeface="Raleway Bold"/>
                <a:ea typeface="Raleway Bold"/>
                <a:cs typeface="Raleway Bold"/>
                <a:sym typeface="Raleway Bold"/>
              </a:defRPr>
            </a:lvl3pPr>
            <a:lvl4pPr marL="0" indent="1371600">
              <a:spcBef>
                <a:spcPts val="500"/>
              </a:spcBef>
              <a:buSzTx/>
              <a:buFontTx/>
              <a:buNone/>
              <a:defRPr sz="2400">
                <a:latin typeface="Raleway Bold"/>
                <a:ea typeface="Raleway Bold"/>
                <a:cs typeface="Raleway Bold"/>
                <a:sym typeface="Raleway Bold"/>
              </a:defRPr>
            </a:lvl4pPr>
            <a:lvl5pPr marL="0" indent="1828800">
              <a:spcBef>
                <a:spcPts val="500"/>
              </a:spcBef>
              <a:buSzTx/>
              <a:buFontTx/>
              <a:buNone/>
              <a:defRPr sz="24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a:latin typeface="Raleway Bold"/>
                <a:ea typeface="Raleway Bold"/>
                <a:cs typeface="Raleway Bold"/>
                <a:sym typeface="Raleway Bold"/>
              </a:defRPr>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457200" y="273050"/>
            <a:ext cx="3008314" cy="1162050"/>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73" name="Body Level One…"/>
          <p:cNvSpPr txBox="1"/>
          <p:nvPr>
            <p:ph type="body" idx="1"/>
          </p:nvPr>
        </p:nvSpPr>
        <p:spPr>
          <a:xfrm>
            <a:off x="3575050" y="273050"/>
            <a:ext cx="5111750" cy="5853113"/>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1792288" y="4800600"/>
            <a:ext cx="5486401" cy="566738"/>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83" name="Picture Placeholder 2"/>
          <p:cNvSpPr/>
          <p:nvPr>
            <p:ph type="pic" sz="half" idx="13"/>
          </p:nvPr>
        </p:nvSpPr>
        <p:spPr>
          <a:xfrm>
            <a:off x="1792288" y="612775"/>
            <a:ext cx="5486401" cy="4114800"/>
          </a:xfrm>
          <a:prstGeom prst="rect">
            <a:avLst/>
          </a:prstGeom>
        </p:spPr>
        <p:txBody>
          <a:bodyPr lIns="91439" rIns="91439">
            <a:noAutofit/>
          </a:bodyPr>
          <a:lstStyle/>
          <a:p>
            <a:pPr/>
          </a:p>
        </p:txBody>
      </p:sp>
      <p:sp>
        <p:nvSpPr>
          <p:cNvPr id="84" name="Body Level One…"/>
          <p:cNvSpPr txBox="1"/>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424164" y="6404292"/>
            <a:ext cx="262636" cy="269241"/>
          </a:xfrm>
          <a:prstGeom prst="rect">
            <a:avLst/>
          </a:prstGeom>
          <a:ln w="12700">
            <a:miter lim="400000"/>
          </a:ln>
        </p:spPr>
        <p:txBody>
          <a:bodyPr wrap="none" lIns="45719" rIns="45719"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1pPr>
      <a:lvl2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2pPr>
      <a:lvl3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3pPr>
      <a:lvl4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4pPr>
      <a:lvl5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5pPr>
      <a:lvl6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6pPr>
      <a:lvl7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7pPr>
      <a:lvl8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8pPr>
      <a:lvl9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9pPr>
    </p:titleStyle>
    <p:bodyStyle>
      <a:lvl1pPr marL="342900" marR="0" indent="-3429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1pPr>
      <a:lvl2pPr marL="783771" marR="0" indent="-326571"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2pPr>
      <a:lvl3pPr marL="1219200" marR="0" indent="-3048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3pPr>
      <a:lvl4pPr marL="17373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4pPr>
      <a:lvl5pPr marL="21945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5pPr>
      <a:lvl6pPr marL="26517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6pPr>
      <a:lvl7pPr marL="31089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7pPr>
      <a:lvl8pPr marL="35661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8pPr>
      <a:lvl9pPr marL="40233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1.jpeg"/><Relationship Id="rId6" Type="http://schemas.openxmlformats.org/officeDocument/2006/relationships/image" Target="../media/image6.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2.jpeg"/><Relationship Id="rId5" Type="http://schemas.openxmlformats.org/officeDocument/2006/relationships/image" Target="../media/image7.png"/><Relationship Id="rId6" Type="http://schemas.openxmlformats.org/officeDocument/2006/relationships/image" Target="../media/image1.jpeg"/><Relationship Id="rId7" Type="http://schemas.openxmlformats.org/officeDocument/2006/relationships/image" Target="../media/image6.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0.png"/><Relationship Id="rId3" Type="http://schemas.openxmlformats.org/officeDocument/2006/relationships/image" Target="../media/image7.png"/><Relationship Id="rId4" Type="http://schemas.openxmlformats.org/officeDocument/2006/relationships/image" Target="../media/image1.jpeg"/><Relationship Id="rId5" Type="http://schemas.openxmlformats.org/officeDocument/2006/relationships/image" Target="../media/image6.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9" Type="http://schemas.openxmlformats.org/officeDocument/2006/relationships/image" Target="../media/image1.jpeg"/><Relationship Id="rId10" Type="http://schemas.openxmlformats.org/officeDocument/2006/relationships/image" Target="../media/image3.jpeg"/><Relationship Id="rId11" Type="http://schemas.openxmlformats.org/officeDocument/2006/relationships/image" Target="../media/image6.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4.jpeg"/><Relationship Id="rId4" Type="http://schemas.openxmlformats.org/officeDocument/2006/relationships/image" Target="../media/image7.png"/><Relationship Id="rId5" Type="http://schemas.openxmlformats.org/officeDocument/2006/relationships/image" Target="../media/image1.jpeg"/><Relationship Id="rId6" Type="http://schemas.openxmlformats.org/officeDocument/2006/relationships/image" Target="../media/image3.jpeg"/><Relationship Id="rId7" Type="http://schemas.openxmlformats.org/officeDocument/2006/relationships/image" Target="../media/image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3.jpeg"/><Relationship Id="rId6" Type="http://schemas.openxmlformats.org/officeDocument/2006/relationships/image" Target="../media/image6.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3.jpeg"/><Relationship Id="rId7" Type="http://schemas.openxmlformats.org/officeDocument/2006/relationships/image" Target="../media/image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8.png"/><Relationship Id="rId4" Type="http://schemas.openxmlformats.org/officeDocument/2006/relationships/image" Target="../media/image7.jpe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 name="Rectangle 3"/>
          <p:cNvSpPr/>
          <p:nvPr/>
        </p:nvSpPr>
        <p:spPr>
          <a:xfrm>
            <a:off x="107504" y="119755"/>
            <a:ext cx="8892480" cy="6624736"/>
          </a:xfrm>
          <a:prstGeom prst="rect">
            <a:avLst/>
          </a:prstGeom>
          <a:ln w="25400">
            <a:solidFill>
              <a:srgbClr val="1F497D"/>
            </a:solidFill>
          </a:ln>
        </p:spPr>
        <p:txBody>
          <a:bodyPr lIns="45719" rIns="45719" anchor="ctr"/>
          <a:lstStyle/>
          <a:p>
            <a:pPr algn="ctr">
              <a:defRPr>
                <a:solidFill>
                  <a:srgbClr val="FFFFFF"/>
                </a:solidFill>
              </a:defRPr>
            </a:pPr>
          </a:p>
        </p:txBody>
      </p:sp>
      <p:grpSp>
        <p:nvGrpSpPr>
          <p:cNvPr id="214" name="Rectangle 19"/>
          <p:cNvGrpSpPr/>
          <p:nvPr/>
        </p:nvGrpSpPr>
        <p:grpSpPr>
          <a:xfrm>
            <a:off x="1467305" y="220171"/>
            <a:ext cx="6168738" cy="832566"/>
            <a:chOff x="0" y="0"/>
            <a:chExt cx="6168736" cy="832564"/>
          </a:xfrm>
        </p:grpSpPr>
        <p:sp>
          <p:nvSpPr>
            <p:cNvPr id="212" name="Rectangle"/>
            <p:cNvSpPr/>
            <p:nvPr/>
          </p:nvSpPr>
          <p:spPr>
            <a:xfrm>
              <a:off x="-1" y="-1"/>
              <a:ext cx="6168738" cy="832566"/>
            </a:xfrm>
            <a:prstGeom prst="rect">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lgn="ctr" defTabSz="914400"/>
            </a:p>
          </p:txBody>
        </p:sp>
        <p:sp>
          <p:nvSpPr>
            <p:cNvPr id="213" name="What was it like to cross the Atlantic?"/>
            <p:cNvSpPr txBox="1"/>
            <p:nvPr/>
          </p:nvSpPr>
          <p:spPr>
            <a:xfrm>
              <a:off x="45695" y="186432"/>
              <a:ext cx="6077346" cy="459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699" tIns="45699" rIns="45699" bIns="45699" numCol="1" anchor="ctr">
              <a:spAutoFit/>
            </a:bodyPr>
            <a:lstStyle>
              <a:lvl1pPr algn="ctr" defTabSz="914400">
                <a:defRPr sz="2400" u="sng">
                  <a:latin typeface="Raleway Bold"/>
                  <a:ea typeface="Raleway Bold"/>
                  <a:cs typeface="Raleway Bold"/>
                  <a:sym typeface="Raleway Bold"/>
                </a:defRPr>
              </a:lvl1pPr>
            </a:lstStyle>
            <a:p>
              <a:pPr/>
              <a:r>
                <a:t>What was it like to cross the Atlantic? </a:t>
              </a:r>
            </a:p>
          </p:txBody>
        </p:sp>
      </p:grpSp>
      <p:sp>
        <p:nvSpPr>
          <p:cNvPr id="215" name="TextBox 23"/>
          <p:cNvSpPr txBox="1"/>
          <p:nvPr/>
        </p:nvSpPr>
        <p:spPr>
          <a:xfrm>
            <a:off x="225231" y="2492896"/>
            <a:ext cx="4733098"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1400"/>
            </a:pPr>
            <a:r>
              <a:t>What will </a:t>
            </a:r>
            <a:r>
              <a:rPr>
                <a:latin typeface="Raleway Bold"/>
                <a:ea typeface="Raleway Bold"/>
                <a:cs typeface="Raleway Bold"/>
                <a:sym typeface="Raleway Bold"/>
              </a:rPr>
              <a:t>outstanding</a:t>
            </a:r>
            <a:r>
              <a:t> progress look like in today’s lesson?</a:t>
            </a:r>
          </a:p>
        </p:txBody>
      </p:sp>
      <p:grpSp>
        <p:nvGrpSpPr>
          <p:cNvPr id="218" name="Rectangle 24"/>
          <p:cNvGrpSpPr/>
          <p:nvPr/>
        </p:nvGrpSpPr>
        <p:grpSpPr>
          <a:xfrm>
            <a:off x="851480" y="2799643"/>
            <a:ext cx="4929258" cy="2675065"/>
            <a:chOff x="0" y="0"/>
            <a:chExt cx="4929257" cy="2675064"/>
          </a:xfrm>
        </p:grpSpPr>
        <p:sp>
          <p:nvSpPr>
            <p:cNvPr id="216" name="Rectangle"/>
            <p:cNvSpPr/>
            <p:nvPr/>
          </p:nvSpPr>
          <p:spPr>
            <a:xfrm>
              <a:off x="-1" y="-1"/>
              <a:ext cx="4929259" cy="2675066"/>
            </a:xfrm>
            <a:prstGeom prst="rect">
              <a:avLst/>
            </a:prstGeom>
            <a:gradFill flip="none" rotWithShape="1">
              <a:gsLst>
                <a:gs pos="0">
                  <a:srgbClr val="FFFF9C"/>
                </a:gs>
                <a:gs pos="50000">
                  <a:srgbClr val="FFFFC3"/>
                </a:gs>
                <a:gs pos="100000">
                  <a:srgbClr val="FFFFE2"/>
                </a:gs>
              </a:gsLst>
              <a:lin ang="2700000" scaled="0"/>
            </a:gradFill>
            <a:ln w="19050" cap="flat">
              <a:solidFill>
                <a:srgbClr val="FFFF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lgn="ctr" defTabSz="914400"/>
            </a:p>
          </p:txBody>
        </p:sp>
        <p:sp>
          <p:nvSpPr>
            <p:cNvPr id="217" name="Students will be able to apply their knowledge and understanding of the Transatlantic crossing to a creative writing piece placing themselves in the position of those involved."/>
            <p:cNvSpPr txBox="1"/>
            <p:nvPr/>
          </p:nvSpPr>
          <p:spPr>
            <a:xfrm>
              <a:off x="47052" y="-1"/>
              <a:ext cx="4835153" cy="22898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p>
              <a:pPr algn="ctr" defTabSz="914400">
                <a:defRPr sz="2000">
                  <a:latin typeface="Raleway Bold"/>
                  <a:ea typeface="Raleway Bold"/>
                  <a:cs typeface="Raleway Bold"/>
                  <a:sym typeface="Raleway Bold"/>
                </a:defRPr>
              </a:pPr>
            </a:p>
            <a:p>
              <a:pPr algn="ctr" defTabSz="914400">
                <a:defRPr sz="2000">
                  <a:latin typeface="Raleway Bold"/>
                  <a:ea typeface="Raleway Bold"/>
                  <a:cs typeface="Raleway Bold"/>
                  <a:sym typeface="Raleway Bold"/>
                </a:defRPr>
              </a:pPr>
            </a:p>
            <a:p>
              <a:pPr algn="ctr" defTabSz="914400">
                <a:defRPr sz="2000">
                  <a:latin typeface="Raleway Bold"/>
                  <a:ea typeface="Raleway Bold"/>
                  <a:cs typeface="Raleway Bold"/>
                  <a:sym typeface="Raleway Bold"/>
                </a:defRPr>
              </a:pPr>
              <a:r>
                <a:t>Students will be able to apply their knowledge and understanding of the Transatlantic crossing to a creative writing piece placing themselves in the position of those involved.  </a:t>
              </a:r>
            </a:p>
          </p:txBody>
        </p:sp>
      </p:grpSp>
      <p:graphicFrame>
        <p:nvGraphicFramePr>
          <p:cNvPr id="219" name="Table 38"/>
          <p:cNvGraphicFramePr/>
          <p:nvPr/>
        </p:nvGraphicFramePr>
        <p:xfrm>
          <a:off x="2135177" y="5725131"/>
          <a:ext cx="3672009" cy="8664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836004"/>
                <a:gridCol w="1836004"/>
              </a:tblGrid>
              <a:tr h="433231">
                <a:tc>
                  <a:txBody>
                    <a:bodyPr/>
                    <a:lstStyle/>
                    <a:p>
                      <a:pPr algn="ctr" defTabSz="914400">
                        <a:defRPr sz="1800"/>
                      </a:pPr>
                      <a:r>
                        <a:rPr sz="1600"/>
                        <a:t>Transatlantic</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alpha val="74902"/>
                      </a:srgbClr>
                    </a:solidFill>
                  </a:tcPr>
                </a:tc>
                <a:tc>
                  <a:txBody>
                    <a:bodyPr/>
                    <a:lstStyle/>
                    <a:p>
                      <a:pPr algn="ctr" defTabSz="914400">
                        <a:defRPr sz="1800"/>
                      </a:pPr>
                      <a:r>
                        <a:rPr sz="1600"/>
                        <a:t>Middle Passage</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alpha val="74902"/>
                      </a:srgbClr>
                    </a:solidFill>
                  </a:tcPr>
                </a:tc>
              </a:tr>
              <a:tr h="433231">
                <a:tc>
                  <a:txBody>
                    <a:bodyPr/>
                    <a:lstStyle/>
                    <a:p>
                      <a:pPr algn="ctr" defTabSz="914400">
                        <a:defRPr sz="1800"/>
                      </a:pPr>
                      <a:r>
                        <a:rPr sz="1600"/>
                        <a:t>Slaves</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alpha val="74902"/>
                      </a:srgbClr>
                    </a:solidFill>
                  </a:tcPr>
                </a:tc>
                <a:tc>
                  <a:txBody>
                    <a:bodyPr/>
                    <a:lstStyle/>
                    <a:p>
                      <a:pPr algn="ctr" defTabSz="914400">
                        <a:defRPr sz="1800"/>
                      </a:pPr>
                      <a:r>
                        <a:rPr sz="1600"/>
                        <a:t>Conditions</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alpha val="74902"/>
                      </a:srgbClr>
                    </a:solidFill>
                  </a:tcPr>
                </a:tc>
              </a:tr>
            </a:tbl>
          </a:graphicData>
        </a:graphic>
      </p:graphicFrame>
      <p:grpSp>
        <p:nvGrpSpPr>
          <p:cNvPr id="222" name="Rectangle 45"/>
          <p:cNvGrpSpPr/>
          <p:nvPr/>
        </p:nvGrpSpPr>
        <p:grpSpPr>
          <a:xfrm>
            <a:off x="1401980" y="1163041"/>
            <a:ext cx="2304258" cy="1310641"/>
            <a:chOff x="0" y="0"/>
            <a:chExt cx="2304256" cy="1310639"/>
          </a:xfrm>
        </p:grpSpPr>
        <p:sp>
          <p:nvSpPr>
            <p:cNvPr id="220" name="Rectangle"/>
            <p:cNvSpPr/>
            <p:nvPr/>
          </p:nvSpPr>
          <p:spPr>
            <a:xfrm>
              <a:off x="0" y="0"/>
              <a:ext cx="2304257" cy="1218970"/>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lgn="ctr" defTabSz="914400"/>
            </a:p>
          </p:txBody>
        </p:sp>
        <p:sp>
          <p:nvSpPr>
            <p:cNvPr id="221" name="Describe conditions on board a slave ship."/>
            <p:cNvSpPr txBox="1"/>
            <p:nvPr/>
          </p:nvSpPr>
          <p:spPr>
            <a:xfrm>
              <a:off x="45719" y="0"/>
              <a:ext cx="2212818" cy="1310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defTabSz="914400">
                <a:defRPr sz="2000">
                  <a:latin typeface="Raleway Bold"/>
                  <a:ea typeface="Raleway Bold"/>
                  <a:cs typeface="Raleway Bold"/>
                  <a:sym typeface="Raleway Bold"/>
                </a:defRPr>
              </a:pPr>
              <a:r>
                <a:t>Describe </a:t>
              </a:r>
              <a:r>
                <a:rPr>
                  <a:latin typeface="+mn-lt"/>
                  <a:ea typeface="+mn-ea"/>
                  <a:cs typeface="+mn-cs"/>
                  <a:sym typeface="Raleway Regular"/>
                </a:rPr>
                <a:t>conditions on board a slave ship.  </a:t>
              </a:r>
            </a:p>
          </p:txBody>
        </p:sp>
      </p:grpSp>
      <p:grpSp>
        <p:nvGrpSpPr>
          <p:cNvPr id="225" name="Rectangle 46"/>
          <p:cNvGrpSpPr/>
          <p:nvPr/>
        </p:nvGrpSpPr>
        <p:grpSpPr>
          <a:xfrm>
            <a:off x="3933907" y="1163039"/>
            <a:ext cx="2304257" cy="1242462"/>
            <a:chOff x="0" y="0"/>
            <a:chExt cx="2304256" cy="1242460"/>
          </a:xfrm>
        </p:grpSpPr>
        <p:sp>
          <p:nvSpPr>
            <p:cNvPr id="223" name="Rectangle"/>
            <p:cNvSpPr/>
            <p:nvPr/>
          </p:nvSpPr>
          <p:spPr>
            <a:xfrm>
              <a:off x="-1" y="0"/>
              <a:ext cx="2304258" cy="1242461"/>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lgn="ctr" defTabSz="914400"/>
            </a:p>
          </p:txBody>
        </p:sp>
        <p:sp>
          <p:nvSpPr>
            <p:cNvPr id="224" name="Analyse conditions and what life was like for those on board a slave ship."/>
            <p:cNvSpPr txBox="1"/>
            <p:nvPr/>
          </p:nvSpPr>
          <p:spPr>
            <a:xfrm>
              <a:off x="45719" y="0"/>
              <a:ext cx="2212818" cy="1158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defTabSz="914400">
                <a:defRPr>
                  <a:latin typeface="Raleway Bold"/>
                  <a:ea typeface="Raleway Bold"/>
                  <a:cs typeface="Raleway Bold"/>
                  <a:sym typeface="Raleway Bold"/>
                </a:defRPr>
              </a:pPr>
              <a:r>
                <a:t>Analyse </a:t>
              </a:r>
              <a:r>
                <a:rPr>
                  <a:latin typeface="+mn-lt"/>
                  <a:ea typeface="+mn-ea"/>
                  <a:cs typeface="+mn-cs"/>
                  <a:sym typeface="Raleway Regular"/>
                </a:rPr>
                <a:t>conditions and what life was like for those on board a slave ship. </a:t>
              </a:r>
            </a:p>
          </p:txBody>
        </p:sp>
      </p:grpSp>
      <p:sp>
        <p:nvSpPr>
          <p:cNvPr id="226" name="Straight Arrow Connector 50"/>
          <p:cNvSpPr/>
          <p:nvPr/>
        </p:nvSpPr>
        <p:spPr>
          <a:xfrm>
            <a:off x="3706236" y="1793537"/>
            <a:ext cx="221614" cy="2"/>
          </a:xfrm>
          <a:prstGeom prst="line">
            <a:avLst/>
          </a:prstGeom>
          <a:ln>
            <a:solidFill>
              <a:srgbClr val="000000"/>
            </a:solidFill>
            <a:tailEnd type="triangle"/>
          </a:ln>
        </p:spPr>
        <p:txBody>
          <a:bodyPr lIns="45719" rIns="45719"/>
          <a:lstStyle/>
          <a:p>
            <a:pPr/>
          </a:p>
        </p:txBody>
      </p:sp>
      <p:grpSp>
        <p:nvGrpSpPr>
          <p:cNvPr id="229" name="Rectangle 37"/>
          <p:cNvGrpSpPr/>
          <p:nvPr/>
        </p:nvGrpSpPr>
        <p:grpSpPr>
          <a:xfrm>
            <a:off x="6484457" y="1163039"/>
            <a:ext cx="2445105" cy="1242462"/>
            <a:chOff x="0" y="0"/>
            <a:chExt cx="2445103" cy="1242460"/>
          </a:xfrm>
        </p:grpSpPr>
        <p:sp>
          <p:nvSpPr>
            <p:cNvPr id="227" name="Rectangle"/>
            <p:cNvSpPr/>
            <p:nvPr/>
          </p:nvSpPr>
          <p:spPr>
            <a:xfrm>
              <a:off x="-1" y="0"/>
              <a:ext cx="2445105" cy="1242461"/>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lgn="ctr"/>
            </a:p>
          </p:txBody>
        </p:sp>
        <p:sp>
          <p:nvSpPr>
            <p:cNvPr id="228" name="Evaluate experiences crossing the Atlantic through a creative writing piece."/>
            <p:cNvSpPr/>
            <p:nvPr/>
          </p:nvSpPr>
          <p:spPr>
            <a:xfrm>
              <a:off x="45719" y="0"/>
              <a:ext cx="235366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a:defRPr>
                  <a:latin typeface="Raleway Bold"/>
                  <a:ea typeface="Raleway Bold"/>
                  <a:cs typeface="Raleway Bold"/>
                  <a:sym typeface="Raleway Bold"/>
                </a:defRPr>
              </a:pPr>
              <a:r>
                <a:t>Evaluate </a:t>
              </a:r>
              <a:r>
                <a:rPr>
                  <a:latin typeface="+mn-lt"/>
                  <a:ea typeface="+mn-ea"/>
                  <a:cs typeface="+mn-cs"/>
                  <a:sym typeface="Raleway Regular"/>
                </a:rPr>
                <a:t>experiences crossing the Atlantic through a creative writing piece. </a:t>
              </a:r>
            </a:p>
          </p:txBody>
        </p:sp>
      </p:grpSp>
      <p:sp>
        <p:nvSpPr>
          <p:cNvPr id="230" name="Straight Arrow Connector 39"/>
          <p:cNvSpPr/>
          <p:nvPr/>
        </p:nvSpPr>
        <p:spPr>
          <a:xfrm>
            <a:off x="6258049" y="1800043"/>
            <a:ext cx="221614" cy="2"/>
          </a:xfrm>
          <a:prstGeom prst="line">
            <a:avLst/>
          </a:prstGeom>
          <a:ln>
            <a:solidFill>
              <a:srgbClr val="000000"/>
            </a:solidFill>
            <a:tailEnd type="triangle"/>
          </a:ln>
        </p:spPr>
        <p:txBody>
          <a:bodyPr lIns="45719" rIns="45719"/>
          <a:lstStyle/>
          <a:p>
            <a:pPr/>
          </a:p>
        </p:txBody>
      </p:sp>
      <p:pic>
        <p:nvPicPr>
          <p:cNvPr id="231" name="Picture 17" descr="Picture 17"/>
          <p:cNvPicPr>
            <a:picLocks noChangeAspect="1"/>
          </p:cNvPicPr>
          <p:nvPr/>
        </p:nvPicPr>
        <p:blipFill>
          <a:blip r:embed="rId2">
            <a:extLst/>
          </a:blip>
          <a:srcRect l="8152" t="29450" r="62884" b="20549"/>
          <a:stretch>
            <a:fillRect/>
          </a:stretch>
        </p:blipFill>
        <p:spPr>
          <a:xfrm>
            <a:off x="5976924" y="5657704"/>
            <a:ext cx="1031975" cy="1001366"/>
          </a:xfrm>
          <a:prstGeom prst="rect">
            <a:avLst/>
          </a:prstGeom>
          <a:ln w="12700">
            <a:miter lim="400000"/>
          </a:ln>
        </p:spPr>
      </p:pic>
      <p:grpSp>
        <p:nvGrpSpPr>
          <p:cNvPr id="236" name="Group 18"/>
          <p:cNvGrpSpPr/>
          <p:nvPr/>
        </p:nvGrpSpPr>
        <p:grpSpPr>
          <a:xfrm>
            <a:off x="218356" y="1870617"/>
            <a:ext cx="1183625" cy="535920"/>
            <a:chOff x="0" y="0"/>
            <a:chExt cx="1183623" cy="535918"/>
          </a:xfrm>
        </p:grpSpPr>
        <p:pic>
          <p:nvPicPr>
            <p:cNvPr id="232" name="Picture 19" descr="Picture 19"/>
            <p:cNvPicPr>
              <a:picLocks noChangeAspect="1"/>
            </p:cNvPicPr>
            <p:nvPr/>
          </p:nvPicPr>
          <p:blipFill>
            <a:blip r:embed="rId3">
              <a:extLst/>
            </a:blip>
            <a:stretch>
              <a:fillRect/>
            </a:stretch>
          </p:blipFill>
          <p:spPr>
            <a:xfrm>
              <a:off x="0" y="0"/>
              <a:ext cx="1183624" cy="535919"/>
            </a:xfrm>
            <a:prstGeom prst="rect">
              <a:avLst/>
            </a:prstGeom>
            <a:ln w="12700" cap="flat">
              <a:noFill/>
              <a:miter lim="400000"/>
            </a:ln>
            <a:effectLst/>
          </p:spPr>
        </p:pic>
        <p:grpSp>
          <p:nvGrpSpPr>
            <p:cNvPr id="235" name="Group 20"/>
            <p:cNvGrpSpPr/>
            <p:nvPr/>
          </p:nvGrpSpPr>
          <p:grpSpPr>
            <a:xfrm>
              <a:off x="878847" y="150328"/>
              <a:ext cx="166812" cy="101440"/>
              <a:chOff x="0" y="0"/>
              <a:chExt cx="166811" cy="101439"/>
            </a:xfrm>
          </p:grpSpPr>
          <p:sp>
            <p:nvSpPr>
              <p:cNvPr id="233" name="Rectangle 21"/>
              <p:cNvSpPr/>
              <p:nvPr/>
            </p:nvSpPr>
            <p:spPr>
              <a:xfrm>
                <a:off x="-1" y="0"/>
                <a:ext cx="166813" cy="101439"/>
              </a:xfrm>
              <a:prstGeom prst="rect">
                <a:avLst/>
              </a:prstGeom>
              <a:solidFill>
                <a:srgbClr val="FFFFFF"/>
              </a:solidFill>
              <a:ln w="3175" cap="flat">
                <a:solidFill>
                  <a:srgbClr val="000000"/>
                </a:solidFill>
                <a:prstDash val="solid"/>
                <a:round/>
              </a:ln>
              <a:effectLst/>
            </p:spPr>
            <p:txBody>
              <a:bodyPr wrap="square" lIns="45719" tIns="45719" rIns="45719" bIns="45719" numCol="1" anchor="ctr">
                <a:noAutofit/>
              </a:bodyPr>
              <a:lstStyle/>
              <a:p>
                <a:pPr algn="ctr"/>
              </a:p>
            </p:txBody>
          </p:sp>
          <p:pic>
            <p:nvPicPr>
              <p:cNvPr id="234" name="Picture 22" descr="Picture 22"/>
              <p:cNvPicPr>
                <a:picLocks noChangeAspect="1"/>
              </p:cNvPicPr>
              <p:nvPr/>
            </p:nvPicPr>
            <p:blipFill>
              <a:blip r:embed="rId4">
                <a:extLst/>
              </a:blip>
              <a:stretch>
                <a:fillRect/>
              </a:stretch>
            </p:blipFill>
            <p:spPr>
              <a:xfrm>
                <a:off x="13987" y="2672"/>
                <a:ext cx="138837" cy="98768"/>
              </a:xfrm>
              <a:prstGeom prst="rect">
                <a:avLst/>
              </a:prstGeom>
              <a:ln w="12700" cap="flat">
                <a:noFill/>
                <a:miter lim="400000"/>
              </a:ln>
              <a:effectLst/>
            </p:spPr>
          </p:pic>
        </p:grpSp>
      </p:grpSp>
      <p:pic>
        <p:nvPicPr>
          <p:cNvPr id="237" name="Picture 25" descr="Picture 25"/>
          <p:cNvPicPr>
            <a:picLocks noChangeAspect="1"/>
          </p:cNvPicPr>
          <p:nvPr/>
        </p:nvPicPr>
        <p:blipFill>
          <a:blip r:embed="rId5">
            <a:extLst/>
          </a:blip>
          <a:stretch>
            <a:fillRect/>
          </a:stretch>
        </p:blipFill>
        <p:spPr>
          <a:xfrm>
            <a:off x="222689" y="890126"/>
            <a:ext cx="748773" cy="963508"/>
          </a:xfrm>
          <a:prstGeom prst="rect">
            <a:avLst/>
          </a:prstGeom>
          <a:ln w="12700">
            <a:miter lim="400000"/>
          </a:ln>
        </p:spPr>
      </p:pic>
      <p:pic>
        <p:nvPicPr>
          <p:cNvPr id="238" name="Picture 26" descr="Picture 26"/>
          <p:cNvPicPr>
            <a:picLocks noChangeAspect="1"/>
          </p:cNvPicPr>
          <p:nvPr/>
        </p:nvPicPr>
        <p:blipFill>
          <a:blip r:embed="rId6">
            <a:extLst/>
          </a:blip>
          <a:stretch>
            <a:fillRect/>
          </a:stretch>
        </p:blipFill>
        <p:spPr>
          <a:xfrm>
            <a:off x="720216" y="217414"/>
            <a:ext cx="564061" cy="933264"/>
          </a:xfrm>
          <a:prstGeom prst="rect">
            <a:avLst/>
          </a:prstGeom>
          <a:ln w="12700">
            <a:miter lim="400000"/>
          </a:ln>
        </p:spPr>
      </p:pic>
      <p:pic>
        <p:nvPicPr>
          <p:cNvPr id="239" name="Picture 27" descr="Picture 27"/>
          <p:cNvPicPr>
            <a:picLocks noChangeAspect="1"/>
          </p:cNvPicPr>
          <p:nvPr/>
        </p:nvPicPr>
        <p:blipFill>
          <a:blip r:embed="rId4">
            <a:extLst/>
          </a:blip>
          <a:stretch>
            <a:fillRect/>
          </a:stretch>
        </p:blipFill>
        <p:spPr>
          <a:xfrm>
            <a:off x="7782990" y="241802"/>
            <a:ext cx="1117374" cy="794893"/>
          </a:xfrm>
          <a:prstGeom prst="rect">
            <a:avLst/>
          </a:prstGeom>
          <a:ln w="12700">
            <a:miter lim="400000"/>
          </a:ln>
        </p:spPr>
      </p:pic>
      <p:grpSp>
        <p:nvGrpSpPr>
          <p:cNvPr id="249" name="Group 29"/>
          <p:cNvGrpSpPr/>
          <p:nvPr/>
        </p:nvGrpSpPr>
        <p:grpSpPr>
          <a:xfrm>
            <a:off x="5995680" y="2714325"/>
            <a:ext cx="2843189" cy="2845700"/>
            <a:chOff x="0" y="0"/>
            <a:chExt cx="2843187" cy="2845698"/>
          </a:xfrm>
        </p:grpSpPr>
        <p:grpSp>
          <p:nvGrpSpPr>
            <p:cNvPr id="242" name="Rectangle 30"/>
            <p:cNvGrpSpPr/>
            <p:nvPr/>
          </p:nvGrpSpPr>
          <p:grpSpPr>
            <a:xfrm>
              <a:off x="-1" y="0"/>
              <a:ext cx="2843189" cy="927210"/>
              <a:chOff x="0" y="0"/>
              <a:chExt cx="2843187" cy="927209"/>
            </a:xfrm>
          </p:grpSpPr>
          <p:sp>
            <p:nvSpPr>
              <p:cNvPr id="240" name="Rectangle"/>
              <p:cNvSpPr/>
              <p:nvPr/>
            </p:nvSpPr>
            <p:spPr>
              <a:xfrm>
                <a:off x="-1" y="0"/>
                <a:ext cx="2843189" cy="927210"/>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241" name="Where? – relating to a place or position."/>
              <p:cNvSpPr txBox="1"/>
              <p:nvPr/>
            </p:nvSpPr>
            <p:spPr>
              <a:xfrm>
                <a:off x="44397" y="123224"/>
                <a:ext cx="2754394" cy="6807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Where? </a:t>
                </a:r>
                <a:r>
                  <a:rPr>
                    <a:latin typeface="+mn-lt"/>
                    <a:ea typeface="+mn-ea"/>
                    <a:cs typeface="+mn-cs"/>
                    <a:sym typeface="Raleway Regular"/>
                  </a:rPr>
                  <a:t>– relating to a place or position. </a:t>
                </a:r>
              </a:p>
            </p:txBody>
          </p:sp>
        </p:grpSp>
        <p:grpSp>
          <p:nvGrpSpPr>
            <p:cNvPr id="245" name="Rectangle 31"/>
            <p:cNvGrpSpPr/>
            <p:nvPr/>
          </p:nvGrpSpPr>
          <p:grpSpPr>
            <a:xfrm>
              <a:off x="-1" y="921032"/>
              <a:ext cx="2843189" cy="976746"/>
              <a:chOff x="0" y="0"/>
              <a:chExt cx="2843187" cy="976744"/>
            </a:xfrm>
          </p:grpSpPr>
          <p:sp>
            <p:nvSpPr>
              <p:cNvPr id="243" name="Rectangle"/>
              <p:cNvSpPr/>
              <p:nvPr/>
            </p:nvSpPr>
            <p:spPr>
              <a:xfrm>
                <a:off x="0" y="24767"/>
                <a:ext cx="2843188" cy="927211"/>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244" name="Were – past tense of the plural of the verb ‘to be’."/>
              <p:cNvSpPr txBox="1"/>
              <p:nvPr/>
            </p:nvSpPr>
            <p:spPr>
              <a:xfrm>
                <a:off x="44397" y="0"/>
                <a:ext cx="2754394" cy="9767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Were</a:t>
                </a:r>
                <a:r>
                  <a:rPr>
                    <a:latin typeface="+mn-lt"/>
                    <a:ea typeface="+mn-ea"/>
                    <a:cs typeface="+mn-cs"/>
                    <a:sym typeface="Raleway Regular"/>
                  </a:rPr>
                  <a:t> – past tense of the plural of the verb ‘to be’.</a:t>
                </a:r>
              </a:p>
            </p:txBody>
          </p:sp>
        </p:grpSp>
        <p:grpSp>
          <p:nvGrpSpPr>
            <p:cNvPr id="248" name="Rectangle 32"/>
            <p:cNvGrpSpPr/>
            <p:nvPr/>
          </p:nvGrpSpPr>
          <p:grpSpPr>
            <a:xfrm>
              <a:off x="-1" y="1904184"/>
              <a:ext cx="2843189" cy="941515"/>
              <a:chOff x="0" y="0"/>
              <a:chExt cx="2843187" cy="941514"/>
            </a:xfrm>
          </p:grpSpPr>
          <p:sp>
            <p:nvSpPr>
              <p:cNvPr id="246" name="Rectangle"/>
              <p:cNvSpPr/>
              <p:nvPr/>
            </p:nvSpPr>
            <p:spPr>
              <a:xfrm>
                <a:off x="-1" y="0"/>
                <a:ext cx="2843189" cy="941515"/>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247" name="We’re – shortened version of ‘we are’."/>
              <p:cNvSpPr txBox="1"/>
              <p:nvPr/>
            </p:nvSpPr>
            <p:spPr>
              <a:xfrm>
                <a:off x="44397" y="130376"/>
                <a:ext cx="2754394" cy="6807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We’re</a:t>
                </a:r>
                <a:r>
                  <a:rPr>
                    <a:latin typeface="+mn-lt"/>
                    <a:ea typeface="+mn-ea"/>
                    <a:cs typeface="+mn-cs"/>
                    <a:sym typeface="Raleway Regular"/>
                  </a:rPr>
                  <a:t> – shortened version of ‘we are’. </a:t>
                </a:r>
              </a:p>
            </p:txBody>
          </p:sp>
        </p:grpSp>
      </p:grpSp>
      <p:sp>
        <p:nvSpPr>
          <p:cNvPr id="250"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251"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417" name="Table 2"/>
          <p:cNvGraphicFramePr/>
          <p:nvPr/>
        </p:nvGraphicFramePr>
        <p:xfrm>
          <a:off x="0" y="1"/>
          <a:ext cx="9144000" cy="6857999"/>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524000"/>
                <a:gridCol w="1524000"/>
                <a:gridCol w="1524000"/>
                <a:gridCol w="1524000"/>
                <a:gridCol w="1524000"/>
                <a:gridCol w="1524000"/>
              </a:tblGrid>
              <a:tr h="1476543">
                <a:tc>
                  <a:txBody>
                    <a:bodyPr/>
                    <a:lstStyle/>
                    <a:p>
                      <a:pPr algn="l" defTabSz="914400">
                        <a:defRPr b="0">
                          <a:solidFill>
                            <a:srgbClr val="000000"/>
                          </a:solidFill>
                          <a:sym typeface="Raleway Bold"/>
                        </a:defRPr>
                      </a:pPr>
                      <a:r>
                        <a:t>12.5 million Africans were transported across the Atlantic to the Americas between 1500 and 1900.</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b="0" sz="1800">
                          <a:solidFill>
                            <a:srgbClr val="000000"/>
                          </a:solidFill>
                        </a:defRPr>
                      </a:pPr>
                      <a:r>
                        <a:rPr sz="1200">
                          <a:sym typeface="Raleway Bold"/>
                        </a:rPr>
                        <a:t>The most serious danger was dehydration.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b="0">
                          <a:solidFill>
                            <a:srgbClr val="000000"/>
                          </a:solidFill>
                          <a:sym typeface="Raleway Bold"/>
                        </a:defRPr>
                      </a:pPr>
                      <a:r>
                        <a:t>The Middle Passage between Africa and America usually took more than seven weeks.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b="0" sz="1800">
                          <a:solidFill>
                            <a:srgbClr val="000000"/>
                          </a:solidFill>
                        </a:defRPr>
                      </a:pPr>
                      <a:r>
                        <a:rPr sz="1200">
                          <a:sym typeface="Raleway Bold"/>
                        </a:rPr>
                        <a:t>At least 2 million Africans-10 to 15 percent-died during the Middle Passage.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b="0">
                          <a:solidFill>
                            <a:srgbClr val="000000"/>
                          </a:solidFill>
                          <a:sym typeface="Raleway Bold"/>
                        </a:defRPr>
                      </a:pPr>
                      <a:r>
                        <a:t>The men were chained together and forced to lie shoulder to shoulder.</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b="0">
                          <a:solidFill>
                            <a:srgbClr val="000000"/>
                          </a:solidFill>
                          <a:sym typeface="Raleway Bold"/>
                        </a:defRPr>
                      </a:pPr>
                      <a:r>
                        <a:t>The enslaved Africans were usually fed only once or twice a day.</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r>
              <a:tr h="1362240">
                <a:tc>
                  <a:txBody>
                    <a:bodyPr/>
                    <a:lstStyle/>
                    <a:p>
                      <a:pPr algn="l" defTabSz="914400">
                        <a:defRPr>
                          <a:latin typeface="Raleway Bold"/>
                          <a:ea typeface="Raleway Bold"/>
                          <a:cs typeface="Raleway Bold"/>
                          <a:sym typeface="Raleway Bold"/>
                        </a:defRPr>
                      </a:pPr>
                      <a:r>
                        <a:t>The death rate on these slave ships was very high, reaching 25 percent.</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Some slave ships could carry 400 Africans but often traders would squeeze on more slaves to make more money.</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a:latin typeface="Raleway Bold"/>
                          <a:ea typeface="Raleway Bold"/>
                          <a:cs typeface="Raleway Bold"/>
                          <a:sym typeface="Raleway Bold"/>
                        </a:defRPr>
                      </a:pPr>
                      <a:r>
                        <a:t>Men were positioned at the front boys in centre, women at the back.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Dysentery (severe diarrhoea)  was a very serious disease on board the ships.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Temperatures could reach as high 35 degrees on board the boat.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The people on board would often have no idea where they were going and did not speak to language of the traders.</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r>
              <a:tr h="1113104">
                <a:tc>
                  <a:txBody>
                    <a:bodyPr/>
                    <a:lstStyle/>
                    <a:p>
                      <a:pPr algn="l" defTabSz="914400">
                        <a:defRPr sz="1800"/>
                      </a:pPr>
                      <a:r>
                        <a:rPr sz="1200">
                          <a:latin typeface="Raleway Bold"/>
                          <a:ea typeface="Raleway Bold"/>
                          <a:cs typeface="Raleway Bold"/>
                          <a:sym typeface="Raleway Bold"/>
                        </a:rPr>
                        <a:t>The men were packed together below deck and were secured by leg irons.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Seasickness was very common.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Epidemics of fever and smallpox (viral disease comes out in spots) were frequent.</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In good weather the Africans were brought on deck in midmorning and forced to exercise.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They were fed twice a day and those refusing to eat were force-fed.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Those who died on board were thrown over board into the sea.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r>
              <a:tr h="1362240">
                <a:tc>
                  <a:txBody>
                    <a:bodyPr/>
                    <a:lstStyle/>
                    <a:p>
                      <a:pPr algn="l" defTabSz="914400">
                        <a:defRPr sz="1800"/>
                      </a:pPr>
                      <a:r>
                        <a:rPr sz="1200">
                          <a:latin typeface="Raleway Bold"/>
                          <a:ea typeface="Raleway Bold"/>
                          <a:cs typeface="Raleway Bold"/>
                          <a:sym typeface="Raleway Bold"/>
                        </a:rPr>
                        <a:t>Those that had been captured were taken on board, stripped naked and examined from head to toe by the captain or surgeon.</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The space was so cramped they were forced to crouch or lie down.</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Women and children were kept in separate section from the men.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The Africans often rebelled against the captains but faced cruel punishments and beatings if they did.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Slaves were unable to go to the toilet and had to lie in their own filth. Sickness quickly spread.</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African slaves were often unable to digest the food carried by the European crew, making the sickness worse.</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r>
              <a:tr h="1543872">
                <a:tc>
                  <a:txBody>
                    <a:bodyPr/>
                    <a:lstStyle/>
                    <a:p>
                      <a:pPr algn="l" defTabSz="914400">
                        <a:defRPr sz="1800"/>
                      </a:pPr>
                      <a:r>
                        <a:rPr sz="1200">
                          <a:latin typeface="Raleway Bold"/>
                          <a:ea typeface="Raleway Bold"/>
                          <a:cs typeface="Raleway Bold"/>
                          <a:sym typeface="Raleway Bold"/>
                        </a:rPr>
                        <a:t>The crew often mistreated the slaves.</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gridSpan="2">
                  <a:txBody>
                    <a:bodyPr/>
                    <a:lstStyle/>
                    <a:p>
                      <a:pPr algn="l" defTabSz="914400">
                        <a:defRPr>
                          <a:latin typeface="Raleway Bold"/>
                          <a:ea typeface="Raleway Bold"/>
                          <a:cs typeface="Raleway Bold"/>
                          <a:sym typeface="Raleway Bold"/>
                        </a:defRPr>
                      </a:pPr>
                    </a:p>
                    <a:p>
                      <a:pPr algn="l" defTabSz="914400">
                        <a:defRPr>
                          <a:latin typeface="Raleway Bold"/>
                          <a:ea typeface="Raleway Bold"/>
                          <a:cs typeface="Raleway Bold"/>
                          <a:sym typeface="Raleway Bold"/>
                        </a:defRPr>
                      </a:pPr>
                      <a:r>
                        <a:t>Some slaves became suicidal. There are accounts of slaves drowning by throwing themselves overboard rather than enduring any more.</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cPr/>
                </a:tc>
                <a:tc>
                  <a:txBody>
                    <a:bodyPr/>
                    <a:lstStyle/>
                    <a:p>
                      <a:pPr algn="l" defTabSz="914400">
                        <a:defRPr sz="1800"/>
                      </a:pPr>
                      <a:r>
                        <a:rPr sz="1200">
                          <a:latin typeface="Raleway Bold"/>
                          <a:ea typeface="Raleway Bold"/>
                          <a:cs typeface="Raleway Bold"/>
                          <a:sym typeface="Raleway Bold"/>
                        </a:rPr>
                        <a:t>Sickness on board a slave ship would often spread to the crew as well, killing many.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A law introduced ordered all slave ships to carry a doctor who had to keep records about the enslaved Africans on board.</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l" defTabSz="914400">
                        <a:defRPr sz="1800"/>
                      </a:pPr>
                      <a:r>
                        <a:rPr sz="1200">
                          <a:latin typeface="Raleway Bold"/>
                          <a:ea typeface="Raleway Bold"/>
                          <a:cs typeface="Raleway Bold"/>
                          <a:sym typeface="Raleway Bold"/>
                        </a:rPr>
                        <a:t>An act by a British MP William Dolben was passed and controlled the number of captives a ship was permitted to carry, according to its weight.</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r>
            </a:tbl>
          </a:graphicData>
        </a:graphic>
      </p:graphicFrame>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 name="Rectangle 1"/>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254" name="TextBox 2"/>
          <p:cNvSpPr txBox="1"/>
          <p:nvPr/>
        </p:nvSpPr>
        <p:spPr>
          <a:xfrm>
            <a:off x="237664" y="195936"/>
            <a:ext cx="8078497" cy="351791"/>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w="19050">
            <a:solidFill>
              <a:srgbClr val="98B955"/>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Describe </a:t>
            </a:r>
            <a:r>
              <a:rPr>
                <a:latin typeface="+mn-lt"/>
                <a:ea typeface="+mn-ea"/>
                <a:cs typeface="+mn-cs"/>
                <a:sym typeface="Raleway Regular"/>
              </a:rPr>
              <a:t>conditions on board a slave ship. </a:t>
            </a:r>
          </a:p>
        </p:txBody>
      </p:sp>
      <p:sp>
        <p:nvSpPr>
          <p:cNvPr id="255" name="TextBox 4"/>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pic>
        <p:nvPicPr>
          <p:cNvPr id="256" name="Picture 5" descr="Picture 5"/>
          <p:cNvPicPr>
            <a:picLocks noChangeAspect="1"/>
          </p:cNvPicPr>
          <p:nvPr/>
        </p:nvPicPr>
        <p:blipFill>
          <a:blip r:embed="rId3">
            <a:extLst/>
          </a:blip>
          <a:stretch>
            <a:fillRect/>
          </a:stretch>
        </p:blipFill>
        <p:spPr>
          <a:xfrm>
            <a:off x="7925933" y="6300823"/>
            <a:ext cx="1197042" cy="519725"/>
          </a:xfrm>
          <a:prstGeom prst="rect">
            <a:avLst/>
          </a:prstGeom>
          <a:ln w="12700">
            <a:miter lim="400000"/>
          </a:ln>
        </p:spPr>
      </p:pic>
      <p:pic>
        <p:nvPicPr>
          <p:cNvPr id="257" name="Picture 6" descr="Picture 6"/>
          <p:cNvPicPr>
            <a:picLocks noChangeAspect="1"/>
          </p:cNvPicPr>
          <p:nvPr/>
        </p:nvPicPr>
        <p:blipFill>
          <a:blip r:embed="rId4">
            <a:extLst/>
          </a:blip>
          <a:stretch>
            <a:fillRect/>
          </a:stretch>
        </p:blipFill>
        <p:spPr>
          <a:xfrm>
            <a:off x="237664" y="1751165"/>
            <a:ext cx="5350728" cy="3355669"/>
          </a:xfrm>
          <a:prstGeom prst="rect">
            <a:avLst/>
          </a:prstGeom>
          <a:ln w="12700">
            <a:miter lim="400000"/>
          </a:ln>
        </p:spPr>
      </p:pic>
      <p:sp>
        <p:nvSpPr>
          <p:cNvPr id="258" name="TextBox 7"/>
          <p:cNvSpPr txBox="1"/>
          <p:nvPr/>
        </p:nvSpPr>
        <p:spPr>
          <a:xfrm>
            <a:off x="5764272" y="1016999"/>
            <a:ext cx="2924935" cy="5425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From the </a:t>
            </a:r>
            <a:r>
              <a:rPr>
                <a:solidFill>
                  <a:srgbClr val="77933C"/>
                </a:solidFill>
                <a:latin typeface="Raleway Bold"/>
                <a:ea typeface="Raleway Bold"/>
                <a:cs typeface="Raleway Bold"/>
                <a:sym typeface="Raleway Bold"/>
              </a:rPr>
              <a:t>15</a:t>
            </a:r>
            <a:r>
              <a:rPr baseline="30000">
                <a:solidFill>
                  <a:srgbClr val="77933C"/>
                </a:solidFill>
                <a:latin typeface="Raleway Bold"/>
                <a:ea typeface="Raleway Bold"/>
                <a:cs typeface="Raleway Bold"/>
                <a:sym typeface="Raleway Bold"/>
              </a:rPr>
              <a:t>th</a:t>
            </a:r>
            <a:r>
              <a:rPr>
                <a:solidFill>
                  <a:srgbClr val="77933C"/>
                </a:solidFill>
                <a:latin typeface="Raleway Bold"/>
                <a:ea typeface="Raleway Bold"/>
                <a:cs typeface="Raleway Bold"/>
                <a:sym typeface="Raleway Bold"/>
              </a:rPr>
              <a:t> to 19</a:t>
            </a:r>
            <a:r>
              <a:rPr baseline="30000">
                <a:solidFill>
                  <a:srgbClr val="77933C"/>
                </a:solidFill>
                <a:latin typeface="Raleway Bold"/>
                <a:ea typeface="Raleway Bold"/>
                <a:cs typeface="Raleway Bold"/>
                <a:sym typeface="Raleway Bold"/>
              </a:rPr>
              <a:t>th</a:t>
            </a:r>
            <a:r>
              <a:rPr>
                <a:solidFill>
                  <a:srgbClr val="77933C"/>
                </a:solidFill>
                <a:latin typeface="Raleway Bold"/>
                <a:ea typeface="Raleway Bold"/>
                <a:cs typeface="Raleway Bold"/>
                <a:sym typeface="Raleway Bold"/>
              </a:rPr>
              <a:t> </a:t>
            </a:r>
            <a:r>
              <a:t>Centuries there was trading of both goods and people through a triangular route connecting Europe, Africa and America and the Caribbean. </a:t>
            </a:r>
          </a:p>
          <a:p>
            <a:pPr/>
          </a:p>
          <a:p>
            <a:pPr/>
            <a:r>
              <a:t>What we’ll be looking at is the section referred to as the ‘Middle Passage’ in which millions of African men, women and children were transported on board ships in horrible conditions. These people were forced to be slaves and had no freedom, money or choice. </a:t>
            </a:r>
          </a:p>
        </p:txBody>
      </p:sp>
      <p:pic>
        <p:nvPicPr>
          <p:cNvPr id="259" name="Picture 8" descr="Picture 8"/>
          <p:cNvPicPr>
            <a:picLocks noChangeAspect="1"/>
          </p:cNvPicPr>
          <p:nvPr/>
        </p:nvPicPr>
        <p:blipFill>
          <a:blip r:embed="rId5">
            <a:extLst/>
          </a:blip>
          <a:stretch>
            <a:fillRect/>
          </a:stretch>
        </p:blipFill>
        <p:spPr>
          <a:xfrm>
            <a:off x="8439150" y="261921"/>
            <a:ext cx="467186" cy="434882"/>
          </a:xfrm>
          <a:prstGeom prst="rect">
            <a:avLst/>
          </a:prstGeom>
          <a:ln w="12700">
            <a:miter lim="400000"/>
          </a:ln>
        </p:spPr>
      </p:pic>
      <p:sp>
        <p:nvSpPr>
          <p:cNvPr id="260"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261" name="Picture 5" descr="Picture 5"/>
          <p:cNvPicPr>
            <a:picLocks noChangeAspect="1"/>
          </p:cNvPicPr>
          <p:nvPr/>
        </p:nvPicPr>
        <p:blipFill>
          <a:blip r:embed="rId6">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5" name="Picture 4" descr="Picture 4"/>
          <p:cNvPicPr>
            <a:picLocks noChangeAspect="1"/>
          </p:cNvPicPr>
          <p:nvPr/>
        </p:nvPicPr>
        <p:blipFill>
          <a:blip r:embed="rId3">
            <a:extLst/>
          </a:blip>
          <a:srcRect l="0" t="19618" r="0" b="18295"/>
          <a:stretch>
            <a:fillRect/>
          </a:stretch>
        </p:blipFill>
        <p:spPr>
          <a:xfrm>
            <a:off x="423307" y="1468059"/>
            <a:ext cx="6712745" cy="1620181"/>
          </a:xfrm>
          <a:prstGeom prst="rect">
            <a:avLst/>
          </a:prstGeom>
          <a:ln w="12700">
            <a:miter lim="400000"/>
          </a:ln>
        </p:spPr>
      </p:pic>
      <p:pic>
        <p:nvPicPr>
          <p:cNvPr id="266" name="Picture 2" descr="Picture 2"/>
          <p:cNvPicPr>
            <a:picLocks noChangeAspect="1"/>
          </p:cNvPicPr>
          <p:nvPr/>
        </p:nvPicPr>
        <p:blipFill>
          <a:blip r:embed="rId4">
            <a:extLst/>
          </a:blip>
          <a:srcRect l="73635" t="63175" r="12720" b="21405"/>
          <a:stretch>
            <a:fillRect/>
          </a:stretch>
        </p:blipFill>
        <p:spPr>
          <a:xfrm>
            <a:off x="5868144" y="4955828"/>
            <a:ext cx="935766" cy="352516"/>
          </a:xfrm>
          <a:prstGeom prst="rect">
            <a:avLst/>
          </a:prstGeom>
          <a:ln w="12700">
            <a:miter lim="400000"/>
          </a:ln>
        </p:spPr>
      </p:pic>
      <p:pic>
        <p:nvPicPr>
          <p:cNvPr id="267" name="Picture 3" descr="Picture 3"/>
          <p:cNvPicPr>
            <a:picLocks noChangeAspect="1"/>
          </p:cNvPicPr>
          <p:nvPr/>
        </p:nvPicPr>
        <p:blipFill>
          <a:blip r:embed="rId4">
            <a:extLst/>
          </a:blip>
          <a:srcRect l="73635" t="63175" r="12720" b="21405"/>
          <a:stretch>
            <a:fillRect/>
          </a:stretch>
        </p:blipFill>
        <p:spPr>
          <a:xfrm>
            <a:off x="5814138" y="3856380"/>
            <a:ext cx="935766" cy="352516"/>
          </a:xfrm>
          <a:prstGeom prst="rect">
            <a:avLst/>
          </a:prstGeom>
          <a:ln w="12700">
            <a:miter lim="400000"/>
          </a:ln>
        </p:spPr>
      </p:pic>
      <p:pic>
        <p:nvPicPr>
          <p:cNvPr id="268" name="Picture 4" descr="Picture 4"/>
          <p:cNvPicPr>
            <a:picLocks noChangeAspect="1"/>
          </p:cNvPicPr>
          <p:nvPr/>
        </p:nvPicPr>
        <p:blipFill>
          <a:blip r:embed="rId4">
            <a:extLst/>
          </a:blip>
          <a:srcRect l="73635" t="63175" r="12720" b="21405"/>
          <a:stretch>
            <a:fillRect/>
          </a:stretch>
        </p:blipFill>
        <p:spPr>
          <a:xfrm>
            <a:off x="5868144" y="5449620"/>
            <a:ext cx="935766" cy="352516"/>
          </a:xfrm>
          <a:prstGeom prst="rect">
            <a:avLst/>
          </a:prstGeom>
          <a:ln w="12700">
            <a:miter lim="400000"/>
          </a:ln>
        </p:spPr>
      </p:pic>
      <p:pic>
        <p:nvPicPr>
          <p:cNvPr id="269" name="Picture 5" descr="Picture 5"/>
          <p:cNvPicPr>
            <a:picLocks noChangeAspect="1"/>
          </p:cNvPicPr>
          <p:nvPr/>
        </p:nvPicPr>
        <p:blipFill>
          <a:blip r:embed="rId4">
            <a:extLst/>
          </a:blip>
          <a:srcRect l="73635" t="63175" r="12720" b="21405"/>
          <a:stretch>
            <a:fillRect/>
          </a:stretch>
        </p:blipFill>
        <p:spPr>
          <a:xfrm>
            <a:off x="5793197" y="3366728"/>
            <a:ext cx="935766" cy="352516"/>
          </a:xfrm>
          <a:prstGeom prst="rect">
            <a:avLst/>
          </a:prstGeom>
          <a:ln w="12700">
            <a:miter lim="400000"/>
          </a:ln>
        </p:spPr>
      </p:pic>
      <p:pic>
        <p:nvPicPr>
          <p:cNvPr id="270" name="Picture 6" descr="Picture 6"/>
          <p:cNvPicPr>
            <a:picLocks noChangeAspect="1"/>
          </p:cNvPicPr>
          <p:nvPr/>
        </p:nvPicPr>
        <p:blipFill>
          <a:blip r:embed="rId4">
            <a:extLst/>
          </a:blip>
          <a:srcRect l="73635" t="63175" r="12720" b="21405"/>
          <a:stretch>
            <a:fillRect/>
          </a:stretch>
        </p:blipFill>
        <p:spPr>
          <a:xfrm>
            <a:off x="4680012" y="3317152"/>
            <a:ext cx="935765" cy="352516"/>
          </a:xfrm>
          <a:prstGeom prst="rect">
            <a:avLst/>
          </a:prstGeom>
          <a:ln w="12700">
            <a:miter lim="400000"/>
          </a:ln>
        </p:spPr>
      </p:pic>
      <p:pic>
        <p:nvPicPr>
          <p:cNvPr id="271" name="Picture 7" descr="Picture 7"/>
          <p:cNvPicPr>
            <a:picLocks noChangeAspect="1"/>
          </p:cNvPicPr>
          <p:nvPr/>
        </p:nvPicPr>
        <p:blipFill>
          <a:blip r:embed="rId4">
            <a:extLst/>
          </a:blip>
          <a:srcRect l="73635" t="63175" r="12720" b="21405"/>
          <a:stretch>
            <a:fillRect/>
          </a:stretch>
        </p:blipFill>
        <p:spPr>
          <a:xfrm>
            <a:off x="4680012" y="3807042"/>
            <a:ext cx="935765" cy="352516"/>
          </a:xfrm>
          <a:prstGeom prst="rect">
            <a:avLst/>
          </a:prstGeom>
          <a:ln w="12700">
            <a:miter lim="400000"/>
          </a:ln>
        </p:spPr>
      </p:pic>
      <p:pic>
        <p:nvPicPr>
          <p:cNvPr id="272" name="Picture 8" descr="Picture 8"/>
          <p:cNvPicPr>
            <a:picLocks noChangeAspect="1"/>
          </p:cNvPicPr>
          <p:nvPr/>
        </p:nvPicPr>
        <p:blipFill>
          <a:blip r:embed="rId4">
            <a:extLst/>
          </a:blip>
          <a:srcRect l="73635" t="63175" r="12720" b="21405"/>
          <a:stretch>
            <a:fillRect/>
          </a:stretch>
        </p:blipFill>
        <p:spPr>
          <a:xfrm>
            <a:off x="4680012" y="4334126"/>
            <a:ext cx="935765" cy="352516"/>
          </a:xfrm>
          <a:prstGeom prst="rect">
            <a:avLst/>
          </a:prstGeom>
          <a:ln w="12700">
            <a:miter lim="400000"/>
          </a:ln>
        </p:spPr>
      </p:pic>
      <p:pic>
        <p:nvPicPr>
          <p:cNvPr id="273" name="Picture 9" descr="Picture 9"/>
          <p:cNvPicPr>
            <a:picLocks noChangeAspect="1"/>
          </p:cNvPicPr>
          <p:nvPr/>
        </p:nvPicPr>
        <p:blipFill>
          <a:blip r:embed="rId4">
            <a:extLst/>
          </a:blip>
          <a:srcRect l="73635" t="63175" r="12720" b="21405"/>
          <a:stretch>
            <a:fillRect/>
          </a:stretch>
        </p:blipFill>
        <p:spPr>
          <a:xfrm>
            <a:off x="4770203" y="4887162"/>
            <a:ext cx="935765" cy="352516"/>
          </a:xfrm>
          <a:prstGeom prst="rect">
            <a:avLst/>
          </a:prstGeom>
          <a:ln w="12700">
            <a:miter lim="400000"/>
          </a:ln>
        </p:spPr>
      </p:pic>
      <p:pic>
        <p:nvPicPr>
          <p:cNvPr id="274" name="Picture 10" descr="Picture 10"/>
          <p:cNvPicPr>
            <a:picLocks noChangeAspect="1"/>
          </p:cNvPicPr>
          <p:nvPr/>
        </p:nvPicPr>
        <p:blipFill>
          <a:blip r:embed="rId4">
            <a:extLst/>
          </a:blip>
          <a:srcRect l="73635" t="63175" r="12720" b="21405"/>
          <a:stretch>
            <a:fillRect/>
          </a:stretch>
        </p:blipFill>
        <p:spPr>
          <a:xfrm>
            <a:off x="5814138" y="4356122"/>
            <a:ext cx="935766" cy="352516"/>
          </a:xfrm>
          <a:prstGeom prst="rect">
            <a:avLst/>
          </a:prstGeom>
          <a:ln w="12700">
            <a:miter lim="400000"/>
          </a:ln>
        </p:spPr>
      </p:pic>
      <p:pic>
        <p:nvPicPr>
          <p:cNvPr id="275" name="Picture 11" descr="Picture 11"/>
          <p:cNvPicPr>
            <a:picLocks noChangeAspect="1"/>
          </p:cNvPicPr>
          <p:nvPr/>
        </p:nvPicPr>
        <p:blipFill>
          <a:blip r:embed="rId4">
            <a:extLst/>
          </a:blip>
          <a:srcRect l="73635" t="63175" r="12720" b="21405"/>
          <a:stretch>
            <a:fillRect/>
          </a:stretch>
        </p:blipFill>
        <p:spPr>
          <a:xfrm>
            <a:off x="4747078" y="5420181"/>
            <a:ext cx="935766" cy="352516"/>
          </a:xfrm>
          <a:prstGeom prst="rect">
            <a:avLst/>
          </a:prstGeom>
          <a:ln w="12700">
            <a:miter lim="400000"/>
          </a:ln>
        </p:spPr>
      </p:pic>
      <p:pic>
        <p:nvPicPr>
          <p:cNvPr id="276" name="Picture 12" descr="Picture 12"/>
          <p:cNvPicPr>
            <a:picLocks noChangeAspect="1"/>
          </p:cNvPicPr>
          <p:nvPr/>
        </p:nvPicPr>
        <p:blipFill>
          <a:blip r:embed="rId4">
            <a:extLst/>
          </a:blip>
          <a:srcRect l="73635" t="63175" r="12720" b="21405"/>
          <a:stretch>
            <a:fillRect/>
          </a:stretch>
        </p:blipFill>
        <p:spPr>
          <a:xfrm>
            <a:off x="3545885" y="3922846"/>
            <a:ext cx="935766" cy="352516"/>
          </a:xfrm>
          <a:prstGeom prst="rect">
            <a:avLst/>
          </a:prstGeom>
          <a:ln w="12700">
            <a:miter lim="400000"/>
          </a:ln>
        </p:spPr>
      </p:pic>
      <p:pic>
        <p:nvPicPr>
          <p:cNvPr id="277" name="Picture 13" descr="Picture 13"/>
          <p:cNvPicPr>
            <a:picLocks noChangeAspect="1"/>
          </p:cNvPicPr>
          <p:nvPr/>
        </p:nvPicPr>
        <p:blipFill>
          <a:blip r:embed="rId4">
            <a:extLst/>
          </a:blip>
          <a:srcRect l="73635" t="63175" r="12720" b="21405"/>
          <a:stretch>
            <a:fillRect/>
          </a:stretch>
        </p:blipFill>
        <p:spPr>
          <a:xfrm>
            <a:off x="3583833" y="4423226"/>
            <a:ext cx="935766" cy="352516"/>
          </a:xfrm>
          <a:prstGeom prst="rect">
            <a:avLst/>
          </a:prstGeom>
          <a:ln w="12700">
            <a:miter lim="400000"/>
          </a:ln>
        </p:spPr>
      </p:pic>
      <p:pic>
        <p:nvPicPr>
          <p:cNvPr id="278" name="Picture 14" descr="Picture 14"/>
          <p:cNvPicPr>
            <a:picLocks noChangeAspect="1"/>
          </p:cNvPicPr>
          <p:nvPr/>
        </p:nvPicPr>
        <p:blipFill>
          <a:blip r:embed="rId4">
            <a:extLst/>
          </a:blip>
          <a:srcRect l="73635" t="63175" r="12720" b="21405"/>
          <a:stretch>
            <a:fillRect/>
          </a:stretch>
        </p:blipFill>
        <p:spPr>
          <a:xfrm>
            <a:off x="3558085" y="3347063"/>
            <a:ext cx="935766" cy="352516"/>
          </a:xfrm>
          <a:prstGeom prst="rect">
            <a:avLst/>
          </a:prstGeom>
          <a:ln w="12700">
            <a:miter lim="400000"/>
          </a:ln>
        </p:spPr>
      </p:pic>
      <p:pic>
        <p:nvPicPr>
          <p:cNvPr id="279" name="Picture 15" descr="Picture 15"/>
          <p:cNvPicPr>
            <a:picLocks noChangeAspect="1"/>
          </p:cNvPicPr>
          <p:nvPr/>
        </p:nvPicPr>
        <p:blipFill>
          <a:blip r:embed="rId4">
            <a:extLst/>
          </a:blip>
          <a:srcRect l="73635" t="63175" r="12720" b="21405"/>
          <a:stretch>
            <a:fillRect/>
          </a:stretch>
        </p:blipFill>
        <p:spPr>
          <a:xfrm>
            <a:off x="3574801" y="4936168"/>
            <a:ext cx="935766" cy="352516"/>
          </a:xfrm>
          <a:prstGeom prst="rect">
            <a:avLst/>
          </a:prstGeom>
          <a:ln w="12700">
            <a:miter lim="400000"/>
          </a:ln>
        </p:spPr>
      </p:pic>
      <p:pic>
        <p:nvPicPr>
          <p:cNvPr id="280" name="Picture 16" descr="Picture 16"/>
          <p:cNvPicPr>
            <a:picLocks noChangeAspect="1"/>
          </p:cNvPicPr>
          <p:nvPr/>
        </p:nvPicPr>
        <p:blipFill>
          <a:blip r:embed="rId4">
            <a:extLst/>
          </a:blip>
          <a:srcRect l="73635" t="63175" r="12720" b="21405"/>
          <a:stretch>
            <a:fillRect/>
          </a:stretch>
        </p:blipFill>
        <p:spPr>
          <a:xfrm>
            <a:off x="2411759" y="3366728"/>
            <a:ext cx="935766" cy="352516"/>
          </a:xfrm>
          <a:prstGeom prst="rect">
            <a:avLst/>
          </a:prstGeom>
          <a:ln w="12700">
            <a:miter lim="400000"/>
          </a:ln>
        </p:spPr>
      </p:pic>
      <p:pic>
        <p:nvPicPr>
          <p:cNvPr id="281" name="Picture 17" descr="Picture 17"/>
          <p:cNvPicPr>
            <a:picLocks noChangeAspect="1"/>
          </p:cNvPicPr>
          <p:nvPr/>
        </p:nvPicPr>
        <p:blipFill>
          <a:blip r:embed="rId4">
            <a:extLst/>
          </a:blip>
          <a:srcRect l="73635" t="63175" r="12720" b="21405"/>
          <a:stretch>
            <a:fillRect/>
          </a:stretch>
        </p:blipFill>
        <p:spPr>
          <a:xfrm>
            <a:off x="2465366" y="3884817"/>
            <a:ext cx="935765" cy="352516"/>
          </a:xfrm>
          <a:prstGeom prst="rect">
            <a:avLst/>
          </a:prstGeom>
          <a:ln w="12700">
            <a:miter lim="400000"/>
          </a:ln>
        </p:spPr>
      </p:pic>
      <p:pic>
        <p:nvPicPr>
          <p:cNvPr id="282" name="Picture 18" descr="Picture 18"/>
          <p:cNvPicPr>
            <a:picLocks noChangeAspect="1"/>
          </p:cNvPicPr>
          <p:nvPr/>
        </p:nvPicPr>
        <p:blipFill>
          <a:blip r:embed="rId4">
            <a:extLst/>
          </a:blip>
          <a:srcRect l="73635" t="63175" r="12720" b="21405"/>
          <a:stretch>
            <a:fillRect/>
          </a:stretch>
        </p:blipFill>
        <p:spPr>
          <a:xfrm>
            <a:off x="3633394" y="5471566"/>
            <a:ext cx="935766" cy="352516"/>
          </a:xfrm>
          <a:prstGeom prst="rect">
            <a:avLst/>
          </a:prstGeom>
          <a:ln w="12700">
            <a:miter lim="400000"/>
          </a:ln>
        </p:spPr>
      </p:pic>
      <p:pic>
        <p:nvPicPr>
          <p:cNvPr id="283" name="Picture 24" descr="Picture 24"/>
          <p:cNvPicPr>
            <a:picLocks noChangeAspect="1"/>
          </p:cNvPicPr>
          <p:nvPr/>
        </p:nvPicPr>
        <p:blipFill>
          <a:blip r:embed="rId4">
            <a:extLst/>
          </a:blip>
          <a:srcRect l="73635" t="63175" r="12720" b="21405"/>
          <a:stretch>
            <a:fillRect/>
          </a:stretch>
        </p:blipFill>
        <p:spPr>
          <a:xfrm>
            <a:off x="2465765" y="4407396"/>
            <a:ext cx="935766" cy="352516"/>
          </a:xfrm>
          <a:prstGeom prst="rect">
            <a:avLst/>
          </a:prstGeom>
          <a:ln w="12700">
            <a:miter lim="400000"/>
          </a:ln>
        </p:spPr>
      </p:pic>
      <p:pic>
        <p:nvPicPr>
          <p:cNvPr id="284" name="Picture 25" descr="Picture 25"/>
          <p:cNvPicPr>
            <a:picLocks noChangeAspect="1"/>
          </p:cNvPicPr>
          <p:nvPr/>
        </p:nvPicPr>
        <p:blipFill>
          <a:blip r:embed="rId4">
            <a:extLst/>
          </a:blip>
          <a:srcRect l="73635" t="63175" r="12720" b="21405"/>
          <a:stretch>
            <a:fillRect/>
          </a:stretch>
        </p:blipFill>
        <p:spPr>
          <a:xfrm>
            <a:off x="2465366" y="4936168"/>
            <a:ext cx="935765" cy="352516"/>
          </a:xfrm>
          <a:prstGeom prst="rect">
            <a:avLst/>
          </a:prstGeom>
          <a:ln w="12700">
            <a:miter lim="400000"/>
          </a:ln>
        </p:spPr>
      </p:pic>
      <p:pic>
        <p:nvPicPr>
          <p:cNvPr id="285" name="Picture 26" descr="Picture 26"/>
          <p:cNvPicPr>
            <a:picLocks noChangeAspect="1"/>
          </p:cNvPicPr>
          <p:nvPr/>
        </p:nvPicPr>
        <p:blipFill>
          <a:blip r:embed="rId4">
            <a:extLst/>
          </a:blip>
          <a:srcRect l="73635" t="63175" r="12720" b="21405"/>
          <a:stretch>
            <a:fillRect/>
          </a:stretch>
        </p:blipFill>
        <p:spPr>
          <a:xfrm>
            <a:off x="2480225" y="5471566"/>
            <a:ext cx="935766" cy="352516"/>
          </a:xfrm>
          <a:prstGeom prst="rect">
            <a:avLst/>
          </a:prstGeom>
          <a:ln w="12700">
            <a:miter lim="400000"/>
          </a:ln>
        </p:spPr>
      </p:pic>
      <p:pic>
        <p:nvPicPr>
          <p:cNvPr id="286" name="Picture 27" descr="Picture 27"/>
          <p:cNvPicPr>
            <a:picLocks noChangeAspect="1"/>
          </p:cNvPicPr>
          <p:nvPr/>
        </p:nvPicPr>
        <p:blipFill>
          <a:blip r:embed="rId4">
            <a:extLst/>
          </a:blip>
          <a:srcRect l="73635" t="63175" r="12720" b="21405"/>
          <a:stretch>
            <a:fillRect/>
          </a:stretch>
        </p:blipFill>
        <p:spPr>
          <a:xfrm>
            <a:off x="1331640" y="3925858"/>
            <a:ext cx="935766" cy="352516"/>
          </a:xfrm>
          <a:prstGeom prst="rect">
            <a:avLst/>
          </a:prstGeom>
          <a:ln w="12700">
            <a:miter lim="400000"/>
          </a:ln>
        </p:spPr>
      </p:pic>
      <p:pic>
        <p:nvPicPr>
          <p:cNvPr id="287" name="Picture 28" descr="Picture 28"/>
          <p:cNvPicPr>
            <a:picLocks noChangeAspect="1"/>
          </p:cNvPicPr>
          <p:nvPr/>
        </p:nvPicPr>
        <p:blipFill>
          <a:blip r:embed="rId4">
            <a:extLst/>
          </a:blip>
          <a:srcRect l="73635" t="63175" r="12720" b="21405"/>
          <a:stretch>
            <a:fillRect/>
          </a:stretch>
        </p:blipFill>
        <p:spPr>
          <a:xfrm>
            <a:off x="1331640" y="4426236"/>
            <a:ext cx="935766" cy="352516"/>
          </a:xfrm>
          <a:prstGeom prst="rect">
            <a:avLst/>
          </a:prstGeom>
          <a:ln w="12700">
            <a:miter lim="400000"/>
          </a:ln>
        </p:spPr>
      </p:pic>
      <p:pic>
        <p:nvPicPr>
          <p:cNvPr id="288" name="Picture 29" descr="Picture 29"/>
          <p:cNvPicPr>
            <a:picLocks noChangeAspect="1"/>
          </p:cNvPicPr>
          <p:nvPr/>
        </p:nvPicPr>
        <p:blipFill>
          <a:blip r:embed="rId4">
            <a:extLst/>
          </a:blip>
          <a:srcRect l="73635" t="63175" r="12720" b="21405"/>
          <a:stretch>
            <a:fillRect/>
          </a:stretch>
        </p:blipFill>
        <p:spPr>
          <a:xfrm>
            <a:off x="1331640" y="3444066"/>
            <a:ext cx="935766" cy="352516"/>
          </a:xfrm>
          <a:prstGeom prst="rect">
            <a:avLst/>
          </a:prstGeom>
          <a:ln w="12700">
            <a:miter lim="400000"/>
          </a:ln>
        </p:spPr>
      </p:pic>
      <p:pic>
        <p:nvPicPr>
          <p:cNvPr id="289" name="Picture 30" descr="Picture 30"/>
          <p:cNvPicPr>
            <a:picLocks noChangeAspect="1"/>
          </p:cNvPicPr>
          <p:nvPr/>
        </p:nvPicPr>
        <p:blipFill>
          <a:blip r:embed="rId4">
            <a:extLst/>
          </a:blip>
          <a:srcRect l="73635" t="63175" r="12720" b="21405"/>
          <a:stretch>
            <a:fillRect/>
          </a:stretch>
        </p:blipFill>
        <p:spPr>
          <a:xfrm>
            <a:off x="1385646" y="4939177"/>
            <a:ext cx="935766" cy="352516"/>
          </a:xfrm>
          <a:prstGeom prst="rect">
            <a:avLst/>
          </a:prstGeom>
          <a:ln w="12700">
            <a:miter lim="400000"/>
          </a:ln>
        </p:spPr>
      </p:pic>
      <p:sp>
        <p:nvSpPr>
          <p:cNvPr id="290" name="TextBox 20"/>
          <p:cNvSpPr txBox="1"/>
          <p:nvPr/>
        </p:nvSpPr>
        <p:spPr>
          <a:xfrm>
            <a:off x="230258" y="630761"/>
            <a:ext cx="8248476" cy="701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685800">
              <a:defRPr sz="2000"/>
            </a:pPr>
            <a:r>
              <a:t>How many Africans were transported as slaves on a ship? </a:t>
            </a:r>
          </a:p>
          <a:p>
            <a:pPr algn="ctr" defTabSz="685800">
              <a:defRPr sz="2000"/>
            </a:pPr>
            <a:r>
              <a:t>Write down an estimate.</a:t>
            </a:r>
          </a:p>
        </p:txBody>
      </p:sp>
      <p:sp>
        <p:nvSpPr>
          <p:cNvPr id="291" name="Rectangle 31"/>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292" name="TextBox 32"/>
          <p:cNvSpPr txBox="1"/>
          <p:nvPr/>
        </p:nvSpPr>
        <p:spPr>
          <a:xfrm>
            <a:off x="237664" y="195936"/>
            <a:ext cx="8107838" cy="351791"/>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w="19050">
            <a:solidFill>
              <a:srgbClr val="98B955"/>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Describe </a:t>
            </a:r>
            <a:r>
              <a:rPr>
                <a:latin typeface="+mn-lt"/>
                <a:ea typeface="+mn-ea"/>
                <a:cs typeface="+mn-cs"/>
                <a:sym typeface="Raleway Regular"/>
              </a:rPr>
              <a:t>conditions on board a slave ship. </a:t>
            </a:r>
          </a:p>
        </p:txBody>
      </p:sp>
      <p:sp>
        <p:nvSpPr>
          <p:cNvPr id="293" name="TextBox 33"/>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pic>
        <p:nvPicPr>
          <p:cNvPr id="294" name="Picture 34" descr="Picture 34"/>
          <p:cNvPicPr>
            <a:picLocks noChangeAspect="1"/>
          </p:cNvPicPr>
          <p:nvPr/>
        </p:nvPicPr>
        <p:blipFill>
          <a:blip r:embed="rId5">
            <a:extLst/>
          </a:blip>
          <a:stretch>
            <a:fillRect/>
          </a:stretch>
        </p:blipFill>
        <p:spPr>
          <a:xfrm>
            <a:off x="7925933" y="6300823"/>
            <a:ext cx="1197042" cy="519725"/>
          </a:xfrm>
          <a:prstGeom prst="rect">
            <a:avLst/>
          </a:prstGeom>
          <a:ln w="12700">
            <a:miter lim="400000"/>
          </a:ln>
        </p:spPr>
      </p:pic>
      <p:sp>
        <p:nvSpPr>
          <p:cNvPr id="295" name="Isosceles Triangle 41"/>
          <p:cNvSpPr/>
          <p:nvPr/>
        </p:nvSpPr>
        <p:spPr>
          <a:xfrm>
            <a:off x="7163396" y="4984305"/>
            <a:ext cx="1681250" cy="1043625"/>
          </a:xfrm>
          <a:prstGeom prst="triangle">
            <a:avLst/>
          </a:prstGeom>
          <a:solidFill>
            <a:srgbClr val="92D050"/>
          </a:solidFill>
          <a:ln w="12700">
            <a:solidFill>
              <a:srgbClr val="92D050"/>
            </a:solidFill>
            <a:miter/>
          </a:ln>
        </p:spPr>
        <p:txBody>
          <a:bodyPr lIns="45719" rIns="45719" anchor="ctr"/>
          <a:lstStyle/>
          <a:p>
            <a:pPr algn="ctr">
              <a:defRPr>
                <a:solidFill>
                  <a:srgbClr val="FFFFFF"/>
                </a:solidFill>
              </a:defRPr>
            </a:pPr>
          </a:p>
        </p:txBody>
      </p:sp>
      <p:sp>
        <p:nvSpPr>
          <p:cNvPr id="296" name="Isosceles Triangle 42"/>
          <p:cNvSpPr/>
          <p:nvPr/>
        </p:nvSpPr>
        <p:spPr>
          <a:xfrm flipV="1">
            <a:off x="7163396" y="3911397"/>
            <a:ext cx="1681250" cy="1043626"/>
          </a:xfrm>
          <a:prstGeom prst="triangle">
            <a:avLst/>
          </a:prstGeom>
          <a:solidFill>
            <a:srgbClr val="92D050"/>
          </a:solidFill>
          <a:ln w="12700">
            <a:solidFill>
              <a:srgbClr val="993300"/>
            </a:solidFill>
            <a:miter/>
          </a:ln>
        </p:spPr>
        <p:txBody>
          <a:bodyPr lIns="45719" rIns="45719" anchor="ctr"/>
          <a:lstStyle/>
          <a:p>
            <a:pPr algn="ctr">
              <a:defRPr>
                <a:solidFill>
                  <a:srgbClr val="FFFFFF"/>
                </a:solidFill>
              </a:defRPr>
            </a:pPr>
          </a:p>
        </p:txBody>
      </p:sp>
      <p:sp>
        <p:nvSpPr>
          <p:cNvPr id="297" name="Pentagon 7"/>
          <p:cNvSpPr/>
          <p:nvPr/>
        </p:nvSpPr>
        <p:spPr>
          <a:xfrm rot="16200000">
            <a:off x="7498794" y="5469292"/>
            <a:ext cx="1067896" cy="813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777" y="0"/>
                </a:lnTo>
                <a:lnTo>
                  <a:pt x="21600" y="10800"/>
                </a:lnTo>
                <a:lnTo>
                  <a:pt x="20777" y="21600"/>
                </a:lnTo>
                <a:lnTo>
                  <a:pt x="0" y="21600"/>
                </a:lnTo>
                <a:close/>
              </a:path>
            </a:pathLst>
          </a:custGeom>
          <a:solidFill>
            <a:srgbClr val="92D050"/>
          </a:solidFill>
          <a:ln w="12700">
            <a:solidFill>
              <a:srgbClr val="92D050"/>
            </a:solidFill>
            <a:miter/>
          </a:ln>
        </p:spPr>
        <p:txBody>
          <a:bodyPr lIns="45719" rIns="45719" anchor="ctr"/>
          <a:lstStyle/>
          <a:p>
            <a:pPr algn="ctr">
              <a:defRPr>
                <a:solidFill>
                  <a:srgbClr val="FFFFFF"/>
                </a:solidFill>
              </a:defRPr>
            </a:pPr>
          </a:p>
        </p:txBody>
      </p:sp>
      <p:sp>
        <p:nvSpPr>
          <p:cNvPr id="298" name="Flowchart: Collate 44"/>
          <p:cNvSpPr/>
          <p:nvPr/>
        </p:nvSpPr>
        <p:spPr>
          <a:xfrm>
            <a:off x="7136052" y="3903874"/>
            <a:ext cx="1762601" cy="21600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10800"/>
                </a:lnTo>
                <a:lnTo>
                  <a:pt x="21600" y="21600"/>
                </a:lnTo>
                <a:lnTo>
                  <a:pt x="0" y="21600"/>
                </a:lnTo>
                <a:lnTo>
                  <a:pt x="10800" y="10800"/>
                </a:lnTo>
                <a:close/>
              </a:path>
            </a:pathLst>
          </a:custGeom>
          <a:ln w="57150">
            <a:solidFill>
              <a:srgbClr val="000000"/>
            </a:solidFill>
            <a:miter/>
          </a:ln>
        </p:spPr>
        <p:txBody>
          <a:bodyPr lIns="45719" rIns="45719" anchor="ctr"/>
          <a:lstStyle/>
          <a:p>
            <a:pPr algn="ctr"/>
          </a:p>
        </p:txBody>
      </p:sp>
      <p:sp>
        <p:nvSpPr>
          <p:cNvPr id="299" name="TextBox 45"/>
          <p:cNvSpPr txBox="1"/>
          <p:nvPr/>
        </p:nvSpPr>
        <p:spPr>
          <a:xfrm>
            <a:off x="7474258" y="3195965"/>
            <a:ext cx="1324668" cy="358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stStyle>
          <a:p>
            <a:pPr/>
            <a:r>
              <a:t>5 minutes</a:t>
            </a:r>
          </a:p>
        </p:txBody>
      </p:sp>
      <p:sp>
        <p:nvSpPr>
          <p:cNvPr id="300" name="Text Box 5"/>
          <p:cNvSpPr txBox="1"/>
          <p:nvPr/>
        </p:nvSpPr>
        <p:spPr>
          <a:xfrm>
            <a:off x="7486702" y="5333791"/>
            <a:ext cx="1346204" cy="802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4800"/>
            </a:lvl1pPr>
          </a:lstStyle>
          <a:p>
            <a:pPr/>
            <a:r>
              <a:t>End</a:t>
            </a:r>
          </a:p>
        </p:txBody>
      </p:sp>
      <p:pic>
        <p:nvPicPr>
          <p:cNvPr id="301" name="Picture 37" descr="Picture 37"/>
          <p:cNvPicPr>
            <a:picLocks noChangeAspect="1"/>
          </p:cNvPicPr>
          <p:nvPr/>
        </p:nvPicPr>
        <p:blipFill>
          <a:blip r:embed="rId6">
            <a:extLst/>
          </a:blip>
          <a:stretch>
            <a:fillRect/>
          </a:stretch>
        </p:blipFill>
        <p:spPr>
          <a:xfrm>
            <a:off x="8439150" y="261921"/>
            <a:ext cx="467186" cy="434882"/>
          </a:xfrm>
          <a:prstGeom prst="rect">
            <a:avLst/>
          </a:prstGeom>
          <a:ln w="12700">
            <a:miter lim="400000"/>
          </a:ln>
        </p:spPr>
      </p:pic>
      <p:sp>
        <p:nvSpPr>
          <p:cNvPr id="302"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03"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xit" nodeType="clickEffect" presetSubtype="1" presetID="22" grpId="1" fill="hold">
                                  <p:stCondLst>
                                    <p:cond delay="0"/>
                                  </p:stCondLst>
                                  <p:iterate type="el" backwards="0">
                                    <p:tmAbs val="0"/>
                                  </p:iterate>
                                  <p:childTnLst>
                                    <p:animEffect filter="wipe(up)" transition="out">
                                      <p:cBhvr>
                                        <p:cTn id="6" dur="300000" fill="hold"/>
                                        <p:tgtEl>
                                          <p:spTgt spid="296"/>
                                        </p:tgtEl>
                                      </p:cBhvr>
                                    </p:animEffect>
                                    <p:set>
                                      <p:cBhvr>
                                        <p:cTn id="7" fill="hold">
                                          <p:stCondLst>
                                            <p:cond delay="299999"/>
                                          </p:stCondLst>
                                        </p:cTn>
                                        <p:tgtEl>
                                          <p:spTgt spid="296"/>
                                        </p:tgtEl>
                                        <p:attrNameLst>
                                          <p:attrName>style.visibility</p:attrName>
                                        </p:attrNameLst>
                                      </p:cBhvr>
                                      <p:to>
                                        <p:strVal val="hidden"/>
                                      </p:to>
                                    </p:set>
                                  </p:childTnLst>
                                </p:cTn>
                              </p:par>
                            </p:childTnLst>
                          </p:cTn>
                        </p:par>
                        <p:par>
                          <p:cTn id="8" fill="hold">
                            <p:stCondLst>
                              <p:cond delay="300000"/>
                            </p:stCondLst>
                            <p:childTnLst>
                              <p:par>
                                <p:cTn id="9" presetClass="entr" nodeType="afterEffect" presetSubtype="4" presetID="22" grpId="2" fill="hold">
                                  <p:stCondLst>
                                    <p:cond delay="0"/>
                                  </p:stCondLst>
                                  <p:iterate type="el" backwards="0">
                                    <p:tmAbs val="0"/>
                                  </p:iterate>
                                  <p:childTnLst>
                                    <p:set>
                                      <p:cBhvr>
                                        <p:cTn id="10" fill="hold"/>
                                        <p:tgtEl>
                                          <p:spTgt spid="295"/>
                                        </p:tgtEl>
                                        <p:attrNameLst>
                                          <p:attrName>style.visibility</p:attrName>
                                        </p:attrNameLst>
                                      </p:cBhvr>
                                      <p:to>
                                        <p:strVal val="visible"/>
                                      </p:to>
                                    </p:set>
                                    <p:animEffect filter="wipe(down)" transition="in">
                                      <p:cBhvr>
                                        <p:cTn id="11" dur="300000"/>
                                        <p:tgtEl>
                                          <p:spTgt spid="295"/>
                                        </p:tgtEl>
                                      </p:cBhvr>
                                    </p:animEffect>
                                  </p:childTnLst>
                                </p:cTn>
                              </p:par>
                            </p:childTnLst>
                          </p:cTn>
                        </p:par>
                        <p:par>
                          <p:cTn id="12" fill="hold">
                            <p:stCondLst>
                              <p:cond delay="600000"/>
                            </p:stCondLst>
                            <p:childTnLst>
                              <p:par>
                                <p:cTn id="13" presetClass="entr" nodeType="afterEffect" presetSubtype="1" presetID="22" grpId="3" fill="hold">
                                  <p:stCondLst>
                                    <p:cond delay="0"/>
                                  </p:stCondLst>
                                  <p:iterate type="el" backwards="0">
                                    <p:tmAbs val="0"/>
                                  </p:iterate>
                                  <p:childTnLst>
                                    <p:set>
                                      <p:cBhvr>
                                        <p:cTn id="14" fill="hold"/>
                                        <p:tgtEl>
                                          <p:spTgt spid="297"/>
                                        </p:tgtEl>
                                        <p:attrNameLst>
                                          <p:attrName>style.visibility</p:attrName>
                                        </p:attrNameLst>
                                      </p:cBhvr>
                                      <p:to>
                                        <p:strVal val="visible"/>
                                      </p:to>
                                    </p:set>
                                    <p:animEffect filter="wipe(up)" transition="in">
                                      <p:cBhvr>
                                        <p:cTn id="15" dur="500"/>
                                        <p:tgtEl>
                                          <p:spTgt spid="297"/>
                                        </p:tgtEl>
                                      </p:cBhvr>
                                    </p:animEffect>
                                  </p:childTnLst>
                                </p:cTn>
                              </p:par>
                            </p:childTnLst>
                          </p:cTn>
                        </p:par>
                        <p:par>
                          <p:cTn id="16" fill="hold">
                            <p:stCondLst>
                              <p:cond delay="600500"/>
                            </p:stCondLst>
                            <p:childTnLst>
                              <p:par>
                                <p:cTn id="17" presetClass="entr" nodeType="afterEffect" presetSubtype="0" presetID="1" grpId="4" fill="hold">
                                  <p:stCondLst>
                                    <p:cond delay="0"/>
                                  </p:stCondLst>
                                  <p:iterate type="el" backwards="0">
                                    <p:tmAbs val="0"/>
                                  </p:iterate>
                                  <p:childTnLst>
                                    <p:set>
                                      <p:cBhvr>
                                        <p:cTn id="18" fill="hold"/>
                                        <p:tgtEl>
                                          <p:spTgt spid="3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7" grpId="3"/>
      <p:bldP build="whole" bldLvl="1" animBg="1" rev="0" advAuto="0" spid="296" grpId="1"/>
      <p:bldP build="whole" bldLvl="1" animBg="1" rev="0" advAuto="0" spid="300" grpId="4"/>
      <p:bldP build="whole" bldLvl="1" animBg="1" rev="0" advAuto="0" spid="295" grpId="2"/>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Rectangle 1"/>
          <p:cNvSpPr txBox="1"/>
          <p:nvPr/>
        </p:nvSpPr>
        <p:spPr>
          <a:xfrm>
            <a:off x="1645212" y="857250"/>
            <a:ext cx="3171781" cy="957581"/>
          </a:xfrm>
          <a:prstGeom prst="rect">
            <a:avLst/>
          </a:prstGeom>
          <a:ln w="12700">
            <a:miter lim="400000"/>
          </a:ln>
          <a:extLst>
            <a:ext uri="{C572A759-6A51-4108-AA02-DFA0A04FC94B}">
              <ma14:wrappingTextBoxFlag xmlns:ma14="http://schemas.microsoft.com/office/mac/drawingml/2011/main" val="1"/>
            </a:ext>
          </a:extLst>
        </p:spPr>
        <p:txBody>
          <a:bodyPr lIns="34290" tIns="34290" rIns="34290" bIns="34290">
            <a:spAutoFit/>
          </a:bodyPr>
          <a:lstStyle>
            <a:lvl1pPr algn="ctr">
              <a:defRPr cap="all" sz="6000">
                <a:ln w="9000" cap="flat">
                  <a:solidFill>
                    <a:srgbClr val="00B050"/>
                  </a:solidFill>
                  <a:prstDash val="solid"/>
                  <a:round/>
                </a:ln>
                <a:solidFill>
                  <a:srgbClr val="00B050"/>
                </a:solidFill>
                <a:latin typeface="Raleway Bold"/>
                <a:ea typeface="Raleway Bold"/>
                <a:cs typeface="Raleway Bold"/>
                <a:sym typeface="Raleway Bold"/>
              </a:defRPr>
            </a:lvl1pPr>
          </a:lstStyle>
          <a:p>
            <a:pPr/>
            <a:r>
              <a:t>422</a:t>
            </a:r>
          </a:p>
        </p:txBody>
      </p:sp>
      <p:sp>
        <p:nvSpPr>
          <p:cNvPr id="308" name="TextBox 3"/>
          <p:cNvSpPr txBox="1"/>
          <p:nvPr/>
        </p:nvSpPr>
        <p:spPr>
          <a:xfrm>
            <a:off x="5036835" y="4661922"/>
            <a:ext cx="1258711" cy="358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a:latin typeface="Raleway Bold"/>
                <a:ea typeface="Raleway Bold"/>
                <a:cs typeface="Raleway Bold"/>
                <a:sym typeface="Raleway Bold"/>
              </a:defRPr>
            </a:lvl1pPr>
          </a:lstStyle>
          <a:p>
            <a:pPr/>
            <a:r>
              <a:t>130</a:t>
            </a:r>
          </a:p>
        </p:txBody>
      </p:sp>
      <p:sp>
        <p:nvSpPr>
          <p:cNvPr id="309" name="TextBox 5"/>
          <p:cNvSpPr txBox="1"/>
          <p:nvPr/>
        </p:nvSpPr>
        <p:spPr>
          <a:xfrm>
            <a:off x="5036835" y="2483917"/>
            <a:ext cx="1258711" cy="358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a:latin typeface="Raleway Bold"/>
                <a:ea typeface="Raleway Bold"/>
                <a:cs typeface="Raleway Bold"/>
                <a:sym typeface="Raleway Bold"/>
              </a:defRPr>
            </a:lvl1pPr>
          </a:lstStyle>
          <a:p>
            <a:pPr/>
            <a:r>
              <a:t>292</a:t>
            </a:r>
          </a:p>
        </p:txBody>
      </p:sp>
      <p:grpSp>
        <p:nvGrpSpPr>
          <p:cNvPr id="312" name="Rectangle: Rounded Corners 2"/>
          <p:cNvGrpSpPr/>
          <p:nvPr/>
        </p:nvGrpSpPr>
        <p:grpSpPr>
          <a:xfrm>
            <a:off x="6248400" y="1064583"/>
            <a:ext cx="2557323" cy="4745937"/>
            <a:chOff x="0" y="244502"/>
            <a:chExt cx="2557322" cy="4745935"/>
          </a:xfrm>
        </p:grpSpPr>
        <p:sp>
          <p:nvSpPr>
            <p:cNvPr id="310" name="Rounded Rectangle"/>
            <p:cNvSpPr/>
            <p:nvPr/>
          </p:nvSpPr>
          <p:spPr>
            <a:xfrm>
              <a:off x="0" y="244502"/>
              <a:ext cx="2557323" cy="4745936"/>
            </a:xfrm>
            <a:prstGeom prst="roundRect">
              <a:avLst>
                <a:gd name="adj" fmla="val 16667"/>
              </a:avLst>
            </a:prstGeom>
            <a:noFill/>
            <a:ln w="12700" cap="flat">
              <a:solidFill>
                <a:srgbClr val="00B050"/>
              </a:solidFill>
              <a:prstDash val="solid"/>
              <a:miter lim="800000"/>
            </a:ln>
            <a:effectLst/>
          </p:spPr>
          <p:txBody>
            <a:bodyPr wrap="square" lIns="45719" tIns="45719" rIns="45719" bIns="45719" numCol="1" anchor="ctr">
              <a:noAutofit/>
            </a:bodyPr>
            <a:lstStyle/>
            <a:p>
              <a:pPr>
                <a:defRPr sz="1300">
                  <a:latin typeface="Raleway Bold"/>
                  <a:ea typeface="Raleway Bold"/>
                  <a:cs typeface="Raleway Bold"/>
                  <a:sym typeface="Raleway Bold"/>
                </a:defRPr>
              </a:pPr>
            </a:p>
          </p:txBody>
        </p:sp>
        <p:sp>
          <p:nvSpPr>
            <p:cNvPr id="311" name="This was a plan created by people who were against the slave trade to highlight the awful conditions on board these ships."/>
            <p:cNvSpPr/>
            <p:nvPr/>
          </p:nvSpPr>
          <p:spPr>
            <a:xfrm>
              <a:off x="170558" y="2617469"/>
              <a:ext cx="2216206"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400">
                  <a:latin typeface="Raleway Bold"/>
                  <a:ea typeface="Raleway Bold"/>
                  <a:cs typeface="Raleway Bold"/>
                  <a:sym typeface="Raleway Bold"/>
                </a:defRPr>
              </a:pPr>
            </a:p>
            <a:p>
              <a:pPr algn="ctr">
                <a:defRPr sz="2400">
                  <a:latin typeface="Raleway Bold"/>
                  <a:ea typeface="Raleway Bold"/>
                  <a:cs typeface="Raleway Bold"/>
                  <a:sym typeface="Raleway Bold"/>
                </a:defRPr>
              </a:pPr>
              <a:r>
                <a:t>This was a plan created by people who were against the slave trade to highlight the awful conditions on board these ships. </a:t>
              </a:r>
              <a:endParaRPr>
                <a:solidFill>
                  <a:srgbClr val="FFFFFF"/>
                </a:solidFill>
              </a:endParaRPr>
            </a:p>
            <a:p>
              <a:pPr>
                <a:defRPr>
                  <a:latin typeface="Raleway Bold"/>
                  <a:ea typeface="Raleway Bold"/>
                  <a:cs typeface="Raleway Bold"/>
                  <a:sym typeface="Raleway Bold"/>
                </a:defRPr>
              </a:pPr>
            </a:p>
            <a:p>
              <a:pPr>
                <a:defRPr>
                  <a:latin typeface="Raleway Bold"/>
                  <a:ea typeface="Raleway Bold"/>
                  <a:cs typeface="Raleway Bold"/>
                  <a:sym typeface="Raleway Bold"/>
                </a:defRPr>
              </a:pPr>
            </a:p>
          </p:txBody>
        </p:sp>
      </p:grpSp>
      <p:pic>
        <p:nvPicPr>
          <p:cNvPr id="313" name="Picture 6" descr="Picture 6"/>
          <p:cNvPicPr>
            <a:picLocks noChangeAspect="1"/>
          </p:cNvPicPr>
          <p:nvPr/>
        </p:nvPicPr>
        <p:blipFill>
          <a:blip r:embed="rId2">
            <a:extLst/>
          </a:blip>
          <a:stretch>
            <a:fillRect/>
          </a:stretch>
        </p:blipFill>
        <p:spPr>
          <a:xfrm>
            <a:off x="301267" y="2078831"/>
            <a:ext cx="5008823" cy="3487393"/>
          </a:xfrm>
          <a:prstGeom prst="rect">
            <a:avLst/>
          </a:prstGeom>
          <a:ln w="12700">
            <a:miter lim="400000"/>
          </a:ln>
        </p:spPr>
      </p:pic>
      <p:sp>
        <p:nvSpPr>
          <p:cNvPr id="314" name="Rectangle 7"/>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315" name="TextBox 8"/>
          <p:cNvSpPr txBox="1"/>
          <p:nvPr/>
        </p:nvSpPr>
        <p:spPr>
          <a:xfrm>
            <a:off x="237664" y="195936"/>
            <a:ext cx="8078497" cy="351791"/>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w="19050">
            <a:solidFill>
              <a:srgbClr val="98B955"/>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Describe </a:t>
            </a:r>
            <a:r>
              <a:rPr>
                <a:latin typeface="+mn-lt"/>
                <a:ea typeface="+mn-ea"/>
                <a:cs typeface="+mn-cs"/>
                <a:sym typeface="Raleway Regular"/>
              </a:rPr>
              <a:t>conditions on board a slave ship. </a:t>
            </a:r>
          </a:p>
        </p:txBody>
      </p:sp>
      <p:sp>
        <p:nvSpPr>
          <p:cNvPr id="316" name="TextBox 9"/>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pic>
        <p:nvPicPr>
          <p:cNvPr id="317" name="Picture 10" descr="Picture 10"/>
          <p:cNvPicPr>
            <a:picLocks noChangeAspect="1"/>
          </p:cNvPicPr>
          <p:nvPr/>
        </p:nvPicPr>
        <p:blipFill>
          <a:blip r:embed="rId3">
            <a:extLst/>
          </a:blip>
          <a:stretch>
            <a:fillRect/>
          </a:stretch>
        </p:blipFill>
        <p:spPr>
          <a:xfrm>
            <a:off x="7925933" y="6300823"/>
            <a:ext cx="1197042" cy="519725"/>
          </a:xfrm>
          <a:prstGeom prst="rect">
            <a:avLst/>
          </a:prstGeom>
          <a:ln w="12700">
            <a:miter lim="400000"/>
          </a:ln>
        </p:spPr>
      </p:pic>
      <p:pic>
        <p:nvPicPr>
          <p:cNvPr id="318" name="Picture 11" descr="Picture 11"/>
          <p:cNvPicPr>
            <a:picLocks noChangeAspect="1"/>
          </p:cNvPicPr>
          <p:nvPr/>
        </p:nvPicPr>
        <p:blipFill>
          <a:blip r:embed="rId4">
            <a:extLst/>
          </a:blip>
          <a:stretch>
            <a:fillRect/>
          </a:stretch>
        </p:blipFill>
        <p:spPr>
          <a:xfrm>
            <a:off x="8439150" y="261921"/>
            <a:ext cx="467186" cy="434882"/>
          </a:xfrm>
          <a:prstGeom prst="rect">
            <a:avLst/>
          </a:prstGeom>
          <a:ln w="12700">
            <a:miter lim="400000"/>
          </a:ln>
        </p:spPr>
      </p:pic>
      <p:sp>
        <p:nvSpPr>
          <p:cNvPr id="319"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20" name="Picture 5" descr="Picture 5"/>
          <p:cNvPicPr>
            <a:picLocks noChangeAspect="1"/>
          </p:cNvPicPr>
          <p:nvPr/>
        </p:nvPicPr>
        <p:blipFill>
          <a:blip r:embed="rId5">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2" name="Rectangle 31"/>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323" name="TextBox 32"/>
          <p:cNvSpPr txBox="1"/>
          <p:nvPr/>
        </p:nvSpPr>
        <p:spPr>
          <a:xfrm>
            <a:off x="237663" y="195936"/>
            <a:ext cx="7538679" cy="351791"/>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w="19050">
            <a:solidFill>
              <a:srgbClr val="98B955"/>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Describe </a:t>
            </a:r>
            <a:r>
              <a:rPr>
                <a:latin typeface="+mn-lt"/>
                <a:ea typeface="+mn-ea"/>
                <a:cs typeface="+mn-cs"/>
                <a:sym typeface="Raleway Regular"/>
              </a:rPr>
              <a:t>conditions on board a slave ship. </a:t>
            </a:r>
          </a:p>
        </p:txBody>
      </p:sp>
      <p:sp>
        <p:nvSpPr>
          <p:cNvPr id="324" name="TextBox 33"/>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pic>
        <p:nvPicPr>
          <p:cNvPr id="325" name="Picture 34" descr="Picture 34"/>
          <p:cNvPicPr>
            <a:picLocks noChangeAspect="1"/>
          </p:cNvPicPr>
          <p:nvPr/>
        </p:nvPicPr>
        <p:blipFill>
          <a:blip r:embed="rId3">
            <a:extLst/>
          </a:blip>
          <a:stretch>
            <a:fillRect/>
          </a:stretch>
        </p:blipFill>
        <p:spPr>
          <a:xfrm>
            <a:off x="7925933" y="6300823"/>
            <a:ext cx="1197042" cy="519725"/>
          </a:xfrm>
          <a:prstGeom prst="rect">
            <a:avLst/>
          </a:prstGeom>
          <a:ln w="12700">
            <a:miter lim="400000"/>
          </a:ln>
        </p:spPr>
      </p:pic>
      <p:pic>
        <p:nvPicPr>
          <p:cNvPr id="326" name="Picture 35" descr="Picture 35"/>
          <p:cNvPicPr>
            <a:picLocks noChangeAspect="1"/>
          </p:cNvPicPr>
          <p:nvPr/>
        </p:nvPicPr>
        <p:blipFill>
          <a:blip r:embed="rId4">
            <a:extLst/>
          </a:blip>
          <a:stretch>
            <a:fillRect/>
          </a:stretch>
        </p:blipFill>
        <p:spPr>
          <a:xfrm>
            <a:off x="3121492" y="2400594"/>
            <a:ext cx="2989503" cy="2592106"/>
          </a:xfrm>
          <a:prstGeom prst="rect">
            <a:avLst/>
          </a:prstGeom>
          <a:ln w="12700">
            <a:miter lim="400000"/>
          </a:ln>
        </p:spPr>
      </p:pic>
      <p:sp>
        <p:nvSpPr>
          <p:cNvPr id="327" name="TextBox 1"/>
          <p:cNvSpPr txBox="1"/>
          <p:nvPr/>
        </p:nvSpPr>
        <p:spPr>
          <a:xfrm>
            <a:off x="286993" y="689034"/>
            <a:ext cx="2546040" cy="4901566"/>
          </a:xfrm>
          <a:prstGeom prst="rect">
            <a:avLst/>
          </a:prstGeom>
          <a:ln>
            <a:solidFill>
              <a:srgbClr val="00B050"/>
            </a:solidFill>
          </a:ln>
          <a:extLst>
            <a:ext uri="{C572A759-6A51-4108-AA02-DFA0A04FC94B}">
              <ma14:wrappingTextBoxFlag xmlns:ma14="http://schemas.microsoft.com/office/mac/drawingml/2011/main" val="1"/>
            </a:ext>
          </a:extLst>
        </p:spPr>
        <p:txBody>
          <a:bodyPr lIns="45719" rIns="45719">
            <a:spAutoFit/>
          </a:bodyPr>
          <a:lstStyle/>
          <a:p>
            <a:pPr>
              <a:defRPr sz="2300"/>
            </a:pPr>
            <a:r>
              <a:t>Imagine you are a slave on board a ship crossing the Atlantic. </a:t>
            </a:r>
          </a:p>
          <a:p>
            <a:pPr>
              <a:defRPr sz="2300"/>
            </a:pPr>
          </a:p>
          <a:p>
            <a:pPr>
              <a:defRPr sz="2300"/>
            </a:pPr>
            <a:r>
              <a:t>Create a mind map with ‘Slave Ship’ in the centre. </a:t>
            </a:r>
          </a:p>
          <a:p>
            <a:pPr>
              <a:defRPr sz="2300"/>
            </a:pPr>
          </a:p>
          <a:p>
            <a:pPr>
              <a:defRPr sz="2300"/>
            </a:pPr>
            <a:r>
              <a:t>Use your senses to imagine what you might see, hear, smell or touch. </a:t>
            </a:r>
          </a:p>
        </p:txBody>
      </p:sp>
      <p:pic>
        <p:nvPicPr>
          <p:cNvPr id="328" name="Picture 2" descr="Picture 2"/>
          <p:cNvPicPr>
            <a:picLocks noChangeAspect="1"/>
          </p:cNvPicPr>
          <p:nvPr/>
        </p:nvPicPr>
        <p:blipFill>
          <a:blip r:embed="rId5">
            <a:extLst/>
          </a:blip>
          <a:stretch>
            <a:fillRect/>
          </a:stretch>
        </p:blipFill>
        <p:spPr>
          <a:xfrm>
            <a:off x="3430518" y="610671"/>
            <a:ext cx="1106489" cy="1558926"/>
          </a:xfrm>
          <a:prstGeom prst="rect">
            <a:avLst/>
          </a:prstGeom>
          <a:ln w="12700">
            <a:miter lim="400000"/>
          </a:ln>
        </p:spPr>
      </p:pic>
      <p:pic>
        <p:nvPicPr>
          <p:cNvPr id="329" name="Picture 19" descr="Picture 19"/>
          <p:cNvPicPr>
            <a:picLocks noChangeAspect="1"/>
          </p:cNvPicPr>
          <p:nvPr/>
        </p:nvPicPr>
        <p:blipFill>
          <a:blip r:embed="rId6">
            <a:extLst/>
          </a:blip>
          <a:stretch>
            <a:fillRect/>
          </a:stretch>
        </p:blipFill>
        <p:spPr>
          <a:xfrm>
            <a:off x="7419796" y="733141"/>
            <a:ext cx="1030314" cy="1335141"/>
          </a:xfrm>
          <a:prstGeom prst="rect">
            <a:avLst/>
          </a:prstGeom>
          <a:ln w="12700">
            <a:miter lim="400000"/>
          </a:ln>
        </p:spPr>
      </p:pic>
      <p:pic>
        <p:nvPicPr>
          <p:cNvPr id="330" name="Picture 41" descr="Picture 41"/>
          <p:cNvPicPr>
            <a:picLocks noChangeAspect="1"/>
          </p:cNvPicPr>
          <p:nvPr/>
        </p:nvPicPr>
        <p:blipFill>
          <a:blip r:embed="rId7">
            <a:extLst/>
          </a:blip>
          <a:stretch>
            <a:fillRect/>
          </a:stretch>
        </p:blipFill>
        <p:spPr>
          <a:xfrm>
            <a:off x="7291468" y="2775324"/>
            <a:ext cx="1547813" cy="903288"/>
          </a:xfrm>
          <a:prstGeom prst="rect">
            <a:avLst/>
          </a:prstGeom>
          <a:ln w="12700">
            <a:miter lim="400000"/>
          </a:ln>
        </p:spPr>
      </p:pic>
      <p:pic>
        <p:nvPicPr>
          <p:cNvPr id="331" name="Picture 42" descr="Picture 42"/>
          <p:cNvPicPr>
            <a:picLocks noChangeAspect="1"/>
          </p:cNvPicPr>
          <p:nvPr/>
        </p:nvPicPr>
        <p:blipFill>
          <a:blip r:embed="rId8">
            <a:extLst/>
          </a:blip>
          <a:srcRect l="52029" t="0" r="0" b="0"/>
          <a:stretch>
            <a:fillRect/>
          </a:stretch>
        </p:blipFill>
        <p:spPr>
          <a:xfrm rot="15603025">
            <a:off x="7886806" y="4789861"/>
            <a:ext cx="785096" cy="1325546"/>
          </a:xfrm>
          <a:prstGeom prst="rect">
            <a:avLst/>
          </a:prstGeom>
          <a:ln w="12700">
            <a:miter lim="400000"/>
          </a:ln>
        </p:spPr>
      </p:pic>
      <p:sp>
        <p:nvSpPr>
          <p:cNvPr id="332" name="TextBox 21"/>
          <p:cNvSpPr txBox="1"/>
          <p:nvPr/>
        </p:nvSpPr>
        <p:spPr>
          <a:xfrm>
            <a:off x="4687452" y="848588"/>
            <a:ext cx="1011117" cy="510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92D050"/>
                </a:solidFill>
                <a:latin typeface="Raleway Bold"/>
                <a:ea typeface="Raleway Bold"/>
                <a:cs typeface="Raleway Bold"/>
                <a:sym typeface="Raleway Bold"/>
              </a:defRPr>
            </a:lvl1pPr>
          </a:lstStyle>
          <a:p>
            <a:pPr/>
            <a:r>
              <a:t>Hear</a:t>
            </a:r>
          </a:p>
        </p:txBody>
      </p:sp>
      <p:sp>
        <p:nvSpPr>
          <p:cNvPr id="333" name="TextBox 43"/>
          <p:cNvSpPr txBox="1"/>
          <p:nvPr/>
        </p:nvSpPr>
        <p:spPr>
          <a:xfrm>
            <a:off x="6156714" y="848588"/>
            <a:ext cx="1657587" cy="510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92D050"/>
                </a:solidFill>
                <a:latin typeface="Raleway Bold"/>
                <a:ea typeface="Raleway Bold"/>
                <a:cs typeface="Raleway Bold"/>
                <a:sym typeface="Raleway Bold"/>
              </a:defRPr>
            </a:lvl1pPr>
          </a:lstStyle>
          <a:p>
            <a:pPr/>
            <a:r>
              <a:t>Smell</a:t>
            </a:r>
          </a:p>
        </p:txBody>
      </p:sp>
      <p:sp>
        <p:nvSpPr>
          <p:cNvPr id="334" name="TextBox 44"/>
          <p:cNvSpPr txBox="1"/>
          <p:nvPr/>
        </p:nvSpPr>
        <p:spPr>
          <a:xfrm>
            <a:off x="6231647" y="2915349"/>
            <a:ext cx="1657587" cy="510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92D050"/>
                </a:solidFill>
                <a:latin typeface="Raleway Bold"/>
                <a:ea typeface="Raleway Bold"/>
                <a:cs typeface="Raleway Bold"/>
                <a:sym typeface="Raleway Bold"/>
              </a:defRPr>
            </a:lvl1pPr>
          </a:lstStyle>
          <a:p>
            <a:pPr/>
            <a:r>
              <a:t>See</a:t>
            </a:r>
          </a:p>
        </p:txBody>
      </p:sp>
      <p:sp>
        <p:nvSpPr>
          <p:cNvPr id="335" name="TextBox 45"/>
          <p:cNvSpPr txBox="1"/>
          <p:nvPr/>
        </p:nvSpPr>
        <p:spPr>
          <a:xfrm>
            <a:off x="6317320" y="5178111"/>
            <a:ext cx="1496980" cy="92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800">
                <a:solidFill>
                  <a:srgbClr val="92D050"/>
                </a:solidFill>
                <a:latin typeface="Raleway Bold"/>
                <a:ea typeface="Raleway Bold"/>
                <a:cs typeface="Raleway Bold"/>
                <a:sym typeface="Raleway Bold"/>
              </a:defRPr>
            </a:pPr>
            <a:r>
              <a:t>Touch/</a:t>
            </a:r>
          </a:p>
          <a:p>
            <a:pPr>
              <a:defRPr sz="2800">
                <a:solidFill>
                  <a:srgbClr val="92D050"/>
                </a:solidFill>
                <a:latin typeface="Raleway Bold"/>
                <a:ea typeface="Raleway Bold"/>
                <a:cs typeface="Raleway Bold"/>
                <a:sym typeface="Raleway Bold"/>
              </a:defRPr>
            </a:pPr>
            <a:r>
              <a:t>Feel</a:t>
            </a:r>
          </a:p>
        </p:txBody>
      </p:sp>
      <p:pic>
        <p:nvPicPr>
          <p:cNvPr id="336" name="Picture 15" descr="Picture 15"/>
          <p:cNvPicPr>
            <a:picLocks noChangeAspect="1"/>
          </p:cNvPicPr>
          <p:nvPr/>
        </p:nvPicPr>
        <p:blipFill>
          <a:blip r:embed="rId9">
            <a:extLst/>
          </a:blip>
          <a:stretch>
            <a:fillRect/>
          </a:stretch>
        </p:blipFill>
        <p:spPr>
          <a:xfrm>
            <a:off x="8439150" y="261921"/>
            <a:ext cx="400132" cy="382374"/>
          </a:xfrm>
          <a:prstGeom prst="rect">
            <a:avLst/>
          </a:prstGeom>
          <a:ln w="12700">
            <a:miter lim="400000"/>
          </a:ln>
        </p:spPr>
      </p:pic>
      <p:pic>
        <p:nvPicPr>
          <p:cNvPr id="337" name="Picture 16" descr="Picture 16"/>
          <p:cNvPicPr>
            <a:picLocks noChangeAspect="1"/>
          </p:cNvPicPr>
          <p:nvPr/>
        </p:nvPicPr>
        <p:blipFill>
          <a:blip r:embed="rId10">
            <a:extLst/>
          </a:blip>
          <a:stretch>
            <a:fillRect/>
          </a:stretch>
        </p:blipFill>
        <p:spPr>
          <a:xfrm>
            <a:off x="7937044" y="261921"/>
            <a:ext cx="379116" cy="382374"/>
          </a:xfrm>
          <a:prstGeom prst="rect">
            <a:avLst/>
          </a:prstGeom>
          <a:ln w="12700">
            <a:miter lim="400000"/>
          </a:ln>
        </p:spPr>
      </p:pic>
      <p:sp>
        <p:nvSpPr>
          <p:cNvPr id="338"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39" name="Picture 5" descr="Picture 5"/>
          <p:cNvPicPr>
            <a:picLocks noChangeAspect="1"/>
          </p:cNvPicPr>
          <p:nvPr/>
        </p:nvPicPr>
        <p:blipFill>
          <a:blip r:embed="rId11">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0"/>
                                  </p:stCondLst>
                                  <p:iterate type="el" backwards="0">
                                    <p:tmAbs val="0"/>
                                  </p:iterate>
                                  <p:childTnLst>
                                    <p:set>
                                      <p:cBhvr>
                                        <p:cTn id="6" fill="hold"/>
                                        <p:tgtEl>
                                          <p:spTgt spid="328"/>
                                        </p:tgtEl>
                                        <p:attrNameLst>
                                          <p:attrName>style.visibility</p:attrName>
                                        </p:attrNameLst>
                                      </p:cBhvr>
                                      <p:to>
                                        <p:strVal val="visible"/>
                                      </p:to>
                                    </p:set>
                                    <p:anim calcmode="lin" valueType="num">
                                      <p:cBhvr>
                                        <p:cTn id="7" dur="500" fill="hold"/>
                                        <p:tgtEl>
                                          <p:spTgt spid="328"/>
                                        </p:tgtEl>
                                        <p:attrNameLst>
                                          <p:attrName>ppt_x</p:attrName>
                                        </p:attrNameLst>
                                      </p:cBhvr>
                                      <p:tavLst>
                                        <p:tav tm="0">
                                          <p:val>
                                            <p:strVal val="#ppt_x"/>
                                          </p:val>
                                        </p:tav>
                                        <p:tav tm="100000">
                                          <p:val>
                                            <p:strVal val="#ppt_x"/>
                                          </p:val>
                                        </p:tav>
                                      </p:tavLst>
                                    </p:anim>
                                    <p:anim calcmode="lin" valueType="num">
                                      <p:cBhvr>
                                        <p:cTn id="8" dur="500" fill="hold"/>
                                        <p:tgtEl>
                                          <p:spTgt spid="3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Class="entr" nodeType="afterEffect" presetSubtype="4" presetID="2" grpId="2" fill="hold">
                                  <p:stCondLst>
                                    <p:cond delay="0"/>
                                  </p:stCondLst>
                                  <p:iterate type="el" backwards="0">
                                    <p:tmAbs val="0"/>
                                  </p:iterate>
                                  <p:childTnLst>
                                    <p:set>
                                      <p:cBhvr>
                                        <p:cTn id="11" fill="hold"/>
                                        <p:tgtEl>
                                          <p:spTgt spid="330"/>
                                        </p:tgtEl>
                                        <p:attrNameLst>
                                          <p:attrName>style.visibility</p:attrName>
                                        </p:attrNameLst>
                                      </p:cBhvr>
                                      <p:to>
                                        <p:strVal val="visible"/>
                                      </p:to>
                                    </p:set>
                                    <p:anim calcmode="lin" valueType="num">
                                      <p:cBhvr>
                                        <p:cTn id="12" dur="500" fill="hold"/>
                                        <p:tgtEl>
                                          <p:spTgt spid="330"/>
                                        </p:tgtEl>
                                        <p:attrNameLst>
                                          <p:attrName>ppt_x</p:attrName>
                                        </p:attrNameLst>
                                      </p:cBhvr>
                                      <p:tavLst>
                                        <p:tav tm="0">
                                          <p:val>
                                            <p:strVal val="#ppt_x"/>
                                          </p:val>
                                        </p:tav>
                                        <p:tav tm="100000">
                                          <p:val>
                                            <p:strVal val="#ppt_x"/>
                                          </p:val>
                                        </p:tav>
                                      </p:tavLst>
                                    </p:anim>
                                    <p:anim calcmode="lin" valueType="num">
                                      <p:cBhvr>
                                        <p:cTn id="13" dur="500" fill="hold"/>
                                        <p:tgtEl>
                                          <p:spTgt spid="3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Class="entr" nodeType="afterEffect" presetSubtype="4" presetID="2" grpId="3" fill="hold">
                                  <p:stCondLst>
                                    <p:cond delay="0"/>
                                  </p:stCondLst>
                                  <p:iterate type="el" backwards="0">
                                    <p:tmAbs val="0"/>
                                  </p:iterate>
                                  <p:childTnLst>
                                    <p:set>
                                      <p:cBhvr>
                                        <p:cTn id="16" fill="hold"/>
                                        <p:tgtEl>
                                          <p:spTgt spid="331"/>
                                        </p:tgtEl>
                                        <p:attrNameLst>
                                          <p:attrName>style.visibility</p:attrName>
                                        </p:attrNameLst>
                                      </p:cBhvr>
                                      <p:to>
                                        <p:strVal val="visible"/>
                                      </p:to>
                                    </p:set>
                                    <p:anim calcmode="lin" valueType="num">
                                      <p:cBhvr>
                                        <p:cTn id="17" dur="500" fill="hold"/>
                                        <p:tgtEl>
                                          <p:spTgt spid="331"/>
                                        </p:tgtEl>
                                        <p:attrNameLst>
                                          <p:attrName>ppt_x</p:attrName>
                                        </p:attrNameLst>
                                      </p:cBhvr>
                                      <p:tavLst>
                                        <p:tav tm="0">
                                          <p:val>
                                            <p:strVal val="#ppt_x"/>
                                          </p:val>
                                        </p:tav>
                                        <p:tav tm="100000">
                                          <p:val>
                                            <p:strVal val="#ppt_x"/>
                                          </p:val>
                                        </p:tav>
                                      </p:tavLst>
                                    </p:anim>
                                    <p:anim calcmode="lin" valueType="num">
                                      <p:cBhvr>
                                        <p:cTn id="18" dur="500" fill="hold"/>
                                        <p:tgtEl>
                                          <p:spTgt spid="3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1" grpId="3"/>
      <p:bldP build="whole" bldLvl="1" animBg="1" rev="0" advAuto="0" spid="328" grpId="1"/>
      <p:bldP build="whole" bldLvl="1" animBg="1" rev="0" advAuto="0" spid="330"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3" name="Picture 5" descr="Picture 5"/>
          <p:cNvPicPr>
            <a:picLocks noChangeAspect="1"/>
          </p:cNvPicPr>
          <p:nvPr/>
        </p:nvPicPr>
        <p:blipFill>
          <a:blip r:embed="rId3">
            <a:extLst/>
          </a:blip>
          <a:stretch>
            <a:fillRect/>
          </a:stretch>
        </p:blipFill>
        <p:spPr>
          <a:xfrm>
            <a:off x="2411413" y="2276475"/>
            <a:ext cx="3711576" cy="3221039"/>
          </a:xfrm>
          <a:prstGeom prst="rect">
            <a:avLst/>
          </a:prstGeom>
          <a:ln w="12700">
            <a:miter lim="400000"/>
          </a:ln>
        </p:spPr>
      </p:pic>
      <p:sp>
        <p:nvSpPr>
          <p:cNvPr id="344" name="Text Box 6"/>
          <p:cNvSpPr txBox="1"/>
          <p:nvPr/>
        </p:nvSpPr>
        <p:spPr>
          <a:xfrm>
            <a:off x="5508624" y="1412875"/>
            <a:ext cx="3135315" cy="624841"/>
          </a:xfrm>
          <a:prstGeom prst="rect">
            <a:avLst/>
          </a:prstGeom>
          <a:solidFill>
            <a:srgbClr val="FFFF99"/>
          </a:solidFill>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1000"/>
              </a:spcBef>
            </a:lvl1pPr>
          </a:lstStyle>
          <a:p>
            <a:pPr/>
            <a:r>
              <a:t>Part of a slave ship  showing under the deck.</a:t>
            </a:r>
          </a:p>
        </p:txBody>
      </p:sp>
      <p:sp>
        <p:nvSpPr>
          <p:cNvPr id="345" name="Text Box 7"/>
          <p:cNvSpPr txBox="1"/>
          <p:nvPr/>
        </p:nvSpPr>
        <p:spPr>
          <a:xfrm>
            <a:off x="6011862" y="2933242"/>
            <a:ext cx="2663825" cy="624841"/>
          </a:xfrm>
          <a:prstGeom prst="rect">
            <a:avLst/>
          </a:prstGeom>
          <a:solidFill>
            <a:srgbClr val="FFFF99"/>
          </a:solidFill>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1000"/>
              </a:spcBef>
            </a:lvl1pPr>
          </a:lstStyle>
          <a:p>
            <a:pPr/>
            <a:r>
              <a:t>Lying down are Black African Slaves.</a:t>
            </a:r>
          </a:p>
        </p:txBody>
      </p:sp>
      <p:sp>
        <p:nvSpPr>
          <p:cNvPr id="346" name="Text Box 9"/>
          <p:cNvSpPr txBox="1"/>
          <p:nvPr/>
        </p:nvSpPr>
        <p:spPr>
          <a:xfrm>
            <a:off x="611187" y="1268412"/>
            <a:ext cx="2881314" cy="624841"/>
          </a:xfrm>
          <a:prstGeom prst="rect">
            <a:avLst/>
          </a:prstGeom>
          <a:solidFill>
            <a:srgbClr val="CCFFCC"/>
          </a:solidFill>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1000"/>
              </a:spcBef>
            </a:lvl1pPr>
          </a:lstStyle>
          <a:p>
            <a:pPr/>
            <a:r>
              <a:t>Squashed as they were in tight spaces.</a:t>
            </a:r>
          </a:p>
        </p:txBody>
      </p:sp>
      <p:sp>
        <p:nvSpPr>
          <p:cNvPr id="347" name="Text Box 10"/>
          <p:cNvSpPr txBox="1"/>
          <p:nvPr/>
        </p:nvSpPr>
        <p:spPr>
          <a:xfrm>
            <a:off x="6411912" y="4431150"/>
            <a:ext cx="2232026" cy="1158241"/>
          </a:xfrm>
          <a:prstGeom prst="rect">
            <a:avLst/>
          </a:prstGeom>
          <a:solidFill>
            <a:srgbClr val="CCFFCC"/>
          </a:solidFill>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1000"/>
              </a:spcBef>
            </a:lvl1pPr>
          </a:lstStyle>
          <a:p>
            <a:pPr/>
            <a:r>
              <a:t>Worried because they did not know where they were going</a:t>
            </a:r>
          </a:p>
        </p:txBody>
      </p:sp>
      <p:sp>
        <p:nvSpPr>
          <p:cNvPr id="348" name="Text Box 11"/>
          <p:cNvSpPr txBox="1"/>
          <p:nvPr/>
        </p:nvSpPr>
        <p:spPr>
          <a:xfrm>
            <a:off x="468313" y="2781300"/>
            <a:ext cx="2087561" cy="624840"/>
          </a:xfrm>
          <a:prstGeom prst="rect">
            <a:avLst/>
          </a:prstGeom>
          <a:solidFill>
            <a:srgbClr val="CCFFCC"/>
          </a:solidFill>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1000"/>
              </a:spcBef>
            </a:lvl1pPr>
          </a:lstStyle>
          <a:p>
            <a:pPr/>
            <a:r>
              <a:t>Scared because it would be dark</a:t>
            </a:r>
          </a:p>
        </p:txBody>
      </p:sp>
      <p:sp>
        <p:nvSpPr>
          <p:cNvPr id="349" name="Text Box 12"/>
          <p:cNvSpPr txBox="1"/>
          <p:nvPr/>
        </p:nvSpPr>
        <p:spPr>
          <a:xfrm>
            <a:off x="365871" y="4124323"/>
            <a:ext cx="1944686" cy="1424941"/>
          </a:xfrm>
          <a:prstGeom prst="rect">
            <a:avLst/>
          </a:prstGeom>
          <a:solidFill>
            <a:srgbClr val="CCFFCC"/>
          </a:solidFill>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1000"/>
              </a:spcBef>
            </a:lvl1pPr>
          </a:lstStyle>
          <a:p>
            <a:pPr/>
            <a:r>
              <a:t>Sick from the smell of human waste and the movement  of the sea</a:t>
            </a:r>
          </a:p>
        </p:txBody>
      </p:sp>
      <p:sp>
        <p:nvSpPr>
          <p:cNvPr id="350" name="Line 13"/>
          <p:cNvSpPr/>
          <p:nvPr/>
        </p:nvSpPr>
        <p:spPr>
          <a:xfrm flipV="1">
            <a:off x="5219701" y="2070307"/>
            <a:ext cx="360364" cy="719138"/>
          </a:xfrm>
          <a:prstGeom prst="line">
            <a:avLst/>
          </a:prstGeom>
          <a:ln>
            <a:solidFill>
              <a:srgbClr val="000000"/>
            </a:solidFill>
            <a:tailEnd type="triangle"/>
          </a:ln>
        </p:spPr>
        <p:txBody>
          <a:bodyPr lIns="45719" rIns="45719"/>
          <a:lstStyle/>
          <a:p>
            <a:pPr/>
          </a:p>
        </p:txBody>
      </p:sp>
      <p:sp>
        <p:nvSpPr>
          <p:cNvPr id="351" name="Line 14"/>
          <p:cNvSpPr/>
          <p:nvPr/>
        </p:nvSpPr>
        <p:spPr>
          <a:xfrm flipV="1">
            <a:off x="5815807" y="3597035"/>
            <a:ext cx="431801" cy="215901"/>
          </a:xfrm>
          <a:prstGeom prst="line">
            <a:avLst/>
          </a:prstGeom>
          <a:ln>
            <a:solidFill>
              <a:srgbClr val="000000"/>
            </a:solidFill>
            <a:tailEnd type="triangle"/>
          </a:ln>
        </p:spPr>
        <p:txBody>
          <a:bodyPr lIns="45719" rIns="45719"/>
          <a:lstStyle/>
          <a:p>
            <a:pPr/>
          </a:p>
        </p:txBody>
      </p:sp>
      <p:sp>
        <p:nvSpPr>
          <p:cNvPr id="352" name="Line 15"/>
          <p:cNvSpPr/>
          <p:nvPr/>
        </p:nvSpPr>
        <p:spPr>
          <a:xfrm flipV="1">
            <a:off x="5292725" y="5026464"/>
            <a:ext cx="1119189" cy="274201"/>
          </a:xfrm>
          <a:prstGeom prst="line">
            <a:avLst/>
          </a:prstGeom>
          <a:ln>
            <a:solidFill>
              <a:srgbClr val="000000"/>
            </a:solidFill>
            <a:tailEnd type="triangle"/>
          </a:ln>
        </p:spPr>
        <p:txBody>
          <a:bodyPr lIns="45719" rIns="45719"/>
          <a:lstStyle/>
          <a:p>
            <a:pPr/>
          </a:p>
        </p:txBody>
      </p:sp>
      <p:sp>
        <p:nvSpPr>
          <p:cNvPr id="353" name="Line 16"/>
          <p:cNvSpPr/>
          <p:nvPr/>
        </p:nvSpPr>
        <p:spPr>
          <a:xfrm flipH="1" flipV="1">
            <a:off x="3132138" y="1773238"/>
            <a:ext cx="431801" cy="1368426"/>
          </a:xfrm>
          <a:prstGeom prst="line">
            <a:avLst/>
          </a:prstGeom>
          <a:ln>
            <a:solidFill>
              <a:srgbClr val="000000"/>
            </a:solidFill>
            <a:tailEnd type="triangle"/>
          </a:ln>
        </p:spPr>
        <p:txBody>
          <a:bodyPr lIns="45719" rIns="45719"/>
          <a:lstStyle/>
          <a:p>
            <a:pPr/>
          </a:p>
        </p:txBody>
      </p:sp>
      <p:sp>
        <p:nvSpPr>
          <p:cNvPr id="354" name="Line 17"/>
          <p:cNvSpPr/>
          <p:nvPr/>
        </p:nvSpPr>
        <p:spPr>
          <a:xfrm flipH="1" flipV="1">
            <a:off x="2339974" y="3284537"/>
            <a:ext cx="863601" cy="936626"/>
          </a:xfrm>
          <a:prstGeom prst="line">
            <a:avLst/>
          </a:prstGeom>
          <a:ln>
            <a:solidFill>
              <a:srgbClr val="000000"/>
            </a:solidFill>
            <a:tailEnd type="triangle"/>
          </a:ln>
        </p:spPr>
        <p:txBody>
          <a:bodyPr lIns="45719" rIns="45719"/>
          <a:lstStyle/>
          <a:p>
            <a:pPr/>
          </a:p>
        </p:txBody>
      </p:sp>
      <p:sp>
        <p:nvSpPr>
          <p:cNvPr id="355" name="Line 18"/>
          <p:cNvSpPr/>
          <p:nvPr/>
        </p:nvSpPr>
        <p:spPr>
          <a:xfrm flipH="1">
            <a:off x="1979613" y="5445125"/>
            <a:ext cx="1079501" cy="144464"/>
          </a:xfrm>
          <a:prstGeom prst="line">
            <a:avLst/>
          </a:prstGeom>
          <a:ln>
            <a:solidFill>
              <a:srgbClr val="000000"/>
            </a:solidFill>
            <a:tailEnd type="triangle"/>
          </a:ln>
        </p:spPr>
        <p:txBody>
          <a:bodyPr lIns="45719" rIns="45719"/>
          <a:lstStyle/>
          <a:p>
            <a:pPr/>
          </a:p>
        </p:txBody>
      </p:sp>
      <p:sp>
        <p:nvSpPr>
          <p:cNvPr id="356" name="Rectangle 18"/>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357" name="TextBox 19"/>
          <p:cNvSpPr txBox="1"/>
          <p:nvPr/>
        </p:nvSpPr>
        <p:spPr>
          <a:xfrm>
            <a:off x="237665" y="195936"/>
            <a:ext cx="7449009" cy="351791"/>
          </a:xfrm>
          <a:prstGeom prst="rect">
            <a:avLst/>
          </a:prstGeom>
          <a:gradFill>
            <a:gsLst>
              <a:gs pos="0">
                <a:schemeClr val="accent3">
                  <a:hueOff val="263624"/>
                  <a:satOff val="55948"/>
                  <a:lumOff val="27907"/>
                </a:schemeClr>
              </a:gs>
              <a:gs pos="35000">
                <a:srgbClr val="E4FDBF"/>
              </a:gs>
              <a:gs pos="100000">
                <a:schemeClr val="accent3">
                  <a:hueOff val="321486"/>
                  <a:satOff val="58119"/>
                  <a:lumOff val="40966"/>
                </a:schemeClr>
              </a:gs>
            </a:gsLst>
            <a:lin ang="16200000"/>
          </a:gradFill>
          <a:ln w="19050">
            <a:solidFill>
              <a:srgbClr val="98B955"/>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lvl1pPr algn="ctr" defTabSz="914400">
              <a:defRPr sz="1600">
                <a:latin typeface="Raleway Bold"/>
                <a:ea typeface="Raleway Bold"/>
                <a:cs typeface="Raleway Bold"/>
                <a:sym typeface="Raleway Bold"/>
              </a:defRPr>
            </a:lvl1pPr>
          </a:lstStyle>
          <a:p>
            <a:pPr/>
            <a:r>
              <a:t>Describe conditions on board a slave ship. </a:t>
            </a:r>
          </a:p>
        </p:txBody>
      </p:sp>
      <p:sp>
        <p:nvSpPr>
          <p:cNvPr id="358" name="TextBox 20"/>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pic>
        <p:nvPicPr>
          <p:cNvPr id="359" name="Picture 21" descr="Picture 21"/>
          <p:cNvPicPr>
            <a:picLocks noChangeAspect="1"/>
          </p:cNvPicPr>
          <p:nvPr/>
        </p:nvPicPr>
        <p:blipFill>
          <a:blip r:embed="rId4">
            <a:extLst/>
          </a:blip>
          <a:stretch>
            <a:fillRect/>
          </a:stretch>
        </p:blipFill>
        <p:spPr>
          <a:xfrm>
            <a:off x="7925933" y="6300823"/>
            <a:ext cx="1197042" cy="519725"/>
          </a:xfrm>
          <a:prstGeom prst="rect">
            <a:avLst/>
          </a:prstGeom>
          <a:ln w="12700">
            <a:miter lim="400000"/>
          </a:ln>
        </p:spPr>
      </p:pic>
      <p:pic>
        <p:nvPicPr>
          <p:cNvPr id="360" name="Picture 22" descr="Picture 22"/>
          <p:cNvPicPr>
            <a:picLocks noChangeAspect="1"/>
          </p:cNvPicPr>
          <p:nvPr/>
        </p:nvPicPr>
        <p:blipFill>
          <a:blip r:embed="rId5">
            <a:extLst/>
          </a:blip>
          <a:stretch>
            <a:fillRect/>
          </a:stretch>
        </p:blipFill>
        <p:spPr>
          <a:xfrm>
            <a:off x="8439150" y="261921"/>
            <a:ext cx="400132" cy="382374"/>
          </a:xfrm>
          <a:prstGeom prst="rect">
            <a:avLst/>
          </a:prstGeom>
          <a:ln w="12700">
            <a:miter lim="400000"/>
          </a:ln>
        </p:spPr>
      </p:pic>
      <p:pic>
        <p:nvPicPr>
          <p:cNvPr id="361" name="Picture 23" descr="Picture 23"/>
          <p:cNvPicPr>
            <a:picLocks noChangeAspect="1"/>
          </p:cNvPicPr>
          <p:nvPr/>
        </p:nvPicPr>
        <p:blipFill>
          <a:blip r:embed="rId6">
            <a:extLst/>
          </a:blip>
          <a:stretch>
            <a:fillRect/>
          </a:stretch>
        </p:blipFill>
        <p:spPr>
          <a:xfrm>
            <a:off x="7937044" y="261921"/>
            <a:ext cx="379116" cy="382374"/>
          </a:xfrm>
          <a:prstGeom prst="rect">
            <a:avLst/>
          </a:prstGeom>
          <a:ln w="12700">
            <a:miter lim="400000"/>
          </a:ln>
        </p:spPr>
      </p:pic>
      <p:sp>
        <p:nvSpPr>
          <p:cNvPr id="362"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63"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7" name="Rectangle 1"/>
          <p:cNvSpPr/>
          <p:nvPr/>
        </p:nvSpPr>
        <p:spPr>
          <a:xfrm>
            <a:off x="107949" y="119062"/>
            <a:ext cx="8891590" cy="6427789"/>
          </a:xfrm>
          <a:prstGeom prst="rect">
            <a:avLst/>
          </a:prstGeom>
          <a:ln w="25400">
            <a:solidFill>
              <a:srgbClr val="00B0F0"/>
            </a:solidFill>
          </a:ln>
        </p:spPr>
        <p:txBody>
          <a:bodyPr lIns="45719" rIns="45719" anchor="ctr"/>
          <a:lstStyle/>
          <a:p>
            <a:pPr algn="ctr" defTabSz="914400">
              <a:defRPr>
                <a:solidFill>
                  <a:srgbClr val="FFFFFF"/>
                </a:solidFill>
              </a:defRPr>
            </a:pPr>
          </a:p>
        </p:txBody>
      </p:sp>
      <p:pic>
        <p:nvPicPr>
          <p:cNvPr id="368" name="Picture 16" descr="Picture 16"/>
          <p:cNvPicPr>
            <a:picLocks noChangeAspect="1"/>
          </p:cNvPicPr>
          <p:nvPr/>
        </p:nvPicPr>
        <p:blipFill>
          <a:blip r:embed="rId2">
            <a:extLst/>
          </a:blip>
          <a:stretch>
            <a:fillRect/>
          </a:stretch>
        </p:blipFill>
        <p:spPr>
          <a:xfrm>
            <a:off x="8156575" y="5877097"/>
            <a:ext cx="952500" cy="936453"/>
          </a:xfrm>
          <a:prstGeom prst="rect">
            <a:avLst/>
          </a:prstGeom>
          <a:ln w="12700">
            <a:miter lim="400000"/>
          </a:ln>
        </p:spPr>
      </p:pic>
      <p:sp>
        <p:nvSpPr>
          <p:cNvPr id="369" name="TextBox 3"/>
          <p:cNvSpPr txBox="1"/>
          <p:nvPr/>
        </p:nvSpPr>
        <p:spPr>
          <a:xfrm>
            <a:off x="238125" y="193675"/>
            <a:ext cx="7212756" cy="342265"/>
          </a:xfrm>
          <a:prstGeom prst="rect">
            <a:avLst/>
          </a:prstGeom>
          <a:gradFill>
            <a:gsLst>
              <a:gs pos="0">
                <a:schemeClr val="accent5">
                  <a:hueOff val="249502"/>
                  <a:satOff val="48101"/>
                  <a:lumOff val="28891"/>
                </a:schemeClr>
              </a:gs>
              <a:gs pos="35000">
                <a:srgbClr val="BFEDFF"/>
              </a:gs>
              <a:gs pos="100000">
                <a:schemeClr val="accent5">
                  <a:hueOff val="308963"/>
                  <a:satOff val="48101"/>
                  <a:lumOff val="41680"/>
                </a:schemeClr>
              </a:gs>
            </a:gsLst>
            <a:lin ang="16200000"/>
          </a:gradFill>
          <a:ln>
            <a:solidFill>
              <a:srgbClr val="46AAC4"/>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Analyse </a:t>
            </a:r>
            <a:r>
              <a:rPr>
                <a:latin typeface="+mn-lt"/>
                <a:ea typeface="+mn-ea"/>
                <a:cs typeface="+mn-cs"/>
                <a:sym typeface="Raleway Regular"/>
              </a:rPr>
              <a:t>conditions and what life was like for those on board a slave ship. </a:t>
            </a:r>
          </a:p>
        </p:txBody>
      </p:sp>
      <p:sp>
        <p:nvSpPr>
          <p:cNvPr id="370" name="TextBox 15"/>
          <p:cNvSpPr txBox="1"/>
          <p:nvPr/>
        </p:nvSpPr>
        <p:spPr>
          <a:xfrm>
            <a:off x="1953895" y="6546850"/>
            <a:ext cx="5199698" cy="497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process</a:t>
            </a:r>
            <a:r>
              <a:t> information to help us to understand it more effectively.</a:t>
            </a:r>
          </a:p>
        </p:txBody>
      </p:sp>
      <p:sp>
        <p:nvSpPr>
          <p:cNvPr id="371" name="TextBox 10"/>
          <p:cNvSpPr txBox="1"/>
          <p:nvPr/>
        </p:nvSpPr>
        <p:spPr>
          <a:xfrm>
            <a:off x="1609725" y="1085183"/>
            <a:ext cx="5676900" cy="383541"/>
          </a:xfrm>
          <a:prstGeom prst="rect">
            <a:avLst/>
          </a:prstGeom>
          <a:solidFill>
            <a:srgbClr val="DBEEF4"/>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lvl1pPr algn="ctr"/>
          </a:lstStyle>
          <a:p>
            <a:pPr/>
            <a:r>
              <a:t>Create a mind map or list like the example below: </a:t>
            </a:r>
          </a:p>
        </p:txBody>
      </p:sp>
      <p:grpSp>
        <p:nvGrpSpPr>
          <p:cNvPr id="374" name="Oval 11"/>
          <p:cNvGrpSpPr/>
          <p:nvPr/>
        </p:nvGrpSpPr>
        <p:grpSpPr>
          <a:xfrm>
            <a:off x="1190625" y="2587524"/>
            <a:ext cx="2133600" cy="1285878"/>
            <a:chOff x="0" y="0"/>
            <a:chExt cx="2133600" cy="1285876"/>
          </a:xfrm>
        </p:grpSpPr>
        <p:sp>
          <p:nvSpPr>
            <p:cNvPr id="372" name="Oval"/>
            <p:cNvSpPr/>
            <p:nvPr/>
          </p:nvSpPr>
          <p:spPr>
            <a:xfrm>
              <a:off x="0" y="-1"/>
              <a:ext cx="2133600" cy="1285878"/>
            </a:xfrm>
            <a:prstGeom prst="ellipse">
              <a:avLst/>
            </a:prstGeom>
            <a:solidFill>
              <a:srgbClr val="FFFFFF"/>
            </a:solidFill>
            <a:ln w="25400" cap="flat">
              <a:solidFill>
                <a:schemeClr val="accent5"/>
              </a:solidFill>
              <a:prstDash val="solid"/>
              <a:round/>
            </a:ln>
            <a:effectLst/>
          </p:spPr>
          <p:txBody>
            <a:bodyPr wrap="square" lIns="45719" tIns="45719" rIns="45719" bIns="45719" numCol="1" anchor="ctr">
              <a:noAutofit/>
            </a:bodyPr>
            <a:lstStyle/>
            <a:p>
              <a:pPr algn="ctr"/>
            </a:p>
          </p:txBody>
        </p:sp>
        <p:sp>
          <p:nvSpPr>
            <p:cNvPr id="373" name="Conditions on a Slave Ship"/>
            <p:cNvSpPr txBox="1"/>
            <p:nvPr/>
          </p:nvSpPr>
          <p:spPr>
            <a:xfrm>
              <a:off x="358178" y="197167"/>
              <a:ext cx="1417244" cy="891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stStyle>
            <a:p>
              <a:pPr/>
              <a:r>
                <a:t>Conditions on a Slave Ship</a:t>
              </a:r>
            </a:p>
          </p:txBody>
        </p:sp>
      </p:grpSp>
      <p:sp>
        <p:nvSpPr>
          <p:cNvPr id="375" name="Straight Arrow Connector 13"/>
          <p:cNvSpPr/>
          <p:nvPr/>
        </p:nvSpPr>
        <p:spPr>
          <a:xfrm flipV="1">
            <a:off x="3011766" y="2238375"/>
            <a:ext cx="398184" cy="537463"/>
          </a:xfrm>
          <a:prstGeom prst="line">
            <a:avLst/>
          </a:prstGeom>
          <a:ln>
            <a:solidFill>
              <a:srgbClr val="46AAC4"/>
            </a:solidFill>
            <a:tailEnd type="triangle"/>
          </a:ln>
        </p:spPr>
        <p:txBody>
          <a:bodyPr lIns="45719" rIns="45719"/>
          <a:lstStyle/>
          <a:p>
            <a:pPr/>
          </a:p>
        </p:txBody>
      </p:sp>
      <p:sp>
        <p:nvSpPr>
          <p:cNvPr id="376" name="Straight Arrow Connector 15"/>
          <p:cNvSpPr/>
          <p:nvPr/>
        </p:nvSpPr>
        <p:spPr>
          <a:xfrm flipV="1">
            <a:off x="2257425" y="1885949"/>
            <a:ext cx="0" cy="701577"/>
          </a:xfrm>
          <a:prstGeom prst="line">
            <a:avLst/>
          </a:prstGeom>
          <a:ln>
            <a:solidFill>
              <a:srgbClr val="46AAC4"/>
            </a:solidFill>
            <a:tailEnd type="triangle"/>
          </a:ln>
        </p:spPr>
        <p:txBody>
          <a:bodyPr lIns="45719" rIns="45719"/>
          <a:lstStyle/>
          <a:p>
            <a:pPr/>
          </a:p>
        </p:txBody>
      </p:sp>
      <p:sp>
        <p:nvSpPr>
          <p:cNvPr id="377" name="Straight Arrow Connector 18"/>
          <p:cNvSpPr/>
          <p:nvPr/>
        </p:nvSpPr>
        <p:spPr>
          <a:xfrm flipH="1" flipV="1">
            <a:off x="1081088" y="2181298"/>
            <a:ext cx="421995" cy="594540"/>
          </a:xfrm>
          <a:prstGeom prst="line">
            <a:avLst/>
          </a:prstGeom>
          <a:ln>
            <a:solidFill>
              <a:srgbClr val="46AAC4"/>
            </a:solidFill>
            <a:tailEnd type="triangle"/>
          </a:ln>
        </p:spPr>
        <p:txBody>
          <a:bodyPr lIns="45719" rIns="45719"/>
          <a:lstStyle/>
          <a:p>
            <a:pPr/>
          </a:p>
        </p:txBody>
      </p:sp>
      <p:graphicFrame>
        <p:nvGraphicFramePr>
          <p:cNvPr id="378" name="Table 23"/>
          <p:cNvGraphicFramePr/>
          <p:nvPr/>
        </p:nvGraphicFramePr>
        <p:xfrm>
          <a:off x="5199874" y="2292948"/>
          <a:ext cx="2863038" cy="2054167"/>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863037"/>
              </a:tblGrid>
              <a:tr h="661419">
                <a:tc>
                  <a:txBody>
                    <a:bodyPr/>
                    <a:lstStyle/>
                    <a:p>
                      <a:pPr algn="l" defTabSz="914400">
                        <a:defRPr b="0" sz="1800">
                          <a:solidFill>
                            <a:srgbClr val="000000"/>
                          </a:solidFill>
                        </a:defRPr>
                      </a:pPr>
                      <a:r>
                        <a:rPr>
                          <a:sym typeface="Raleway Bold"/>
                        </a:rPr>
                        <a:t>Conditions on a Slave Ship </a:t>
                      </a: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1392747">
                <a:tc>
                  <a:txBody>
                    <a:bodyPr/>
                    <a:lstStyle/>
                    <a:p>
                      <a:pPr algn="l" defTabSz="914400">
                        <a:defRPr sz="1800"/>
                      </a:pPr>
                    </a:p>
                  </a:txBody>
                  <a:tcPr marL="45720" marR="45720" marT="45720" marB="45720" anchor="t"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bl>
          </a:graphicData>
        </a:graphic>
      </p:graphicFrame>
      <p:pic>
        <p:nvPicPr>
          <p:cNvPr id="379" name="Picture 12" descr="Picture 12"/>
          <p:cNvPicPr>
            <a:picLocks noChangeAspect="1"/>
          </p:cNvPicPr>
          <p:nvPr/>
        </p:nvPicPr>
        <p:blipFill>
          <a:blip r:embed="rId3">
            <a:extLst/>
          </a:blip>
          <a:stretch>
            <a:fillRect/>
          </a:stretch>
        </p:blipFill>
        <p:spPr>
          <a:xfrm>
            <a:off x="7614085" y="194676"/>
            <a:ext cx="339290" cy="338555"/>
          </a:xfrm>
          <a:prstGeom prst="rect">
            <a:avLst/>
          </a:prstGeom>
          <a:ln w="12700">
            <a:miter lim="400000"/>
          </a:ln>
        </p:spPr>
      </p:pic>
      <p:pic>
        <p:nvPicPr>
          <p:cNvPr id="380" name="Picture 14" descr="Picture 14"/>
          <p:cNvPicPr>
            <a:picLocks noChangeAspect="1"/>
          </p:cNvPicPr>
          <p:nvPr/>
        </p:nvPicPr>
        <p:blipFill>
          <a:blip r:embed="rId4">
            <a:extLst/>
          </a:blip>
          <a:stretch>
            <a:fillRect/>
          </a:stretch>
        </p:blipFill>
        <p:spPr>
          <a:xfrm>
            <a:off x="8062911" y="193675"/>
            <a:ext cx="362455" cy="338554"/>
          </a:xfrm>
          <a:prstGeom prst="rect">
            <a:avLst/>
          </a:prstGeom>
          <a:ln w="12700">
            <a:miter lim="400000"/>
          </a:ln>
        </p:spPr>
      </p:pic>
      <p:pic>
        <p:nvPicPr>
          <p:cNvPr id="381" name="Picture 16" descr="Picture 16"/>
          <p:cNvPicPr>
            <a:picLocks noChangeAspect="1"/>
          </p:cNvPicPr>
          <p:nvPr/>
        </p:nvPicPr>
        <p:blipFill>
          <a:blip r:embed="rId5">
            <a:extLst/>
          </a:blip>
          <a:stretch>
            <a:fillRect/>
          </a:stretch>
        </p:blipFill>
        <p:spPr>
          <a:xfrm>
            <a:off x="8588571" y="193675"/>
            <a:ext cx="362456" cy="338554"/>
          </a:xfrm>
          <a:prstGeom prst="rect">
            <a:avLst/>
          </a:prstGeom>
          <a:ln w="12700">
            <a:miter lim="400000"/>
          </a:ln>
        </p:spPr>
      </p:pic>
      <p:sp>
        <p:nvSpPr>
          <p:cNvPr id="382"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83" name="Picture 5" descr="Picture 5"/>
          <p:cNvPicPr>
            <a:picLocks noChangeAspect="1"/>
          </p:cNvPicPr>
          <p:nvPr/>
        </p:nvPicPr>
        <p:blipFill>
          <a:blip r:embed="rId6">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5" name="Rectangle 1"/>
          <p:cNvSpPr/>
          <p:nvPr/>
        </p:nvSpPr>
        <p:spPr>
          <a:xfrm>
            <a:off x="107949" y="119062"/>
            <a:ext cx="8891590" cy="6427789"/>
          </a:xfrm>
          <a:prstGeom prst="rect">
            <a:avLst/>
          </a:prstGeom>
          <a:ln w="25400">
            <a:solidFill>
              <a:srgbClr val="00B0F0"/>
            </a:solidFill>
          </a:ln>
        </p:spPr>
        <p:txBody>
          <a:bodyPr lIns="45719" rIns="45719" anchor="ctr"/>
          <a:lstStyle/>
          <a:p>
            <a:pPr algn="ctr" defTabSz="914400">
              <a:defRPr>
                <a:solidFill>
                  <a:srgbClr val="FFFFFF"/>
                </a:solidFill>
              </a:defRPr>
            </a:pPr>
          </a:p>
        </p:txBody>
      </p:sp>
      <p:pic>
        <p:nvPicPr>
          <p:cNvPr id="386" name="Picture 16" descr="Picture 16"/>
          <p:cNvPicPr>
            <a:picLocks noChangeAspect="1"/>
          </p:cNvPicPr>
          <p:nvPr/>
        </p:nvPicPr>
        <p:blipFill>
          <a:blip r:embed="rId2">
            <a:extLst/>
          </a:blip>
          <a:stretch>
            <a:fillRect/>
          </a:stretch>
        </p:blipFill>
        <p:spPr>
          <a:xfrm>
            <a:off x="8156575" y="5877097"/>
            <a:ext cx="952500" cy="936453"/>
          </a:xfrm>
          <a:prstGeom prst="rect">
            <a:avLst/>
          </a:prstGeom>
          <a:ln w="12700">
            <a:miter lim="400000"/>
          </a:ln>
        </p:spPr>
      </p:pic>
      <p:sp>
        <p:nvSpPr>
          <p:cNvPr id="387" name="TextBox 3"/>
          <p:cNvSpPr txBox="1"/>
          <p:nvPr/>
        </p:nvSpPr>
        <p:spPr>
          <a:xfrm>
            <a:off x="238125" y="193675"/>
            <a:ext cx="7181851" cy="342265"/>
          </a:xfrm>
          <a:prstGeom prst="rect">
            <a:avLst/>
          </a:prstGeom>
          <a:gradFill>
            <a:gsLst>
              <a:gs pos="0">
                <a:schemeClr val="accent5">
                  <a:hueOff val="249502"/>
                  <a:satOff val="48101"/>
                  <a:lumOff val="28891"/>
                </a:schemeClr>
              </a:gs>
              <a:gs pos="35000">
                <a:srgbClr val="BFEDFF"/>
              </a:gs>
              <a:gs pos="100000">
                <a:schemeClr val="accent5">
                  <a:hueOff val="308963"/>
                  <a:satOff val="48101"/>
                  <a:lumOff val="41680"/>
                </a:schemeClr>
              </a:gs>
            </a:gsLst>
            <a:lin ang="16200000"/>
          </a:gradFill>
          <a:ln>
            <a:solidFill>
              <a:srgbClr val="46AAC4"/>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defTabSz="914400">
              <a:defRPr sz="1600">
                <a:latin typeface="Raleway Bold"/>
                <a:ea typeface="Raleway Bold"/>
                <a:cs typeface="Raleway Bold"/>
                <a:sym typeface="Raleway Bold"/>
              </a:defRPr>
            </a:pPr>
            <a:r>
              <a:t>Analyse </a:t>
            </a:r>
            <a:r>
              <a:rPr>
                <a:latin typeface="+mn-lt"/>
                <a:ea typeface="+mn-ea"/>
                <a:cs typeface="+mn-cs"/>
                <a:sym typeface="Raleway Regular"/>
              </a:rPr>
              <a:t>conditions and what life was like for those on board a slave ship. </a:t>
            </a:r>
          </a:p>
        </p:txBody>
      </p:sp>
      <p:sp>
        <p:nvSpPr>
          <p:cNvPr id="388" name="TextBox 15"/>
          <p:cNvSpPr txBox="1"/>
          <p:nvPr/>
        </p:nvSpPr>
        <p:spPr>
          <a:xfrm>
            <a:off x="1953895" y="6546850"/>
            <a:ext cx="5199698" cy="497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process</a:t>
            </a:r>
            <a:r>
              <a:t> information to help us to understand it more effectively.</a:t>
            </a:r>
          </a:p>
        </p:txBody>
      </p:sp>
      <p:sp>
        <p:nvSpPr>
          <p:cNvPr id="389" name="TextBox 5"/>
          <p:cNvSpPr txBox="1"/>
          <p:nvPr/>
        </p:nvSpPr>
        <p:spPr>
          <a:xfrm>
            <a:off x="385907" y="793265"/>
            <a:ext cx="3271694" cy="4650741"/>
          </a:xfrm>
          <a:prstGeom prst="rect">
            <a:avLst/>
          </a:prstGeom>
          <a:solidFill>
            <a:srgbClr val="DBEEF4"/>
          </a:solidFill>
          <a:ln w="25400">
            <a:solidFill>
              <a:schemeClr val="accent5"/>
            </a:solidFill>
          </a:ln>
          <a:extLst>
            <a:ext uri="{C572A759-6A51-4108-AA02-DFA0A04FC94B}">
              <ma14:wrappingTextBoxFlag xmlns:ma14="http://schemas.microsoft.com/office/mac/drawingml/2011/main" val="1"/>
            </a:ext>
          </a:extLst>
        </p:spPr>
        <p:txBody>
          <a:bodyPr lIns="45719" rIns="45719">
            <a:spAutoFit/>
          </a:bodyPr>
          <a:lstStyle/>
          <a:p>
            <a:pPr marL="285750" indent="-285750">
              <a:buSzPct val="100000"/>
              <a:buFont typeface="Raleway Regular"/>
              <a:buChar char="•"/>
              <a:defRPr>
                <a:latin typeface="Raleway Bold"/>
                <a:ea typeface="Raleway Bold"/>
                <a:cs typeface="Raleway Bold"/>
                <a:sym typeface="Raleway Bold"/>
              </a:defRPr>
            </a:pPr>
            <a:r>
              <a:t>Collaborate</a:t>
            </a:r>
            <a:r>
              <a:rPr>
                <a:latin typeface="+mn-lt"/>
                <a:ea typeface="+mn-ea"/>
                <a:cs typeface="+mn-cs"/>
                <a:sym typeface="Raleway Regular"/>
              </a:rPr>
              <a:t> with other members of the class to find out more about conditions on board a slave ship. </a:t>
            </a:r>
            <a:endParaRPr>
              <a:latin typeface="+mn-lt"/>
              <a:ea typeface="+mn-ea"/>
              <a:cs typeface="+mn-cs"/>
              <a:sym typeface="Raleway Regular"/>
            </a:endParaRPr>
          </a:p>
          <a:p>
            <a:pPr/>
          </a:p>
          <a:p>
            <a:pPr marL="285750" indent="-285750">
              <a:buSzPct val="100000"/>
              <a:buFont typeface="Raleway Regular"/>
              <a:buChar char="•"/>
            </a:pPr>
            <a:r>
              <a:t>Each person has been given a different fact about life on board a slave ship. </a:t>
            </a:r>
          </a:p>
          <a:p>
            <a:pPr/>
          </a:p>
          <a:p>
            <a:pPr marL="285750" indent="-285750">
              <a:buSzPct val="100000"/>
              <a:buFont typeface="Raleway Regular"/>
              <a:buChar char="•"/>
              <a:defRPr>
                <a:latin typeface="Raleway Bold"/>
                <a:ea typeface="Raleway Bold"/>
                <a:cs typeface="Raleway Bold"/>
                <a:sym typeface="Raleway Bold"/>
              </a:defRPr>
            </a:pPr>
            <a:r>
              <a:t>Communicate</a:t>
            </a:r>
            <a:r>
              <a:rPr>
                <a:latin typeface="+mn-lt"/>
                <a:ea typeface="+mn-ea"/>
                <a:cs typeface="+mn-cs"/>
                <a:sym typeface="Raleway Regular"/>
              </a:rPr>
              <a:t> with others to find out different facts. </a:t>
            </a:r>
            <a:endParaRPr>
              <a:latin typeface="+mn-lt"/>
              <a:ea typeface="+mn-ea"/>
              <a:cs typeface="+mn-cs"/>
              <a:sym typeface="Raleway Regular"/>
            </a:endParaRPr>
          </a:p>
          <a:p>
            <a:pPr/>
          </a:p>
          <a:p>
            <a:pPr marL="285750" indent="-285750">
              <a:buSzPct val="100000"/>
              <a:buFont typeface="Raleway Regular"/>
              <a:buChar char="•"/>
            </a:pPr>
            <a:r>
              <a:t>When you have heard and exchanged a new fact add this to your mind map in a </a:t>
            </a:r>
            <a:r>
              <a:rPr>
                <a:latin typeface="Raleway Bold"/>
                <a:ea typeface="Raleway Bold"/>
                <a:cs typeface="Raleway Bold"/>
                <a:sym typeface="Raleway Bold"/>
              </a:rPr>
              <a:t>different colour pen. </a:t>
            </a:r>
          </a:p>
        </p:txBody>
      </p:sp>
      <p:sp>
        <p:nvSpPr>
          <p:cNvPr id="390" name="TextBox 14"/>
          <p:cNvSpPr txBox="1"/>
          <p:nvPr/>
        </p:nvSpPr>
        <p:spPr>
          <a:xfrm>
            <a:off x="4007899" y="3507020"/>
            <a:ext cx="4827444" cy="2047241"/>
          </a:xfrm>
          <a:prstGeom prst="rect">
            <a:avLst/>
          </a:prstGeom>
          <a:solidFill>
            <a:schemeClr val="accent5"/>
          </a:solidFill>
          <a:ln w="25400">
            <a:solidFill>
              <a:srgbClr val="377E90"/>
            </a:solidFill>
          </a:ln>
          <a:extLst>
            <a:ext uri="{C572A759-6A51-4108-AA02-DFA0A04FC94B}">
              <ma14:wrappingTextBoxFlag xmlns:ma14="http://schemas.microsoft.com/office/mac/drawingml/2011/main" val="1"/>
            </a:ext>
          </a:extLst>
        </p:spPr>
        <p:txBody>
          <a:bodyPr lIns="45719" rIns="45719">
            <a:spAutoFit/>
          </a:bodyPr>
          <a:lstStyle/>
          <a:p>
            <a:pPr>
              <a:defRPr sz="1600"/>
            </a:pPr>
            <a:r>
              <a:t>Word Bank: </a:t>
            </a:r>
            <a:endParaRPr>
              <a:solidFill>
                <a:srgbClr val="FFFFFF"/>
              </a:solidFill>
            </a:endParaRPr>
          </a:p>
          <a:p>
            <a:pPr>
              <a:defRPr sz="1600"/>
            </a:pPr>
          </a:p>
          <a:p>
            <a:pPr>
              <a:defRPr sz="1600">
                <a:latin typeface="Raleway Bold"/>
                <a:ea typeface="Raleway Bold"/>
                <a:cs typeface="Raleway Bold"/>
                <a:sym typeface="Raleway Bold"/>
              </a:defRPr>
            </a:pPr>
            <a:r>
              <a:t>MP: </a:t>
            </a:r>
            <a:r>
              <a:rPr>
                <a:latin typeface="+mn-lt"/>
                <a:ea typeface="+mn-ea"/>
                <a:cs typeface="+mn-cs"/>
                <a:sym typeface="Raleway Regular"/>
              </a:rPr>
              <a:t>Member of Parliament</a:t>
            </a:r>
            <a:endParaRPr>
              <a:solidFill>
                <a:srgbClr val="FFFFFF"/>
              </a:solidFill>
            </a:endParaRPr>
          </a:p>
          <a:p>
            <a:pPr>
              <a:defRPr sz="1600">
                <a:latin typeface="Raleway Bold"/>
                <a:ea typeface="Raleway Bold"/>
                <a:cs typeface="Raleway Bold"/>
                <a:sym typeface="Raleway Bold"/>
              </a:defRPr>
            </a:pPr>
            <a:r>
              <a:t>Dehydration: </a:t>
            </a:r>
            <a:r>
              <a:rPr>
                <a:latin typeface="+mn-lt"/>
                <a:ea typeface="+mn-ea"/>
                <a:cs typeface="+mn-cs"/>
                <a:sym typeface="Raleway Regular"/>
              </a:rPr>
              <a:t>when your body loses more fluid than you take in.</a:t>
            </a:r>
            <a:endParaRPr>
              <a:solidFill>
                <a:srgbClr val="FFFFFF"/>
              </a:solidFill>
            </a:endParaRPr>
          </a:p>
          <a:p>
            <a:pPr>
              <a:defRPr sz="1600">
                <a:latin typeface="Raleway Bold"/>
                <a:ea typeface="Raleway Bold"/>
                <a:cs typeface="Raleway Bold"/>
                <a:sym typeface="Raleway Bold"/>
              </a:defRPr>
            </a:pPr>
            <a:r>
              <a:t>Captive: </a:t>
            </a:r>
            <a:r>
              <a:rPr>
                <a:latin typeface="+mn-lt"/>
                <a:ea typeface="+mn-ea"/>
                <a:cs typeface="+mn-cs"/>
                <a:sym typeface="Raleway Regular"/>
              </a:rPr>
              <a:t>a person who has been taken prisoner.   </a:t>
            </a:r>
            <a:endParaRPr>
              <a:solidFill>
                <a:srgbClr val="FFFFFF"/>
              </a:solidFill>
            </a:endParaRPr>
          </a:p>
          <a:p>
            <a:pPr>
              <a:defRPr sz="1600">
                <a:latin typeface="Raleway Bold"/>
                <a:ea typeface="Raleway Bold"/>
                <a:cs typeface="Raleway Bold"/>
                <a:sym typeface="Raleway Bold"/>
              </a:defRPr>
            </a:pPr>
            <a:r>
              <a:t>Rebellion: </a:t>
            </a:r>
            <a:r>
              <a:rPr>
                <a:latin typeface="+mn-lt"/>
                <a:ea typeface="+mn-ea"/>
                <a:cs typeface="+mn-cs"/>
                <a:sym typeface="Raleway Regular"/>
              </a:rPr>
              <a:t>an act of resistance to an established leader. </a:t>
            </a:r>
          </a:p>
        </p:txBody>
      </p:sp>
      <p:pic>
        <p:nvPicPr>
          <p:cNvPr id="391" name="Picture 7" descr="Picture 7"/>
          <p:cNvPicPr>
            <a:picLocks noChangeAspect="1"/>
          </p:cNvPicPr>
          <p:nvPr/>
        </p:nvPicPr>
        <p:blipFill>
          <a:blip r:embed="rId3">
            <a:extLst/>
          </a:blip>
          <a:srcRect l="0" t="0" r="0" b="18422"/>
          <a:stretch>
            <a:fillRect/>
          </a:stretch>
        </p:blipFill>
        <p:spPr>
          <a:xfrm>
            <a:off x="4856989" y="952142"/>
            <a:ext cx="2748041" cy="2241781"/>
          </a:xfrm>
          <a:prstGeom prst="rect">
            <a:avLst/>
          </a:prstGeom>
          <a:ln w="12700">
            <a:miter lim="400000"/>
          </a:ln>
        </p:spPr>
      </p:pic>
      <p:pic>
        <p:nvPicPr>
          <p:cNvPr id="392" name="Picture 8" descr="Picture 8"/>
          <p:cNvPicPr>
            <a:picLocks noChangeAspect="1"/>
          </p:cNvPicPr>
          <p:nvPr/>
        </p:nvPicPr>
        <p:blipFill>
          <a:blip r:embed="rId4">
            <a:extLst/>
          </a:blip>
          <a:stretch>
            <a:fillRect/>
          </a:stretch>
        </p:blipFill>
        <p:spPr>
          <a:xfrm>
            <a:off x="7614085" y="194676"/>
            <a:ext cx="339290" cy="338555"/>
          </a:xfrm>
          <a:prstGeom prst="rect">
            <a:avLst/>
          </a:prstGeom>
          <a:ln w="12700">
            <a:miter lim="400000"/>
          </a:ln>
        </p:spPr>
      </p:pic>
      <p:pic>
        <p:nvPicPr>
          <p:cNvPr id="393" name="Picture 9" descr="Picture 9"/>
          <p:cNvPicPr>
            <a:picLocks noChangeAspect="1"/>
          </p:cNvPicPr>
          <p:nvPr/>
        </p:nvPicPr>
        <p:blipFill>
          <a:blip r:embed="rId5">
            <a:extLst/>
          </a:blip>
          <a:stretch>
            <a:fillRect/>
          </a:stretch>
        </p:blipFill>
        <p:spPr>
          <a:xfrm>
            <a:off x="8062911" y="193675"/>
            <a:ext cx="362455" cy="338554"/>
          </a:xfrm>
          <a:prstGeom prst="rect">
            <a:avLst/>
          </a:prstGeom>
          <a:ln w="12700">
            <a:miter lim="400000"/>
          </a:ln>
        </p:spPr>
      </p:pic>
      <p:pic>
        <p:nvPicPr>
          <p:cNvPr id="394" name="Picture 10" descr="Picture 10"/>
          <p:cNvPicPr>
            <a:picLocks noChangeAspect="1"/>
          </p:cNvPicPr>
          <p:nvPr/>
        </p:nvPicPr>
        <p:blipFill>
          <a:blip r:embed="rId6">
            <a:extLst/>
          </a:blip>
          <a:stretch>
            <a:fillRect/>
          </a:stretch>
        </p:blipFill>
        <p:spPr>
          <a:xfrm>
            <a:off x="8588571" y="193675"/>
            <a:ext cx="362456" cy="338554"/>
          </a:xfrm>
          <a:prstGeom prst="rect">
            <a:avLst/>
          </a:prstGeom>
          <a:ln w="12700">
            <a:miter lim="400000"/>
          </a:ln>
        </p:spPr>
      </p:pic>
      <p:sp>
        <p:nvSpPr>
          <p:cNvPr id="395"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396"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8" name="Rectangle 1"/>
          <p:cNvSpPr/>
          <p:nvPr/>
        </p:nvSpPr>
        <p:spPr>
          <a:xfrm>
            <a:off x="107949" y="119062"/>
            <a:ext cx="8891590" cy="6427789"/>
          </a:xfrm>
          <a:prstGeom prst="rect">
            <a:avLst/>
          </a:prstGeom>
          <a:ln w="25400">
            <a:solidFill>
              <a:schemeClr val="accent6"/>
            </a:solidFill>
          </a:ln>
        </p:spPr>
        <p:txBody>
          <a:bodyPr lIns="45719" rIns="45719" anchor="ctr"/>
          <a:lstStyle/>
          <a:p>
            <a:pPr algn="ctr" defTabSz="914400">
              <a:defRPr>
                <a:solidFill>
                  <a:srgbClr val="FFFFFF"/>
                </a:solidFill>
              </a:defRPr>
            </a:pPr>
          </a:p>
        </p:txBody>
      </p:sp>
      <p:sp>
        <p:nvSpPr>
          <p:cNvPr id="399" name="TextBox 2"/>
          <p:cNvSpPr txBox="1"/>
          <p:nvPr/>
        </p:nvSpPr>
        <p:spPr>
          <a:xfrm>
            <a:off x="250545" y="249136"/>
            <a:ext cx="7034701" cy="583566"/>
          </a:xfrm>
          <a:prstGeom prst="rect">
            <a:avLst/>
          </a:prstGeom>
          <a:gradFill>
            <a:gsLst>
              <a:gs pos="0">
                <a:schemeClr val="accent6">
                  <a:hueOff val="-456778"/>
                  <a:satOff val="8290"/>
                  <a:lumOff val="24503"/>
                </a:schemeClr>
              </a:gs>
              <a:gs pos="35000">
                <a:srgbClr val="FFDECF"/>
              </a:gs>
              <a:gs pos="100000">
                <a:schemeClr val="accent6">
                  <a:hueOff val="-556026"/>
                  <a:satOff val="8290"/>
                  <a:lumOff val="34267"/>
                </a:schemeClr>
              </a:gs>
            </a:gsLst>
            <a:lin ang="16200000"/>
          </a:gradFill>
          <a:ln>
            <a:solidFill>
              <a:srgbClr val="F69240"/>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lgn="ctr">
              <a:defRPr sz="1600">
                <a:latin typeface="Raleway Bold"/>
                <a:ea typeface="Raleway Bold"/>
                <a:cs typeface="Raleway Bold"/>
                <a:sym typeface="Raleway Bold"/>
              </a:defRPr>
            </a:pPr>
            <a:r>
              <a:t>Evaluate </a:t>
            </a:r>
            <a:r>
              <a:rPr>
                <a:latin typeface="+mn-lt"/>
                <a:ea typeface="+mn-ea"/>
                <a:cs typeface="+mn-cs"/>
                <a:sym typeface="Raleway Regular"/>
              </a:rPr>
              <a:t>experiences crossing the Atlantic through a creative writing piece. </a:t>
            </a:r>
          </a:p>
        </p:txBody>
      </p:sp>
      <p:sp>
        <p:nvSpPr>
          <p:cNvPr id="400" name="TextBox 14"/>
          <p:cNvSpPr txBox="1"/>
          <p:nvPr/>
        </p:nvSpPr>
        <p:spPr>
          <a:xfrm>
            <a:off x="1630044" y="6546850"/>
            <a:ext cx="5848987" cy="497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apply</a:t>
            </a:r>
            <a:r>
              <a:t> our learning to demonstrate understanding and then reflect on this.</a:t>
            </a:r>
          </a:p>
        </p:txBody>
      </p:sp>
      <p:pic>
        <p:nvPicPr>
          <p:cNvPr id="401" name="Picture 15" descr="Picture 15"/>
          <p:cNvPicPr>
            <a:picLocks noChangeAspect="1"/>
          </p:cNvPicPr>
          <p:nvPr/>
        </p:nvPicPr>
        <p:blipFill>
          <a:blip r:embed="rId3">
            <a:extLst/>
          </a:blip>
          <a:stretch>
            <a:fillRect/>
          </a:stretch>
        </p:blipFill>
        <p:spPr>
          <a:xfrm>
            <a:off x="8353425" y="5608637"/>
            <a:ext cx="755650" cy="1219201"/>
          </a:xfrm>
          <a:prstGeom prst="rect">
            <a:avLst/>
          </a:prstGeom>
          <a:ln w="12700">
            <a:miter lim="400000"/>
          </a:ln>
        </p:spPr>
      </p:pic>
      <p:grpSp>
        <p:nvGrpSpPr>
          <p:cNvPr id="405" name="AutoShape 4"/>
          <p:cNvGrpSpPr/>
          <p:nvPr/>
        </p:nvGrpSpPr>
        <p:grpSpPr>
          <a:xfrm>
            <a:off x="3631406" y="768310"/>
            <a:ext cx="5105402" cy="5140962"/>
            <a:chOff x="-1" y="0"/>
            <a:chExt cx="5105402" cy="5140961"/>
          </a:xfrm>
        </p:grpSpPr>
        <p:sp>
          <p:nvSpPr>
            <p:cNvPr id="402" name="Shape"/>
            <p:cNvSpPr/>
            <p:nvPr/>
          </p:nvSpPr>
          <p:spPr>
            <a:xfrm>
              <a:off x="-1" y="-1"/>
              <a:ext cx="5105402" cy="5140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21600"/>
                  </a:moveTo>
                  <a:cubicBezTo>
                    <a:pt x="604" y="21600"/>
                    <a:pt x="0" y="21000"/>
                    <a:pt x="0" y="20259"/>
                  </a:cubicBezTo>
                  <a:cubicBezTo>
                    <a:pt x="0" y="19519"/>
                    <a:pt x="604" y="18919"/>
                    <a:pt x="1350" y="18919"/>
                  </a:cubicBezTo>
                  <a:lnTo>
                    <a:pt x="2700" y="18919"/>
                  </a:lnTo>
                  <a:lnTo>
                    <a:pt x="2700" y="1341"/>
                  </a:lnTo>
                  <a:cubicBezTo>
                    <a:pt x="2700" y="600"/>
                    <a:pt x="3304" y="0"/>
                    <a:pt x="4050" y="0"/>
                  </a:cubicBezTo>
                  <a:lnTo>
                    <a:pt x="20250" y="0"/>
                  </a:lnTo>
                  <a:cubicBezTo>
                    <a:pt x="20996" y="0"/>
                    <a:pt x="21600" y="600"/>
                    <a:pt x="21600" y="1341"/>
                  </a:cubicBezTo>
                  <a:cubicBezTo>
                    <a:pt x="21600" y="2081"/>
                    <a:pt x="20996" y="2681"/>
                    <a:pt x="20250" y="2681"/>
                  </a:cubicBezTo>
                  <a:lnTo>
                    <a:pt x="18900" y="2681"/>
                  </a:lnTo>
                  <a:lnTo>
                    <a:pt x="18900" y="20259"/>
                  </a:lnTo>
                  <a:cubicBezTo>
                    <a:pt x="18900" y="21000"/>
                    <a:pt x="18296" y="21600"/>
                    <a:pt x="17550" y="21600"/>
                  </a:cubicBezTo>
                  <a:close/>
                </a:path>
              </a:pathLst>
            </a:custGeom>
            <a:solidFill>
              <a:srgbClr val="FDEADA"/>
            </a:solidFill>
            <a:ln w="12700" cap="flat">
              <a:noFill/>
              <a:miter lim="400000"/>
            </a:ln>
            <a:effectLst/>
          </p:spPr>
          <p:txBody>
            <a:bodyPr wrap="square" lIns="45719" tIns="45719" rIns="45719" bIns="45719" numCol="1" anchor="ctr">
              <a:noAutofit/>
            </a:bodyPr>
            <a:lstStyle/>
            <a:p>
              <a:pPr defTabSz="914400"/>
            </a:p>
          </p:txBody>
        </p:sp>
        <p:sp>
          <p:nvSpPr>
            <p:cNvPr id="403" name="Shape"/>
            <p:cNvSpPr/>
            <p:nvPr/>
          </p:nvSpPr>
          <p:spPr>
            <a:xfrm>
              <a:off x="-2" y="319087"/>
              <a:ext cx="1276352" cy="4821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789"/>
                    <a:pt x="19182" y="1429"/>
                    <a:pt x="16200" y="1429"/>
                  </a:cubicBezTo>
                  <a:cubicBezTo>
                    <a:pt x="14709" y="1429"/>
                    <a:pt x="13500" y="1109"/>
                    <a:pt x="13500" y="715"/>
                  </a:cubicBezTo>
                  <a:cubicBezTo>
                    <a:pt x="13500" y="320"/>
                    <a:pt x="14709" y="0"/>
                    <a:pt x="16200" y="0"/>
                  </a:cubicBezTo>
                  <a:close/>
                  <a:moveTo>
                    <a:pt x="10800" y="20171"/>
                  </a:moveTo>
                  <a:cubicBezTo>
                    <a:pt x="10800" y="20960"/>
                    <a:pt x="8382" y="21600"/>
                    <a:pt x="5400" y="21600"/>
                  </a:cubicBezTo>
                  <a:cubicBezTo>
                    <a:pt x="2418" y="21600"/>
                    <a:pt x="0" y="20960"/>
                    <a:pt x="0" y="20171"/>
                  </a:cubicBezTo>
                  <a:cubicBezTo>
                    <a:pt x="0" y="19381"/>
                    <a:pt x="2418" y="18741"/>
                    <a:pt x="5400" y="18741"/>
                  </a:cubicBezTo>
                  <a:cubicBezTo>
                    <a:pt x="6891" y="18741"/>
                    <a:pt x="8100" y="19061"/>
                    <a:pt x="8100" y="19456"/>
                  </a:cubicBezTo>
                  <a:cubicBezTo>
                    <a:pt x="8100" y="19851"/>
                    <a:pt x="6891" y="20171"/>
                    <a:pt x="5400" y="20171"/>
                  </a:cubicBez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defTabSz="914400"/>
            </a:p>
          </p:txBody>
        </p:sp>
        <p:sp>
          <p:nvSpPr>
            <p:cNvPr id="404" name="Shape"/>
            <p:cNvSpPr/>
            <p:nvPr/>
          </p:nvSpPr>
          <p:spPr>
            <a:xfrm>
              <a:off x="-1" y="-1"/>
              <a:ext cx="5105402" cy="5140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18919"/>
                  </a:moveTo>
                  <a:lnTo>
                    <a:pt x="2700" y="1341"/>
                  </a:lnTo>
                  <a:cubicBezTo>
                    <a:pt x="2700" y="600"/>
                    <a:pt x="3304" y="0"/>
                    <a:pt x="4050" y="0"/>
                  </a:cubicBezTo>
                  <a:lnTo>
                    <a:pt x="20250" y="0"/>
                  </a:lnTo>
                  <a:cubicBezTo>
                    <a:pt x="20996" y="0"/>
                    <a:pt x="21600" y="600"/>
                    <a:pt x="21600" y="1341"/>
                  </a:cubicBezTo>
                  <a:cubicBezTo>
                    <a:pt x="21600" y="2081"/>
                    <a:pt x="20996" y="2681"/>
                    <a:pt x="20250" y="2681"/>
                  </a:cubicBezTo>
                  <a:lnTo>
                    <a:pt x="18900" y="2681"/>
                  </a:lnTo>
                  <a:lnTo>
                    <a:pt x="18900" y="20259"/>
                  </a:lnTo>
                  <a:cubicBezTo>
                    <a:pt x="18900" y="21000"/>
                    <a:pt x="18296" y="21600"/>
                    <a:pt x="17550" y="21600"/>
                  </a:cubicBezTo>
                  <a:lnTo>
                    <a:pt x="1350" y="21600"/>
                  </a:lnTo>
                  <a:cubicBezTo>
                    <a:pt x="604" y="21600"/>
                    <a:pt x="0" y="21000"/>
                    <a:pt x="0" y="20259"/>
                  </a:cubicBezTo>
                  <a:cubicBezTo>
                    <a:pt x="0" y="19519"/>
                    <a:pt x="604" y="18919"/>
                    <a:pt x="1350" y="18919"/>
                  </a:cubicBezTo>
                  <a:close/>
                  <a:moveTo>
                    <a:pt x="4050" y="0"/>
                  </a:moveTo>
                  <a:cubicBezTo>
                    <a:pt x="4796" y="0"/>
                    <a:pt x="5400" y="600"/>
                    <a:pt x="5400" y="1341"/>
                  </a:cubicBezTo>
                  <a:cubicBezTo>
                    <a:pt x="5400" y="2081"/>
                    <a:pt x="4796" y="2681"/>
                    <a:pt x="4050" y="2681"/>
                  </a:cubicBezTo>
                  <a:cubicBezTo>
                    <a:pt x="3677" y="2681"/>
                    <a:pt x="3375" y="2381"/>
                    <a:pt x="3375" y="2011"/>
                  </a:cubicBezTo>
                  <a:cubicBezTo>
                    <a:pt x="3375" y="1641"/>
                    <a:pt x="3677" y="1341"/>
                    <a:pt x="4050" y="1341"/>
                  </a:cubicBezTo>
                  <a:lnTo>
                    <a:pt x="5400" y="1341"/>
                  </a:lnTo>
                  <a:moveTo>
                    <a:pt x="18900" y="2681"/>
                  </a:moveTo>
                  <a:lnTo>
                    <a:pt x="4050" y="2681"/>
                  </a:lnTo>
                  <a:moveTo>
                    <a:pt x="1350" y="18919"/>
                  </a:moveTo>
                  <a:cubicBezTo>
                    <a:pt x="1723" y="18919"/>
                    <a:pt x="2025" y="19219"/>
                    <a:pt x="2025" y="19589"/>
                  </a:cubicBezTo>
                  <a:cubicBezTo>
                    <a:pt x="2025" y="19959"/>
                    <a:pt x="1723" y="20259"/>
                    <a:pt x="1350" y="20259"/>
                  </a:cubicBezTo>
                  <a:lnTo>
                    <a:pt x="2700" y="20259"/>
                  </a:lnTo>
                  <a:moveTo>
                    <a:pt x="1350" y="21600"/>
                  </a:moveTo>
                  <a:cubicBezTo>
                    <a:pt x="2096" y="21600"/>
                    <a:pt x="2700" y="21000"/>
                    <a:pt x="2700" y="20259"/>
                  </a:cubicBezTo>
                  <a:lnTo>
                    <a:pt x="2700" y="18919"/>
                  </a:lnTo>
                </a:path>
              </a:pathLst>
            </a:custGeom>
            <a:noFill/>
            <a:ln w="25400" cap="flat">
              <a:solidFill>
                <a:schemeClr val="accent6"/>
              </a:solidFill>
              <a:prstDash val="solid"/>
              <a:round/>
            </a:ln>
            <a:effectLst/>
          </p:spPr>
          <p:txBody>
            <a:bodyPr wrap="square" lIns="45719" tIns="45719" rIns="45719" bIns="45719" numCol="1" anchor="ctr">
              <a:noAutofit/>
            </a:bodyPr>
            <a:lstStyle/>
            <a:p>
              <a:pPr defTabSz="914400"/>
            </a:p>
          </p:txBody>
        </p:sp>
      </p:grpSp>
      <p:sp>
        <p:nvSpPr>
          <p:cNvPr id="406" name="Text Box 6"/>
          <p:cNvSpPr txBox="1"/>
          <p:nvPr/>
        </p:nvSpPr>
        <p:spPr>
          <a:xfrm>
            <a:off x="4449446" y="1596152"/>
            <a:ext cx="3469323" cy="394970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spcBef>
                <a:spcPts val="1200"/>
              </a:spcBef>
              <a:defRPr sz="2000"/>
            </a:pPr>
            <a:r>
              <a:t>Life on board the slave ship is awful.</a:t>
            </a:r>
          </a:p>
          <a:p>
            <a:pPr>
              <a:spcBef>
                <a:spcPts val="1200"/>
              </a:spcBef>
              <a:defRPr sz="2000"/>
            </a:pPr>
            <a:r>
              <a:t>I have spent …</a:t>
            </a:r>
          </a:p>
          <a:p>
            <a:pPr>
              <a:spcBef>
                <a:spcPts val="1200"/>
              </a:spcBef>
              <a:defRPr sz="2000"/>
            </a:pPr>
            <a:r>
              <a:t>Under the deck…</a:t>
            </a:r>
          </a:p>
          <a:p>
            <a:pPr>
              <a:spcBef>
                <a:spcPts val="1200"/>
              </a:spcBef>
              <a:defRPr sz="2000"/>
            </a:pPr>
            <a:r>
              <a:t>The food is …</a:t>
            </a:r>
          </a:p>
          <a:p>
            <a:pPr>
              <a:spcBef>
                <a:spcPts val="1200"/>
              </a:spcBef>
              <a:defRPr sz="2000"/>
            </a:pPr>
            <a:r>
              <a:t>On the deck you can hear …</a:t>
            </a:r>
          </a:p>
          <a:p>
            <a:pPr>
              <a:spcBef>
                <a:spcPts val="1200"/>
              </a:spcBef>
              <a:defRPr sz="2000"/>
            </a:pPr>
            <a:r>
              <a:t>I miss …</a:t>
            </a:r>
          </a:p>
          <a:p>
            <a:pPr>
              <a:spcBef>
                <a:spcPts val="1200"/>
              </a:spcBef>
              <a:defRPr sz="2000"/>
            </a:pPr>
            <a:r>
              <a:t>In the future I think …</a:t>
            </a:r>
          </a:p>
        </p:txBody>
      </p:sp>
      <p:sp>
        <p:nvSpPr>
          <p:cNvPr id="407" name="TextBox 8"/>
          <p:cNvSpPr txBox="1"/>
          <p:nvPr/>
        </p:nvSpPr>
        <p:spPr>
          <a:xfrm>
            <a:off x="560387" y="947568"/>
            <a:ext cx="2961484" cy="5006341"/>
          </a:xfrm>
          <a:prstGeom prst="rect">
            <a:avLst/>
          </a:prstGeom>
          <a:solidFill>
            <a:srgbClr val="FAC090"/>
          </a:solidFill>
          <a:ln w="25400" cap="rnd">
            <a:solidFill>
              <a:srgbClr val="FFFFFF"/>
            </a:solidFill>
          </a:ln>
          <a:extLst>
            <a:ext uri="{C572A759-6A51-4108-AA02-DFA0A04FC94B}">
              <ma14:wrappingTextBoxFlag xmlns:ma14="http://schemas.microsoft.com/office/mac/drawingml/2011/main" val="1"/>
            </a:ext>
          </a:extLst>
        </p:spPr>
        <p:txBody>
          <a:bodyPr lIns="45719" rIns="45719">
            <a:spAutoFit/>
          </a:bodyPr>
          <a:lstStyle/>
          <a:p>
            <a:pPr defTabSz="914400">
              <a:defRPr sz="900"/>
            </a:pPr>
          </a:p>
          <a:p>
            <a:pPr defTabSz="914400">
              <a:defRPr sz="2100"/>
            </a:pPr>
            <a:r>
              <a:t>Create a diary entry explaining the conditions on board the ship from either:</a:t>
            </a:r>
          </a:p>
          <a:p>
            <a:pPr marL="257175" indent="-257175" defTabSz="914400">
              <a:buSzPct val="100000"/>
              <a:buFont typeface="Raleway Regular"/>
              <a:buChar char="•"/>
              <a:defRPr sz="2100"/>
            </a:pPr>
            <a:r>
              <a:t>A slave </a:t>
            </a:r>
          </a:p>
          <a:p>
            <a:pPr marL="257175" indent="-257175" defTabSz="914400">
              <a:buSzPct val="100000"/>
              <a:buFont typeface="Raleway Regular"/>
              <a:buChar char="•"/>
              <a:defRPr sz="2100"/>
            </a:pPr>
            <a:r>
              <a:t>A slave ship owner</a:t>
            </a:r>
          </a:p>
          <a:p>
            <a:pPr marL="257175" indent="-257175" defTabSz="914400">
              <a:buSzPct val="100000"/>
              <a:buFont typeface="Raleway Regular"/>
              <a:buChar char="•"/>
              <a:defRPr sz="2100"/>
            </a:pPr>
            <a:r>
              <a:t>A rebel slave</a:t>
            </a:r>
          </a:p>
          <a:p>
            <a:pPr defTabSz="914400">
              <a:defRPr sz="2100"/>
            </a:pPr>
          </a:p>
          <a:p>
            <a:pPr defTabSz="914400">
              <a:defRPr sz="2100"/>
            </a:pPr>
            <a:r>
              <a:t>You must mention the senses and how you are feeling!</a:t>
            </a:r>
          </a:p>
          <a:p>
            <a:pPr defTabSz="914400">
              <a:defRPr sz="2100"/>
            </a:pPr>
          </a:p>
          <a:p>
            <a:pPr defTabSz="914400">
              <a:defRPr sz="2100"/>
            </a:pPr>
            <a:r>
              <a:t>Take care with your presentation for this. </a:t>
            </a:r>
          </a:p>
        </p:txBody>
      </p:sp>
      <p:sp>
        <p:nvSpPr>
          <p:cNvPr id="408" name="TextBox 7"/>
          <p:cNvSpPr txBox="1"/>
          <p:nvPr/>
        </p:nvSpPr>
        <p:spPr>
          <a:xfrm>
            <a:off x="5046344" y="947569"/>
            <a:ext cx="3261362" cy="358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latin typeface="Raleway Bold"/>
                <a:ea typeface="Raleway Bold"/>
                <a:cs typeface="Raleway Bold"/>
                <a:sym typeface="Raleway Bold"/>
              </a:defRPr>
            </a:lvl1pPr>
          </a:lstStyle>
          <a:p>
            <a:pPr/>
            <a:r>
              <a:t>Possible sentence starters: </a:t>
            </a:r>
          </a:p>
        </p:txBody>
      </p:sp>
      <p:pic>
        <p:nvPicPr>
          <p:cNvPr id="409" name="Picture 9" descr="Picture 9"/>
          <p:cNvPicPr>
            <a:picLocks noChangeAspect="1"/>
          </p:cNvPicPr>
          <p:nvPr/>
        </p:nvPicPr>
        <p:blipFill>
          <a:blip r:embed="rId4">
            <a:extLst/>
          </a:blip>
          <a:stretch>
            <a:fillRect/>
          </a:stretch>
        </p:blipFill>
        <p:spPr>
          <a:xfrm>
            <a:off x="7394782" y="191675"/>
            <a:ext cx="457755" cy="436013"/>
          </a:xfrm>
          <a:prstGeom prst="rect">
            <a:avLst/>
          </a:prstGeom>
          <a:ln w="12700">
            <a:miter lim="400000"/>
          </a:ln>
        </p:spPr>
      </p:pic>
      <p:pic>
        <p:nvPicPr>
          <p:cNvPr id="410" name="Picture 10" descr="Picture 10"/>
          <p:cNvPicPr>
            <a:picLocks noChangeAspect="1"/>
          </p:cNvPicPr>
          <p:nvPr/>
        </p:nvPicPr>
        <p:blipFill>
          <a:blip r:embed="rId5">
            <a:extLst/>
          </a:blip>
          <a:stretch>
            <a:fillRect/>
          </a:stretch>
        </p:blipFill>
        <p:spPr>
          <a:xfrm>
            <a:off x="8474595" y="230249"/>
            <a:ext cx="457755" cy="436013"/>
          </a:xfrm>
          <a:prstGeom prst="rect">
            <a:avLst/>
          </a:prstGeom>
          <a:ln w="12700">
            <a:miter lim="400000"/>
          </a:ln>
        </p:spPr>
      </p:pic>
      <p:pic>
        <p:nvPicPr>
          <p:cNvPr id="411" name="Picture 11" descr="Picture 11"/>
          <p:cNvPicPr>
            <a:picLocks noChangeAspect="1"/>
          </p:cNvPicPr>
          <p:nvPr/>
        </p:nvPicPr>
        <p:blipFill>
          <a:blip r:embed="rId6">
            <a:extLst/>
          </a:blip>
          <a:stretch>
            <a:fillRect/>
          </a:stretch>
        </p:blipFill>
        <p:spPr>
          <a:xfrm>
            <a:off x="7907304" y="200407"/>
            <a:ext cx="457755" cy="436013"/>
          </a:xfrm>
          <a:prstGeom prst="rect">
            <a:avLst/>
          </a:prstGeom>
          <a:ln w="12700">
            <a:miter lim="400000"/>
          </a:ln>
        </p:spPr>
      </p:pic>
      <p:sp>
        <p:nvSpPr>
          <p:cNvPr id="412" name="Rectangle"/>
          <p:cNvSpPr/>
          <p:nvPr/>
        </p:nvSpPr>
        <p:spPr>
          <a:xfrm>
            <a:off x="-40085" y="6178094"/>
            <a:ext cx="1602185" cy="631020"/>
          </a:xfrm>
          <a:prstGeom prst="rect">
            <a:avLst/>
          </a:prstGeom>
          <a:solidFill>
            <a:srgbClr val="FFFFFF"/>
          </a:solidFill>
          <a:ln w="12700">
            <a:miter lim="400000"/>
          </a:ln>
        </p:spPr>
        <p:txBody>
          <a:bodyPr lIns="45719" rIns="45719" anchor="ctr"/>
          <a:lstStyle/>
          <a:p>
            <a:pPr/>
          </a:p>
        </p:txBody>
      </p:sp>
      <p:pic>
        <p:nvPicPr>
          <p:cNvPr id="413"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