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notesSlides/notesSlide1.xml" ContentType="application/vnd.openxmlformats-officedocument.presentationml.notesSlide+xml"/>
  <Override PartName="/ppt/media/image8.jpeg" ContentType="image/jpeg"/>
  <Override PartName="/ppt/notesSlides/notesSlide2.xml" ContentType="application/vnd.openxmlformats-officedocument.presentationml.notesSlide+xml"/>
  <Override PartName="/ppt/media/image9.jpeg" ContentType="image/jpeg"/>
  <Override PartName="/ppt/media/image10.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Raleway Bold"/>
          <a:ea typeface="Raleway Bold"/>
          <a:cs typeface="Raleway Bold"/>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91" name="Shape 91"/>
          <p:cNvSpPr/>
          <p:nvPr>
            <p:ph type="sldImg"/>
          </p:nvPr>
        </p:nvSpPr>
        <p:spPr>
          <a:xfrm>
            <a:off x="1143000" y="685800"/>
            <a:ext cx="4572000" cy="3429000"/>
          </a:xfrm>
          <a:prstGeom prst="rect">
            <a:avLst/>
          </a:prstGeom>
        </p:spPr>
        <p:txBody>
          <a:bodyPr/>
          <a:lstStyle/>
          <a:p>
            <a:pPr/>
          </a:p>
        </p:txBody>
      </p:sp>
      <p:sp>
        <p:nvSpPr>
          <p:cNvPr id="92" name="Shape 9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Raleway Regular"/>
      </a:defRPr>
    </a:lvl1pPr>
    <a:lvl2pPr indent="228600" latinLnBrk="0">
      <a:defRPr sz="1200">
        <a:latin typeface="+mn-lt"/>
        <a:ea typeface="+mn-ea"/>
        <a:cs typeface="+mn-cs"/>
        <a:sym typeface="Raleway Regular"/>
      </a:defRPr>
    </a:lvl2pPr>
    <a:lvl3pPr indent="457200" latinLnBrk="0">
      <a:defRPr sz="1200">
        <a:latin typeface="+mn-lt"/>
        <a:ea typeface="+mn-ea"/>
        <a:cs typeface="+mn-cs"/>
        <a:sym typeface="Raleway Regular"/>
      </a:defRPr>
    </a:lvl3pPr>
    <a:lvl4pPr indent="685800" latinLnBrk="0">
      <a:defRPr sz="1200">
        <a:latin typeface="+mn-lt"/>
        <a:ea typeface="+mn-ea"/>
        <a:cs typeface="+mn-cs"/>
        <a:sym typeface="Raleway Regular"/>
      </a:defRPr>
    </a:lvl4pPr>
    <a:lvl5pPr indent="914400" latinLnBrk="0">
      <a:defRPr sz="1200">
        <a:latin typeface="+mn-lt"/>
        <a:ea typeface="+mn-ea"/>
        <a:cs typeface="+mn-cs"/>
        <a:sym typeface="Raleway Regular"/>
      </a:defRPr>
    </a:lvl5pPr>
    <a:lvl6pPr indent="1143000" latinLnBrk="0">
      <a:defRPr sz="1200">
        <a:latin typeface="+mn-lt"/>
        <a:ea typeface="+mn-ea"/>
        <a:cs typeface="+mn-cs"/>
        <a:sym typeface="Raleway Regular"/>
      </a:defRPr>
    </a:lvl6pPr>
    <a:lvl7pPr indent="1371600" latinLnBrk="0">
      <a:defRPr sz="1200">
        <a:latin typeface="+mn-lt"/>
        <a:ea typeface="+mn-ea"/>
        <a:cs typeface="+mn-cs"/>
        <a:sym typeface="Raleway Regular"/>
      </a:defRPr>
    </a:lvl7pPr>
    <a:lvl8pPr indent="1600200" latinLnBrk="0">
      <a:defRPr sz="1200">
        <a:latin typeface="+mn-lt"/>
        <a:ea typeface="+mn-ea"/>
        <a:cs typeface="+mn-cs"/>
        <a:sym typeface="Raleway Regular"/>
      </a:defRPr>
    </a:lvl8pPr>
    <a:lvl9pPr indent="1828800" latinLnBrk="0">
      <a:defRPr sz="1200">
        <a:latin typeface="+mn-lt"/>
        <a:ea typeface="+mn-ea"/>
        <a:cs typeface="+mn-cs"/>
        <a:sym typeface="Raleway Regula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6" name="Shape 376"/>
          <p:cNvSpPr/>
          <p:nvPr>
            <p:ph type="sldImg"/>
          </p:nvPr>
        </p:nvSpPr>
        <p:spPr>
          <a:prstGeom prst="rect">
            <a:avLst/>
          </a:prstGeom>
        </p:spPr>
        <p:txBody>
          <a:bodyPr/>
          <a:lstStyle/>
          <a:p>
            <a:pPr/>
          </a:p>
        </p:txBody>
      </p:sp>
      <p:sp>
        <p:nvSpPr>
          <p:cNvPr id="377" name="Shape 377"/>
          <p:cNvSpPr/>
          <p:nvPr>
            <p:ph type="body" sz="quarter" idx="1"/>
          </p:nvPr>
        </p:nvSpPr>
        <p:spPr>
          <a:prstGeom prst="rect">
            <a:avLst/>
          </a:prstGeom>
        </p:spPr>
        <p:txBody>
          <a:bodyPr/>
          <a:lstStyle/>
          <a:p>
            <a:pPr/>
            <a:r>
              <a:t>https://www.youtube.com/watch?v=2KnKMZneATk&amp;feature=emb_logo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8" name="Shape 408"/>
          <p:cNvSpPr/>
          <p:nvPr>
            <p:ph type="sldImg"/>
          </p:nvPr>
        </p:nvSpPr>
        <p:spPr>
          <a:prstGeom prst="rect">
            <a:avLst/>
          </a:prstGeom>
        </p:spPr>
        <p:txBody>
          <a:bodyPr/>
          <a:lstStyle/>
          <a:p>
            <a:pPr/>
          </a:p>
        </p:txBody>
      </p:sp>
      <p:sp>
        <p:nvSpPr>
          <p:cNvPr id="409" name="Shape 409"/>
          <p:cNvSpPr/>
          <p:nvPr>
            <p:ph type="body" sz="quarter" idx="1"/>
          </p:nvPr>
        </p:nvSpPr>
        <p:spPr>
          <a:prstGeom prst="rect">
            <a:avLst/>
          </a:prstGeom>
        </p:spPr>
        <p:txBody>
          <a:bodyPr/>
          <a:lstStyle/>
          <a:p>
            <a:pPr/>
            <a:r>
              <a:t>Example display board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685800" y="2130425"/>
            <a:ext cx="7772400" cy="1470025"/>
          </a:xfrm>
          <a:prstGeom prst="rect">
            <a:avLst/>
          </a:prstGeom>
        </p:spPr>
        <p:txBody>
          <a:bodyPr/>
          <a:lstStyle/>
          <a:p>
            <a:pPr/>
            <a:r>
              <a:t>Title Text</a:t>
            </a:r>
          </a:p>
        </p:txBody>
      </p:sp>
      <p:sp>
        <p:nvSpPr>
          <p:cNvPr id="12" name="Body Level One…"/>
          <p:cNvSpPr txBox="1"/>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722312" y="4406900"/>
            <a:ext cx="7772401" cy="1362075"/>
          </a:xfrm>
          <a:prstGeom prst="rect">
            <a:avLst/>
          </a:prstGeom>
        </p:spPr>
        <p:txBody>
          <a:bodyPr anchor="t"/>
          <a:lstStyle>
            <a:lvl1pPr algn="l">
              <a:defRPr cap="all" sz="4000">
                <a:latin typeface="Raleway Bold"/>
                <a:ea typeface="Raleway Bold"/>
                <a:cs typeface="Raleway Bold"/>
                <a:sym typeface="Raleway Bold"/>
              </a:defRPr>
            </a:lvl1pPr>
          </a:lstStyle>
          <a:p>
            <a:pPr/>
            <a:r>
              <a:t>Title Text</a:t>
            </a:r>
          </a:p>
        </p:txBody>
      </p:sp>
      <p:sp>
        <p:nvSpPr>
          <p:cNvPr id="30" name="Body Level One…"/>
          <p:cNvSpPr txBox="1"/>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Raleway Bold"/>
                <a:ea typeface="Raleway Bold"/>
                <a:cs typeface="Raleway Bold"/>
                <a:sym typeface="Raleway Bold"/>
              </a:defRPr>
            </a:lvl1pPr>
            <a:lvl2pPr marL="0" indent="457200">
              <a:spcBef>
                <a:spcPts val="500"/>
              </a:spcBef>
              <a:buSzTx/>
              <a:buFontTx/>
              <a:buNone/>
              <a:defRPr sz="2400">
                <a:latin typeface="Raleway Bold"/>
                <a:ea typeface="Raleway Bold"/>
                <a:cs typeface="Raleway Bold"/>
                <a:sym typeface="Raleway Bold"/>
              </a:defRPr>
            </a:lvl2pPr>
            <a:lvl3pPr marL="0" indent="914400">
              <a:spcBef>
                <a:spcPts val="500"/>
              </a:spcBef>
              <a:buSzTx/>
              <a:buFontTx/>
              <a:buNone/>
              <a:defRPr sz="2400">
                <a:latin typeface="Raleway Bold"/>
                <a:ea typeface="Raleway Bold"/>
                <a:cs typeface="Raleway Bold"/>
                <a:sym typeface="Raleway Bold"/>
              </a:defRPr>
            </a:lvl3pPr>
            <a:lvl4pPr marL="0" indent="1371600">
              <a:spcBef>
                <a:spcPts val="500"/>
              </a:spcBef>
              <a:buSzTx/>
              <a:buFontTx/>
              <a:buNone/>
              <a:defRPr sz="2400">
                <a:latin typeface="Raleway Bold"/>
                <a:ea typeface="Raleway Bold"/>
                <a:cs typeface="Raleway Bold"/>
                <a:sym typeface="Raleway Bold"/>
              </a:defRPr>
            </a:lvl4pPr>
            <a:lvl5pPr marL="0" indent="1828800">
              <a:spcBef>
                <a:spcPts val="500"/>
              </a:spcBef>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a:latin typeface="Raleway Bold"/>
                <a:ea typeface="Raleway Bold"/>
                <a:cs typeface="Raleway Bold"/>
                <a:sym typeface="Raleway Bold"/>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457200" y="273050"/>
            <a:ext cx="3008314" cy="1162050"/>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73" name="Body Level One…"/>
          <p:cNvSpPr txBox="1"/>
          <p:nvPr>
            <p:ph type="body" idx="1"/>
          </p:nvPr>
        </p:nvSpPr>
        <p:spPr>
          <a:xfrm>
            <a:off x="3575050" y="273050"/>
            <a:ext cx="5111750" cy="5853113"/>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1792288" y="4800600"/>
            <a:ext cx="5486401" cy="566738"/>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83" name="Picture Placeholder 2"/>
          <p:cNvSpPr/>
          <p:nvPr>
            <p:ph type="pic" sz="half" idx="13"/>
          </p:nvPr>
        </p:nvSpPr>
        <p:spPr>
          <a:xfrm>
            <a:off x="1792288" y="612775"/>
            <a:ext cx="5486401" cy="4114800"/>
          </a:xfrm>
          <a:prstGeom prst="rect">
            <a:avLst/>
          </a:prstGeom>
        </p:spPr>
        <p:txBody>
          <a:bodyPr lIns="91439" rIns="91439">
            <a:noAutofit/>
          </a:bodyPr>
          <a:lstStyle/>
          <a:p>
            <a:pPr/>
          </a:p>
        </p:txBody>
      </p:sp>
      <p:sp>
        <p:nvSpPr>
          <p:cNvPr id="84" name="Body Level One…"/>
          <p:cNvSpPr txBox="1"/>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424164" y="6404292"/>
            <a:ext cx="262636" cy="26924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5pPr>
      <a:lvl6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6pPr>
      <a:lvl7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7pPr>
      <a:lvl8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8pPr>
      <a:lvl9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9pPr>
    </p:titleStyle>
    <p:bodyStyle>
      <a:lvl1pPr marL="342900" marR="0" indent="-3429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1pPr>
      <a:lvl2pPr marL="783771" marR="0" indent="-326571"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2pPr>
      <a:lvl3pPr marL="1219200" marR="0" indent="-3048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3pPr>
      <a:lvl4pPr marL="17373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4pPr>
      <a:lvl5pPr marL="21945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5pPr>
      <a:lvl6pPr marL="26517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6pPr>
      <a:lvl7pPr marL="31089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7pPr>
      <a:lvl8pPr marL="35661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8pPr>
      <a:lvl9pPr marL="40233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6.jpeg"/><Relationship Id="rId7" Type="http://schemas.openxmlformats.org/officeDocument/2006/relationships/image" Target="../media/image27.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7.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20.pn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8.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8.pn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9.jpeg"/><Relationship Id="rId8" Type="http://schemas.openxmlformats.org/officeDocument/2006/relationships/image" Target="../media/image29.png"/><Relationship Id="rId9" Type="http://schemas.openxmlformats.org/officeDocument/2006/relationships/image" Target="../media/image30.png"/><Relationship Id="rId10" Type="http://schemas.openxmlformats.org/officeDocument/2006/relationships/image" Target="../media/image31.png"/><Relationship Id="rId11" Type="http://schemas.openxmlformats.org/officeDocument/2006/relationships/image" Target="../media/image10.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 Id="rId3" Type="http://schemas.openxmlformats.org/officeDocument/2006/relationships/image" Target="../media/image6.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9.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3.png"/><Relationship Id="rId4" Type="http://schemas.openxmlformats.org/officeDocument/2006/relationships/image" Target="../media/image1.jpeg"/><Relationship Id="rId5" Type="http://schemas.openxmlformats.org/officeDocument/2006/relationships/image" Target="../media/image2.jpe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1" Type="http://schemas.openxmlformats.org/officeDocument/2006/relationships/image" Target="../media/image16.png"/><Relationship Id="rId12" Type="http://schemas.openxmlformats.org/officeDocument/2006/relationships/image" Target="../media/image17.png"/><Relationship Id="rId13" Type="http://schemas.openxmlformats.org/officeDocument/2006/relationships/image" Target="../media/image9.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3.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9.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9.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24.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2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2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Rectangle 3"/>
          <p:cNvSpPr/>
          <p:nvPr/>
        </p:nvSpPr>
        <p:spPr>
          <a:xfrm>
            <a:off x="107504" y="119755"/>
            <a:ext cx="8892480" cy="6624736"/>
          </a:xfrm>
          <a:prstGeom prst="rect">
            <a:avLst/>
          </a:prstGeom>
          <a:ln w="25400">
            <a:solidFill>
              <a:srgbClr val="1F497D"/>
            </a:solidFill>
          </a:ln>
        </p:spPr>
        <p:txBody>
          <a:bodyPr lIns="45719" rIns="45719" anchor="ctr"/>
          <a:lstStyle/>
          <a:p>
            <a:pPr algn="ctr">
              <a:defRPr>
                <a:solidFill>
                  <a:srgbClr val="FFFFFF"/>
                </a:solidFill>
              </a:defRPr>
            </a:pPr>
          </a:p>
        </p:txBody>
      </p:sp>
      <p:grpSp>
        <p:nvGrpSpPr>
          <p:cNvPr id="97" name="Rectangle 19"/>
          <p:cNvGrpSpPr/>
          <p:nvPr/>
        </p:nvGrpSpPr>
        <p:grpSpPr>
          <a:xfrm>
            <a:off x="1467305" y="220171"/>
            <a:ext cx="6168738" cy="832566"/>
            <a:chOff x="0" y="0"/>
            <a:chExt cx="6168736" cy="832564"/>
          </a:xfrm>
        </p:grpSpPr>
        <p:sp>
          <p:nvSpPr>
            <p:cNvPr id="95" name="Rectangle"/>
            <p:cNvSpPr/>
            <p:nvPr/>
          </p:nvSpPr>
          <p:spPr>
            <a:xfrm>
              <a:off x="-1" y="-1"/>
              <a:ext cx="6168738" cy="832566"/>
            </a:xfrm>
            <a:prstGeom prst="rect">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lgn="ctr"/>
            </a:p>
          </p:txBody>
        </p:sp>
        <p:sp>
          <p:nvSpPr>
            <p:cNvPr id="96" name="Explorer Research – My Example"/>
            <p:cNvSpPr txBox="1"/>
            <p:nvPr/>
          </p:nvSpPr>
          <p:spPr>
            <a:xfrm>
              <a:off x="45695" y="161031"/>
              <a:ext cx="6077346" cy="51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699" tIns="45699" rIns="45699" bIns="45699" numCol="1" anchor="ctr">
              <a:spAutoFit/>
            </a:bodyPr>
            <a:lstStyle>
              <a:lvl1pPr algn="ctr">
                <a:defRPr sz="2800" u="sng">
                  <a:latin typeface="Raleway Bold"/>
                  <a:ea typeface="Raleway Bold"/>
                  <a:cs typeface="Raleway Bold"/>
                  <a:sym typeface="Raleway Bold"/>
                </a:defRPr>
              </a:lvl1pPr>
            </a:lstStyle>
            <a:p>
              <a:pPr/>
              <a:r>
                <a:t>Explorer Research – My Example </a:t>
              </a:r>
            </a:p>
          </p:txBody>
        </p:sp>
      </p:grpSp>
      <p:sp>
        <p:nvSpPr>
          <p:cNvPr id="98" name="TextBox 23"/>
          <p:cNvSpPr txBox="1"/>
          <p:nvPr/>
        </p:nvSpPr>
        <p:spPr>
          <a:xfrm>
            <a:off x="225231" y="2492896"/>
            <a:ext cx="4733098" cy="2838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1300"/>
            </a:pPr>
            <a:r>
              <a:t>What will </a:t>
            </a:r>
            <a:r>
              <a:rPr b="1">
                <a:latin typeface="Trebuchet MS"/>
                <a:ea typeface="Trebuchet MS"/>
                <a:cs typeface="Trebuchet MS"/>
                <a:sym typeface="Trebuchet MS"/>
              </a:rPr>
              <a:t>outstanding</a:t>
            </a:r>
            <a:r>
              <a:t> progress look like in today’s lesson?</a:t>
            </a:r>
          </a:p>
        </p:txBody>
      </p:sp>
      <p:sp>
        <p:nvSpPr>
          <p:cNvPr id="99" name="Rectangle 24"/>
          <p:cNvSpPr/>
          <p:nvPr/>
        </p:nvSpPr>
        <p:spPr>
          <a:xfrm>
            <a:off x="214397" y="2872681"/>
            <a:ext cx="5378474" cy="2599302"/>
          </a:xfrm>
          <a:prstGeom prst="rect">
            <a:avLst/>
          </a:prstGeom>
          <a:gradFill>
            <a:gsLst>
              <a:gs pos="0">
                <a:srgbClr val="FFFF9C"/>
              </a:gs>
              <a:gs pos="50000">
                <a:srgbClr val="FFFFC3"/>
              </a:gs>
              <a:gs pos="100000">
                <a:srgbClr val="FFFFE2"/>
              </a:gs>
            </a:gsLst>
            <a:lin ang="2700000"/>
          </a:gradFill>
          <a:ln w="19050">
            <a:solidFill>
              <a:srgbClr val="FFFF00"/>
            </a:solidFill>
          </a:ln>
          <a:effectLst>
            <a:outerShdw sx="100000" sy="100000" kx="0" ky="0" algn="b" rotWithShape="0" blurRad="38100" dist="20000" dir="5400000">
              <a:srgbClr val="000000">
                <a:alpha val="38000"/>
              </a:srgbClr>
            </a:outerShdw>
          </a:effectLst>
        </p:spPr>
        <p:txBody>
          <a:bodyPr lIns="45719" rIns="45719" anchor="ctr"/>
          <a:lstStyle/>
          <a:p>
            <a:pPr algn="ctr">
              <a:defRPr sz="2800"/>
            </a:pPr>
          </a:p>
        </p:txBody>
      </p:sp>
      <p:graphicFrame>
        <p:nvGraphicFramePr>
          <p:cNvPr id="100" name="Table 38"/>
          <p:cNvGraphicFramePr/>
          <p:nvPr/>
        </p:nvGraphicFramePr>
        <p:xfrm>
          <a:off x="1831370" y="5835776"/>
          <a:ext cx="3853095" cy="72432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26547"/>
                <a:gridCol w="1926547"/>
              </a:tblGrid>
              <a:tr h="351076">
                <a:tc>
                  <a:txBody>
                    <a:bodyPr/>
                    <a:lstStyle/>
                    <a:p>
                      <a:pPr algn="ctr" defTabSz="914400">
                        <a:defRPr sz="1800"/>
                      </a:pPr>
                      <a:r>
                        <a:rPr sz="1600"/>
                        <a:t>Exploration </a:t>
                      </a:r>
                    </a:p>
                  </a:txBody>
                  <a:tcPr marL="45720" marR="45720" marT="45720" marB="45720" anchor="t" anchorCtr="0" horzOverflow="overflow">
                    <a:solidFill>
                      <a:srgbClr val="EBF1DE">
                        <a:alpha val="74902"/>
                      </a:srgbClr>
                    </a:solidFill>
                  </a:tcPr>
                </a:tc>
                <a:tc>
                  <a:txBody>
                    <a:bodyPr/>
                    <a:lstStyle/>
                    <a:p>
                      <a:pPr algn="ctr" defTabSz="914400">
                        <a:defRPr sz="1800"/>
                      </a:pPr>
                      <a:r>
                        <a:rPr sz="1600"/>
                        <a:t>Navigation </a:t>
                      </a:r>
                    </a:p>
                  </a:txBody>
                  <a:tcPr marL="45720" marR="45720" marT="45720" marB="45720" anchor="t" anchorCtr="0" horzOverflow="overflow">
                    <a:solidFill>
                      <a:srgbClr val="EBF1DE">
                        <a:alpha val="74902"/>
                      </a:srgbClr>
                    </a:solidFill>
                  </a:tcPr>
                </a:tc>
              </a:tr>
              <a:tr h="373246">
                <a:tc>
                  <a:txBody>
                    <a:bodyPr/>
                    <a:lstStyle/>
                    <a:p>
                      <a:pPr algn="ctr" defTabSz="914400">
                        <a:defRPr sz="1800"/>
                      </a:pPr>
                      <a:r>
                        <a:rPr sz="1600"/>
                        <a:t>Research</a:t>
                      </a:r>
                    </a:p>
                  </a:txBody>
                  <a:tcPr marL="45720" marR="45720" marT="45720" marB="45720" anchor="t" anchorCtr="0" horzOverflow="overflow">
                    <a:solidFill>
                      <a:srgbClr val="EBF1DE">
                        <a:alpha val="74902"/>
                      </a:srgbClr>
                    </a:solidFill>
                  </a:tcPr>
                </a:tc>
                <a:tc>
                  <a:txBody>
                    <a:bodyPr/>
                    <a:lstStyle/>
                    <a:p>
                      <a:pPr algn="ctr" defTabSz="914400">
                        <a:defRPr sz="1800"/>
                      </a:pPr>
                      <a:r>
                        <a:rPr sz="1600"/>
                        <a:t>Presentation</a:t>
                      </a:r>
                    </a:p>
                  </a:txBody>
                  <a:tcPr marL="45720" marR="45720" marT="45720" marB="45720" anchor="t" anchorCtr="0" horzOverflow="overflow">
                    <a:solidFill>
                      <a:srgbClr val="EBF1DE">
                        <a:alpha val="74902"/>
                      </a:srgbClr>
                    </a:solidFill>
                  </a:tcPr>
                </a:tc>
              </a:tr>
            </a:tbl>
          </a:graphicData>
        </a:graphic>
      </p:graphicFrame>
      <p:grpSp>
        <p:nvGrpSpPr>
          <p:cNvPr id="103" name="Rectangle 45"/>
          <p:cNvGrpSpPr/>
          <p:nvPr/>
        </p:nvGrpSpPr>
        <p:grpSpPr>
          <a:xfrm>
            <a:off x="1336407" y="1105303"/>
            <a:ext cx="2345944" cy="1310640"/>
            <a:chOff x="0" y="0"/>
            <a:chExt cx="2345942" cy="1310639"/>
          </a:xfrm>
        </p:grpSpPr>
        <p:sp>
          <p:nvSpPr>
            <p:cNvPr id="101" name="Rectangle"/>
            <p:cNvSpPr/>
            <p:nvPr/>
          </p:nvSpPr>
          <p:spPr>
            <a:xfrm>
              <a:off x="0" y="55155"/>
              <a:ext cx="2345943" cy="1200329"/>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02" name="Discuss the background and experience of your explorers."/>
            <p:cNvSpPr txBox="1"/>
            <p:nvPr/>
          </p:nvSpPr>
          <p:spPr>
            <a:xfrm>
              <a:off x="45719" y="0"/>
              <a:ext cx="2254504" cy="1310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000">
                  <a:latin typeface="Raleway Bold"/>
                  <a:ea typeface="Raleway Bold"/>
                  <a:cs typeface="Raleway Bold"/>
                  <a:sym typeface="Raleway Bold"/>
                </a:defRPr>
              </a:pPr>
              <a:r>
                <a:t>Discuss </a:t>
              </a:r>
              <a:r>
                <a:rPr>
                  <a:latin typeface="+mn-lt"/>
                  <a:ea typeface="+mn-ea"/>
                  <a:cs typeface="+mn-cs"/>
                  <a:sym typeface="Raleway Regular"/>
                </a:rPr>
                <a:t>the background and experience of your explorers.</a:t>
              </a:r>
            </a:p>
          </p:txBody>
        </p:sp>
      </p:grpSp>
      <p:grpSp>
        <p:nvGrpSpPr>
          <p:cNvPr id="106" name="Rectangle 37"/>
          <p:cNvGrpSpPr/>
          <p:nvPr/>
        </p:nvGrpSpPr>
        <p:grpSpPr>
          <a:xfrm>
            <a:off x="6672129" y="872920"/>
            <a:ext cx="2299105" cy="1810508"/>
            <a:chOff x="0" y="0"/>
            <a:chExt cx="2299104" cy="1810507"/>
          </a:xfrm>
        </p:grpSpPr>
        <p:sp>
          <p:nvSpPr>
            <p:cNvPr id="104" name="Rectangle"/>
            <p:cNvSpPr/>
            <p:nvPr/>
          </p:nvSpPr>
          <p:spPr>
            <a:xfrm>
              <a:off x="0" y="248894"/>
              <a:ext cx="2299105" cy="1312720"/>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105" name="Perform additional research and create further materials for showcase."/>
            <p:cNvSpPr txBox="1"/>
            <p:nvPr/>
          </p:nvSpPr>
          <p:spPr>
            <a:xfrm>
              <a:off x="48932" y="0"/>
              <a:ext cx="2201240" cy="18105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r>
                <a:t>Perform </a:t>
              </a:r>
              <a:r>
                <a:rPr>
                  <a:latin typeface="+mn-lt"/>
                  <a:ea typeface="+mn-ea"/>
                  <a:cs typeface="+mn-cs"/>
                  <a:sym typeface="Raleway Regular"/>
                </a:rPr>
                <a:t>additional research and create further materials for showcase.  </a:t>
              </a:r>
            </a:p>
          </p:txBody>
        </p:sp>
      </p:grpSp>
      <p:sp>
        <p:nvSpPr>
          <p:cNvPr id="107" name="Straight Arrow Connector 39"/>
          <p:cNvSpPr/>
          <p:nvPr/>
        </p:nvSpPr>
        <p:spPr>
          <a:xfrm>
            <a:off x="3674667" y="1778174"/>
            <a:ext cx="282924" cy="1"/>
          </a:xfrm>
          <a:prstGeom prst="line">
            <a:avLst/>
          </a:prstGeom>
          <a:ln>
            <a:solidFill>
              <a:srgbClr val="000000"/>
            </a:solidFill>
            <a:tailEnd type="triangle"/>
          </a:ln>
        </p:spPr>
        <p:txBody>
          <a:bodyPr lIns="45719" rIns="45719"/>
          <a:lstStyle/>
          <a:p>
            <a:pPr/>
          </a:p>
        </p:txBody>
      </p:sp>
      <p:pic>
        <p:nvPicPr>
          <p:cNvPr id="108" name="Picture 17" descr="Picture 17"/>
          <p:cNvPicPr>
            <a:picLocks noChangeAspect="1"/>
          </p:cNvPicPr>
          <p:nvPr/>
        </p:nvPicPr>
        <p:blipFill>
          <a:blip r:embed="rId2">
            <a:extLst/>
          </a:blip>
          <a:srcRect l="8152" t="29450" r="62884" b="20549"/>
          <a:stretch>
            <a:fillRect/>
          </a:stretch>
        </p:blipFill>
        <p:spPr>
          <a:xfrm>
            <a:off x="5953735" y="5731212"/>
            <a:ext cx="961877" cy="933347"/>
          </a:xfrm>
          <a:prstGeom prst="rect">
            <a:avLst/>
          </a:prstGeom>
          <a:ln w="12700">
            <a:miter lim="400000"/>
          </a:ln>
        </p:spPr>
      </p:pic>
      <p:grpSp>
        <p:nvGrpSpPr>
          <p:cNvPr id="113" name="Group 18"/>
          <p:cNvGrpSpPr/>
          <p:nvPr/>
        </p:nvGrpSpPr>
        <p:grpSpPr>
          <a:xfrm>
            <a:off x="227237" y="1864286"/>
            <a:ext cx="989438" cy="535920"/>
            <a:chOff x="0" y="0"/>
            <a:chExt cx="989436" cy="535918"/>
          </a:xfrm>
        </p:grpSpPr>
        <p:pic>
          <p:nvPicPr>
            <p:cNvPr id="109" name="Picture 19" descr="Picture 19"/>
            <p:cNvPicPr>
              <a:picLocks noChangeAspect="1"/>
            </p:cNvPicPr>
            <p:nvPr/>
          </p:nvPicPr>
          <p:blipFill>
            <a:blip r:embed="rId3">
              <a:extLst/>
            </a:blip>
            <a:stretch>
              <a:fillRect/>
            </a:stretch>
          </p:blipFill>
          <p:spPr>
            <a:xfrm>
              <a:off x="0" y="0"/>
              <a:ext cx="989437" cy="535919"/>
            </a:xfrm>
            <a:prstGeom prst="rect">
              <a:avLst/>
            </a:prstGeom>
            <a:ln w="12700" cap="flat">
              <a:noFill/>
              <a:miter lim="400000"/>
            </a:ln>
            <a:effectLst/>
          </p:spPr>
        </p:pic>
        <p:grpSp>
          <p:nvGrpSpPr>
            <p:cNvPr id="112" name="Group 20"/>
            <p:cNvGrpSpPr/>
            <p:nvPr/>
          </p:nvGrpSpPr>
          <p:grpSpPr>
            <a:xfrm>
              <a:off x="734661" y="150328"/>
              <a:ext cx="139445" cy="101440"/>
              <a:chOff x="0" y="0"/>
              <a:chExt cx="139444" cy="101439"/>
            </a:xfrm>
          </p:grpSpPr>
          <p:sp>
            <p:nvSpPr>
              <p:cNvPr id="110" name="Rectangle 21"/>
              <p:cNvSpPr/>
              <p:nvPr/>
            </p:nvSpPr>
            <p:spPr>
              <a:xfrm>
                <a:off x="-1" y="0"/>
                <a:ext cx="139446" cy="101439"/>
              </a:xfrm>
              <a:prstGeom prst="rect">
                <a:avLst/>
              </a:prstGeom>
              <a:solidFill>
                <a:srgbClr val="FFFFFF"/>
              </a:solidFill>
              <a:ln w="3175" cap="flat">
                <a:solidFill>
                  <a:srgbClr val="000000"/>
                </a:solidFill>
                <a:prstDash val="solid"/>
                <a:round/>
              </a:ln>
              <a:effectLst/>
            </p:spPr>
            <p:txBody>
              <a:bodyPr wrap="square" lIns="45719" tIns="45719" rIns="45719" bIns="45719" numCol="1" anchor="ctr">
                <a:noAutofit/>
              </a:bodyPr>
              <a:lstStyle/>
              <a:p>
                <a:pPr algn="ctr"/>
              </a:p>
            </p:txBody>
          </p:sp>
          <p:pic>
            <p:nvPicPr>
              <p:cNvPr id="111" name="Picture 22" descr="Picture 22"/>
              <p:cNvPicPr>
                <a:picLocks noChangeAspect="1"/>
              </p:cNvPicPr>
              <p:nvPr/>
            </p:nvPicPr>
            <p:blipFill>
              <a:blip r:embed="rId4">
                <a:extLst/>
              </a:blip>
              <a:stretch>
                <a:fillRect/>
              </a:stretch>
            </p:blipFill>
            <p:spPr>
              <a:xfrm>
                <a:off x="11692" y="2672"/>
                <a:ext cx="116060" cy="98768"/>
              </a:xfrm>
              <a:prstGeom prst="rect">
                <a:avLst/>
              </a:prstGeom>
              <a:ln w="12700" cap="flat">
                <a:noFill/>
                <a:miter lim="400000"/>
              </a:ln>
              <a:effectLst/>
            </p:spPr>
          </p:pic>
        </p:grpSp>
      </p:grpSp>
      <p:pic>
        <p:nvPicPr>
          <p:cNvPr id="114" name="Picture 25" descr="Picture 25"/>
          <p:cNvPicPr>
            <a:picLocks noChangeAspect="1"/>
          </p:cNvPicPr>
          <p:nvPr/>
        </p:nvPicPr>
        <p:blipFill>
          <a:blip r:embed="rId5">
            <a:extLst/>
          </a:blip>
          <a:stretch>
            <a:fillRect/>
          </a:stretch>
        </p:blipFill>
        <p:spPr>
          <a:xfrm>
            <a:off x="222689" y="890126"/>
            <a:ext cx="748773" cy="963508"/>
          </a:xfrm>
          <a:prstGeom prst="rect">
            <a:avLst/>
          </a:prstGeom>
          <a:ln w="12700">
            <a:miter lim="400000"/>
          </a:ln>
        </p:spPr>
      </p:pic>
      <p:pic>
        <p:nvPicPr>
          <p:cNvPr id="115" name="Picture 26" descr="Picture 26"/>
          <p:cNvPicPr>
            <a:picLocks noChangeAspect="1"/>
          </p:cNvPicPr>
          <p:nvPr/>
        </p:nvPicPr>
        <p:blipFill>
          <a:blip r:embed="rId6">
            <a:extLst/>
          </a:blip>
          <a:stretch>
            <a:fillRect/>
          </a:stretch>
        </p:blipFill>
        <p:spPr>
          <a:xfrm>
            <a:off x="720216" y="217414"/>
            <a:ext cx="497483" cy="933264"/>
          </a:xfrm>
          <a:prstGeom prst="rect">
            <a:avLst/>
          </a:prstGeom>
          <a:ln w="12700">
            <a:miter lim="400000"/>
          </a:ln>
        </p:spPr>
      </p:pic>
      <p:pic>
        <p:nvPicPr>
          <p:cNvPr id="116" name="Picture 27" descr="Picture 27"/>
          <p:cNvPicPr>
            <a:picLocks noChangeAspect="1"/>
          </p:cNvPicPr>
          <p:nvPr/>
        </p:nvPicPr>
        <p:blipFill>
          <a:blip r:embed="rId4">
            <a:extLst/>
          </a:blip>
          <a:stretch>
            <a:fillRect/>
          </a:stretch>
        </p:blipFill>
        <p:spPr>
          <a:xfrm>
            <a:off x="7782990" y="241802"/>
            <a:ext cx="1117374" cy="794893"/>
          </a:xfrm>
          <a:prstGeom prst="rect">
            <a:avLst/>
          </a:prstGeom>
          <a:ln w="12700">
            <a:miter lim="400000"/>
          </a:ln>
        </p:spPr>
      </p:pic>
      <p:sp>
        <p:nvSpPr>
          <p:cNvPr id="117" name="Straight Arrow Connector 32"/>
          <p:cNvSpPr/>
          <p:nvPr/>
        </p:nvSpPr>
        <p:spPr>
          <a:xfrm>
            <a:off x="6326792" y="1804878"/>
            <a:ext cx="330672" cy="1"/>
          </a:xfrm>
          <a:prstGeom prst="line">
            <a:avLst/>
          </a:prstGeom>
          <a:ln>
            <a:solidFill>
              <a:srgbClr val="000000"/>
            </a:solidFill>
            <a:tailEnd type="triangle"/>
          </a:ln>
        </p:spPr>
        <p:txBody>
          <a:bodyPr lIns="45719" rIns="45719"/>
          <a:lstStyle/>
          <a:p>
            <a:pPr/>
          </a:p>
        </p:txBody>
      </p:sp>
      <p:grpSp>
        <p:nvGrpSpPr>
          <p:cNvPr id="120" name="Rectangle 28"/>
          <p:cNvGrpSpPr/>
          <p:nvPr/>
        </p:nvGrpSpPr>
        <p:grpSpPr>
          <a:xfrm>
            <a:off x="4027687" y="1155846"/>
            <a:ext cx="2299105" cy="1239108"/>
            <a:chOff x="0" y="0"/>
            <a:chExt cx="2299104" cy="1239107"/>
          </a:xfrm>
        </p:grpSpPr>
        <p:sp>
          <p:nvSpPr>
            <p:cNvPr id="118" name="Rectangle"/>
            <p:cNvSpPr/>
            <p:nvPr/>
          </p:nvSpPr>
          <p:spPr>
            <a:xfrm>
              <a:off x="-1" y="-1"/>
              <a:ext cx="2299106" cy="1239109"/>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119" name="Explore exemplar showcase design and research."/>
            <p:cNvSpPr txBox="1"/>
            <p:nvPr/>
          </p:nvSpPr>
          <p:spPr>
            <a:xfrm>
              <a:off x="45719" y="173783"/>
              <a:ext cx="2207666" cy="891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grpSp>
        <p:nvGrpSpPr>
          <p:cNvPr id="130" name="Group 35"/>
          <p:cNvGrpSpPr/>
          <p:nvPr/>
        </p:nvGrpSpPr>
        <p:grpSpPr>
          <a:xfrm>
            <a:off x="5921321" y="2827225"/>
            <a:ext cx="2839508" cy="2842015"/>
            <a:chOff x="0" y="0"/>
            <a:chExt cx="2839506" cy="2842014"/>
          </a:xfrm>
        </p:grpSpPr>
        <p:grpSp>
          <p:nvGrpSpPr>
            <p:cNvPr id="123" name="Rectangle 36"/>
            <p:cNvGrpSpPr/>
            <p:nvPr/>
          </p:nvGrpSpPr>
          <p:grpSpPr>
            <a:xfrm>
              <a:off x="-1" y="0"/>
              <a:ext cx="2839508" cy="926010"/>
              <a:chOff x="0" y="0"/>
              <a:chExt cx="2839506" cy="926009"/>
            </a:xfrm>
          </p:grpSpPr>
          <p:sp>
            <p:nvSpPr>
              <p:cNvPr id="121" name="Rectangle"/>
              <p:cNvSpPr/>
              <p:nvPr/>
            </p:nvSpPr>
            <p:spPr>
              <a:xfrm>
                <a:off x="-1" y="0"/>
                <a:ext cx="2839508" cy="926010"/>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2" name="Where? – relating to a place or position."/>
              <p:cNvSpPr txBox="1"/>
              <p:nvPr/>
            </p:nvSpPr>
            <p:spPr>
              <a:xfrm>
                <a:off x="44339" y="123064"/>
                <a:ext cx="2750828" cy="6798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Where? </a:t>
                </a:r>
                <a:r>
                  <a:rPr>
                    <a:latin typeface="+mn-lt"/>
                    <a:ea typeface="+mn-ea"/>
                    <a:cs typeface="+mn-cs"/>
                    <a:sym typeface="Raleway Regular"/>
                  </a:rPr>
                  <a:t>– relating to a place or position. </a:t>
                </a:r>
              </a:p>
            </p:txBody>
          </p:sp>
        </p:grpSp>
        <p:grpSp>
          <p:nvGrpSpPr>
            <p:cNvPr id="126" name="Rectangle 40"/>
            <p:cNvGrpSpPr/>
            <p:nvPr/>
          </p:nvGrpSpPr>
          <p:grpSpPr>
            <a:xfrm>
              <a:off x="-1" y="919840"/>
              <a:ext cx="2839508" cy="975481"/>
              <a:chOff x="0" y="0"/>
              <a:chExt cx="2839506" cy="975479"/>
            </a:xfrm>
          </p:grpSpPr>
          <p:sp>
            <p:nvSpPr>
              <p:cNvPr id="124" name="Rectangle"/>
              <p:cNvSpPr/>
              <p:nvPr/>
            </p:nvSpPr>
            <p:spPr>
              <a:xfrm>
                <a:off x="0" y="24735"/>
                <a:ext cx="2839507" cy="926010"/>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5" name="Were – past tense of the plural of the verb ‘to be’."/>
              <p:cNvSpPr txBox="1"/>
              <p:nvPr/>
            </p:nvSpPr>
            <p:spPr>
              <a:xfrm>
                <a:off x="44339" y="0"/>
                <a:ext cx="2750828" cy="97548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past tense of the plural of the verb ‘to be’.</a:t>
                </a:r>
              </a:p>
            </p:txBody>
          </p:sp>
        </p:grpSp>
        <p:grpSp>
          <p:nvGrpSpPr>
            <p:cNvPr id="129" name="Rectangle 41"/>
            <p:cNvGrpSpPr/>
            <p:nvPr/>
          </p:nvGrpSpPr>
          <p:grpSpPr>
            <a:xfrm>
              <a:off x="-1" y="1901718"/>
              <a:ext cx="2839508" cy="940297"/>
              <a:chOff x="0" y="0"/>
              <a:chExt cx="2839506" cy="940295"/>
            </a:xfrm>
          </p:grpSpPr>
          <p:sp>
            <p:nvSpPr>
              <p:cNvPr id="127" name="Rectangle"/>
              <p:cNvSpPr/>
              <p:nvPr/>
            </p:nvSpPr>
            <p:spPr>
              <a:xfrm>
                <a:off x="-1" y="0"/>
                <a:ext cx="2839508" cy="940296"/>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8" name="We’re – shortened version of ‘we are’."/>
              <p:cNvSpPr txBox="1"/>
              <p:nvPr/>
            </p:nvSpPr>
            <p:spPr>
              <a:xfrm>
                <a:off x="44339" y="130207"/>
                <a:ext cx="2750828" cy="6798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shortened version of ‘we are’. </a:t>
                </a:r>
              </a:p>
            </p:txBody>
          </p:sp>
        </p:grpSp>
      </p:grpSp>
      <p:pic>
        <p:nvPicPr>
          <p:cNvPr id="131" name="Picture 29" descr="Picture 29"/>
          <p:cNvPicPr>
            <a:picLocks noChangeAspect="1"/>
          </p:cNvPicPr>
          <p:nvPr/>
        </p:nvPicPr>
        <p:blipFill>
          <a:blip r:embed="rId7">
            <a:extLst/>
          </a:blip>
          <a:srcRect l="0" t="0" r="0" b="15714"/>
          <a:stretch>
            <a:fillRect/>
          </a:stretch>
        </p:blipFill>
        <p:spPr>
          <a:xfrm rot="21143297">
            <a:off x="70728" y="3181426"/>
            <a:ext cx="2531360" cy="2133590"/>
          </a:xfrm>
          <a:prstGeom prst="rect">
            <a:avLst/>
          </a:prstGeom>
          <a:ln w="12700">
            <a:miter lim="400000"/>
          </a:ln>
        </p:spPr>
      </p:pic>
      <p:pic>
        <p:nvPicPr>
          <p:cNvPr id="132" name="Picture 30" descr="Picture 30"/>
          <p:cNvPicPr>
            <a:picLocks noChangeAspect="1"/>
          </p:cNvPicPr>
          <p:nvPr/>
        </p:nvPicPr>
        <p:blipFill>
          <a:blip r:embed="rId8">
            <a:extLst/>
          </a:blip>
          <a:srcRect l="0" t="0" r="0" b="30333"/>
          <a:stretch>
            <a:fillRect/>
          </a:stretch>
        </p:blipFill>
        <p:spPr>
          <a:xfrm>
            <a:off x="1670247" y="2572597"/>
            <a:ext cx="2586676" cy="1802066"/>
          </a:xfrm>
          <a:prstGeom prst="rect">
            <a:avLst/>
          </a:prstGeom>
          <a:ln w="12700">
            <a:miter lim="400000"/>
          </a:ln>
        </p:spPr>
      </p:pic>
      <p:pic>
        <p:nvPicPr>
          <p:cNvPr id="133" name="Picture 31" descr="Picture 31"/>
          <p:cNvPicPr>
            <a:picLocks noChangeAspect="1"/>
          </p:cNvPicPr>
          <p:nvPr/>
        </p:nvPicPr>
        <p:blipFill>
          <a:blip r:embed="rId9">
            <a:extLst/>
          </a:blip>
          <a:srcRect l="0" t="0" r="0" b="13984"/>
          <a:stretch>
            <a:fillRect/>
          </a:stretch>
        </p:blipFill>
        <p:spPr>
          <a:xfrm>
            <a:off x="3609497" y="4185637"/>
            <a:ext cx="1148833" cy="988177"/>
          </a:xfrm>
          <a:prstGeom prst="rect">
            <a:avLst/>
          </a:prstGeom>
          <a:ln w="12700">
            <a:miter lim="400000"/>
          </a:ln>
        </p:spPr>
      </p:pic>
      <p:sp>
        <p:nvSpPr>
          <p:cNvPr id="134"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35" name="Picture 5" descr="Picture 5"/>
          <p:cNvPicPr>
            <a:picLocks noChangeAspect="1"/>
          </p:cNvPicPr>
          <p:nvPr/>
        </p:nvPicPr>
        <p:blipFill>
          <a:blip r:embed="rId10">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24" name="Group 10"/>
          <p:cNvGrpSpPr/>
          <p:nvPr/>
        </p:nvGrpSpPr>
        <p:grpSpPr>
          <a:xfrm>
            <a:off x="-127000" y="116631"/>
            <a:ext cx="9183597" cy="6762036"/>
            <a:chOff x="0" y="0"/>
            <a:chExt cx="9183596" cy="6762034"/>
          </a:xfrm>
        </p:grpSpPr>
        <p:grpSp>
          <p:nvGrpSpPr>
            <p:cNvPr id="322" name="Group 1"/>
            <p:cNvGrpSpPr/>
            <p:nvPr/>
          </p:nvGrpSpPr>
          <p:grpSpPr>
            <a:xfrm>
              <a:off x="-1" y="-1"/>
              <a:ext cx="9163497" cy="6762036"/>
              <a:chOff x="0" y="0"/>
              <a:chExt cx="9163495" cy="6762034"/>
            </a:xfrm>
          </p:grpSpPr>
          <p:sp>
            <p:nvSpPr>
              <p:cNvPr id="313"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319" name="Group 18"/>
              <p:cNvGrpSpPr/>
              <p:nvPr/>
            </p:nvGrpSpPr>
            <p:grpSpPr>
              <a:xfrm>
                <a:off x="191158" y="-1"/>
                <a:ext cx="8972338" cy="6299025"/>
                <a:chOff x="0" y="0"/>
                <a:chExt cx="8972337" cy="6299024"/>
              </a:xfrm>
            </p:grpSpPr>
            <p:grpSp>
              <p:nvGrpSpPr>
                <p:cNvPr id="317" name="Group 13"/>
                <p:cNvGrpSpPr/>
                <p:nvPr/>
              </p:nvGrpSpPr>
              <p:grpSpPr>
                <a:xfrm>
                  <a:off x="0" y="-1"/>
                  <a:ext cx="8972337" cy="6299025"/>
                  <a:chOff x="0" y="0"/>
                  <a:chExt cx="8972337" cy="6299024"/>
                </a:xfrm>
              </p:grpSpPr>
              <p:sp>
                <p:nvSpPr>
                  <p:cNvPr id="314"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15"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16"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18"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20"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321"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323"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327" name="Rectangle 14"/>
          <p:cNvGrpSpPr/>
          <p:nvPr/>
        </p:nvGrpSpPr>
        <p:grpSpPr>
          <a:xfrm>
            <a:off x="188194" y="216004"/>
            <a:ext cx="7624162" cy="358142"/>
            <a:chOff x="0" y="6349"/>
            <a:chExt cx="7624160" cy="358140"/>
          </a:xfrm>
        </p:grpSpPr>
        <p:sp>
          <p:nvSpPr>
            <p:cNvPr id="325"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326"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328"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329"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330" name="Rectangle 6"/>
          <p:cNvSpPr txBox="1"/>
          <p:nvPr/>
        </p:nvSpPr>
        <p:spPr>
          <a:xfrm>
            <a:off x="215504" y="673516"/>
            <a:ext cx="5941061" cy="688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4000">
                <a:latin typeface="Raleway Bold"/>
                <a:ea typeface="Raleway Bold"/>
                <a:cs typeface="Raleway Bold"/>
                <a:sym typeface="Raleway Bold"/>
              </a:defRPr>
            </a:lvl1pPr>
          </a:lstStyle>
          <a:p>
            <a:pPr/>
            <a:r>
              <a:t>William Smith’s Legacy  </a:t>
            </a:r>
          </a:p>
        </p:txBody>
      </p:sp>
      <p:sp>
        <p:nvSpPr>
          <p:cNvPr id="331" name="Rectangle 4"/>
          <p:cNvSpPr txBox="1"/>
          <p:nvPr/>
        </p:nvSpPr>
        <p:spPr>
          <a:xfrm>
            <a:off x="349414" y="1589330"/>
            <a:ext cx="5904229" cy="1005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lvl1pPr>
          </a:lstStyle>
          <a:p>
            <a:pPr/>
            <a:r>
              <a:t>Smith Island and Cape Smith in the South Shetland Islands, Antarctica are named after William Smith.</a:t>
            </a:r>
          </a:p>
        </p:txBody>
      </p:sp>
      <p:pic>
        <p:nvPicPr>
          <p:cNvPr id="332" name="Picture 2" descr="Picture 2"/>
          <p:cNvPicPr>
            <a:picLocks noChangeAspect="1"/>
          </p:cNvPicPr>
          <p:nvPr/>
        </p:nvPicPr>
        <p:blipFill>
          <a:blip r:embed="rId6">
            <a:extLst/>
          </a:blip>
          <a:stretch>
            <a:fillRect/>
          </a:stretch>
        </p:blipFill>
        <p:spPr>
          <a:xfrm>
            <a:off x="6522453" y="799128"/>
            <a:ext cx="2343070" cy="1960879"/>
          </a:xfrm>
          <a:prstGeom prst="rect">
            <a:avLst/>
          </a:prstGeom>
          <a:ln w="12700">
            <a:miter lim="400000"/>
          </a:ln>
        </p:spPr>
      </p:pic>
      <p:pic>
        <p:nvPicPr>
          <p:cNvPr id="333" name="Picture 4" descr="Picture 4"/>
          <p:cNvPicPr>
            <a:picLocks noChangeAspect="1"/>
          </p:cNvPicPr>
          <p:nvPr/>
        </p:nvPicPr>
        <p:blipFill>
          <a:blip r:embed="rId7">
            <a:extLst/>
          </a:blip>
          <a:stretch>
            <a:fillRect/>
          </a:stretch>
        </p:blipFill>
        <p:spPr>
          <a:xfrm>
            <a:off x="6522453" y="2951703"/>
            <a:ext cx="2406540" cy="1649066"/>
          </a:xfrm>
          <a:prstGeom prst="rect">
            <a:avLst/>
          </a:prstGeom>
          <a:ln w="12700">
            <a:miter lim="400000"/>
          </a:ln>
        </p:spPr>
      </p:pic>
      <p:sp>
        <p:nvSpPr>
          <p:cNvPr id="334" name="Rectangle 19"/>
          <p:cNvSpPr txBox="1"/>
          <p:nvPr/>
        </p:nvSpPr>
        <p:spPr>
          <a:xfrm>
            <a:off x="349413" y="2760006"/>
            <a:ext cx="5587725" cy="2225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pPr>
            <a:r>
              <a:t>But after his historic discovery he died in obscurity and the voyage and his achievement are currently unrecognised.</a:t>
            </a:r>
          </a:p>
          <a:p>
            <a:pPr>
              <a:defRPr sz="2000"/>
            </a:pPr>
          </a:p>
          <a:p>
            <a:pPr>
              <a:defRPr sz="2000"/>
            </a:pPr>
            <a:r>
              <a:t>The Williams Expedition based in Blyth aims to highlight Smith’s contribution to exploration history.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47" name="Group 10"/>
          <p:cNvGrpSpPr/>
          <p:nvPr/>
        </p:nvGrpSpPr>
        <p:grpSpPr>
          <a:xfrm>
            <a:off x="-127000" y="116631"/>
            <a:ext cx="9183597" cy="6762036"/>
            <a:chOff x="0" y="0"/>
            <a:chExt cx="9183596" cy="6762034"/>
          </a:xfrm>
        </p:grpSpPr>
        <p:grpSp>
          <p:nvGrpSpPr>
            <p:cNvPr id="345" name="Group 1"/>
            <p:cNvGrpSpPr/>
            <p:nvPr/>
          </p:nvGrpSpPr>
          <p:grpSpPr>
            <a:xfrm>
              <a:off x="-1" y="-1"/>
              <a:ext cx="9163497" cy="6762036"/>
              <a:chOff x="0" y="0"/>
              <a:chExt cx="9163495" cy="6762034"/>
            </a:xfrm>
          </p:grpSpPr>
          <p:sp>
            <p:nvSpPr>
              <p:cNvPr id="336"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342" name="Group 18"/>
              <p:cNvGrpSpPr/>
              <p:nvPr/>
            </p:nvGrpSpPr>
            <p:grpSpPr>
              <a:xfrm>
                <a:off x="191158" y="-1"/>
                <a:ext cx="8972338" cy="6299025"/>
                <a:chOff x="0" y="0"/>
                <a:chExt cx="8972337" cy="6299024"/>
              </a:xfrm>
            </p:grpSpPr>
            <p:grpSp>
              <p:nvGrpSpPr>
                <p:cNvPr id="340" name="Group 13"/>
                <p:cNvGrpSpPr/>
                <p:nvPr/>
              </p:nvGrpSpPr>
              <p:grpSpPr>
                <a:xfrm>
                  <a:off x="0" y="-1"/>
                  <a:ext cx="8972337" cy="6299025"/>
                  <a:chOff x="0" y="0"/>
                  <a:chExt cx="8972337" cy="6299024"/>
                </a:xfrm>
              </p:grpSpPr>
              <p:sp>
                <p:nvSpPr>
                  <p:cNvPr id="337"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38"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39"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41"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43"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344"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346"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350" name="Rectangle 14"/>
          <p:cNvGrpSpPr/>
          <p:nvPr/>
        </p:nvGrpSpPr>
        <p:grpSpPr>
          <a:xfrm>
            <a:off x="188194" y="216004"/>
            <a:ext cx="7624162" cy="358142"/>
            <a:chOff x="0" y="6349"/>
            <a:chExt cx="7624160" cy="358140"/>
          </a:xfrm>
        </p:grpSpPr>
        <p:sp>
          <p:nvSpPr>
            <p:cNvPr id="348"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349"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351"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352"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353" name="Rectangle 6"/>
          <p:cNvSpPr txBox="1"/>
          <p:nvPr/>
        </p:nvSpPr>
        <p:spPr>
          <a:xfrm>
            <a:off x="347140" y="802820"/>
            <a:ext cx="8406375" cy="1348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800">
                <a:latin typeface="Raleway Bold"/>
                <a:ea typeface="Raleway Bold"/>
                <a:cs typeface="Raleway Bold"/>
                <a:sym typeface="Raleway Bold"/>
              </a:defRPr>
            </a:pPr>
            <a:r>
              <a:t>William Smith’s Legacy: </a:t>
            </a:r>
          </a:p>
          <a:p>
            <a:pPr>
              <a:defRPr sz="2800">
                <a:latin typeface="Raleway Bold"/>
                <a:ea typeface="Raleway Bold"/>
                <a:cs typeface="Raleway Bold"/>
                <a:sym typeface="Raleway Bold"/>
              </a:defRPr>
            </a:pPr>
            <a:r>
              <a:t>The Williams Expedition Rediscovering Antarctica   </a:t>
            </a:r>
          </a:p>
        </p:txBody>
      </p:sp>
      <p:sp>
        <p:nvSpPr>
          <p:cNvPr id="354" name="Rectangle 8"/>
          <p:cNvSpPr txBox="1"/>
          <p:nvPr/>
        </p:nvSpPr>
        <p:spPr>
          <a:xfrm>
            <a:off x="375099" y="1996311"/>
            <a:ext cx="5184980" cy="4091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The Williams Expedition aims to </a:t>
            </a:r>
            <a:r>
              <a:rPr>
                <a:latin typeface="Raleway Bold"/>
                <a:ea typeface="Raleway Bold"/>
                <a:cs typeface="Raleway Bold"/>
                <a:sym typeface="Raleway Bold"/>
              </a:rPr>
              <a:t>restore a working tall ship </a:t>
            </a:r>
            <a:r>
              <a:t>as the Williams II in Blyth at almost the same location the original ship was built and then to </a:t>
            </a:r>
            <a:r>
              <a:rPr>
                <a:latin typeface="Raleway Bold"/>
                <a:ea typeface="Raleway Bold"/>
                <a:cs typeface="Raleway Bold"/>
                <a:sym typeface="Raleway Bold"/>
              </a:rPr>
              <a:t>recreate some of the experiences William Smith would have had by sailing on a series of expeditions </a:t>
            </a:r>
            <a:r>
              <a:t>with local people and trainees and unemployed crew looking to expand their CV by challenging themselves and learning offshore skills.</a:t>
            </a:r>
          </a:p>
          <a:p>
            <a:pPr/>
          </a:p>
          <a:p>
            <a:pPr/>
            <a:r>
              <a:t>The expedition aims to showcase the North Easts talent, engineering and technology on a world stage and in conjunction with Newcastle University undertake meaningful marine science.</a:t>
            </a:r>
          </a:p>
        </p:txBody>
      </p:sp>
      <p:pic>
        <p:nvPicPr>
          <p:cNvPr id="355" name="Picture 2" descr="Picture 2"/>
          <p:cNvPicPr>
            <a:picLocks noChangeAspect="1"/>
          </p:cNvPicPr>
          <p:nvPr/>
        </p:nvPicPr>
        <p:blipFill>
          <a:blip r:embed="rId6">
            <a:extLst/>
          </a:blip>
          <a:stretch>
            <a:fillRect/>
          </a:stretch>
        </p:blipFill>
        <p:spPr>
          <a:xfrm>
            <a:off x="5799714" y="2281564"/>
            <a:ext cx="3014906" cy="2017789"/>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68" name="Group 10"/>
          <p:cNvGrpSpPr/>
          <p:nvPr/>
        </p:nvGrpSpPr>
        <p:grpSpPr>
          <a:xfrm>
            <a:off x="-127000" y="116631"/>
            <a:ext cx="9183597" cy="6762036"/>
            <a:chOff x="0" y="0"/>
            <a:chExt cx="9183596" cy="6762034"/>
          </a:xfrm>
        </p:grpSpPr>
        <p:grpSp>
          <p:nvGrpSpPr>
            <p:cNvPr id="366" name="Group 1"/>
            <p:cNvGrpSpPr/>
            <p:nvPr/>
          </p:nvGrpSpPr>
          <p:grpSpPr>
            <a:xfrm>
              <a:off x="-1" y="-1"/>
              <a:ext cx="9163497" cy="6762036"/>
              <a:chOff x="0" y="0"/>
              <a:chExt cx="9163495" cy="6762034"/>
            </a:xfrm>
          </p:grpSpPr>
          <p:sp>
            <p:nvSpPr>
              <p:cNvPr id="357"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363" name="Group 18"/>
              <p:cNvGrpSpPr/>
              <p:nvPr/>
            </p:nvGrpSpPr>
            <p:grpSpPr>
              <a:xfrm>
                <a:off x="191158" y="-1"/>
                <a:ext cx="8972338" cy="6299025"/>
                <a:chOff x="0" y="0"/>
                <a:chExt cx="8972337" cy="6299024"/>
              </a:xfrm>
            </p:grpSpPr>
            <p:grpSp>
              <p:nvGrpSpPr>
                <p:cNvPr id="361" name="Group 13"/>
                <p:cNvGrpSpPr/>
                <p:nvPr/>
              </p:nvGrpSpPr>
              <p:grpSpPr>
                <a:xfrm>
                  <a:off x="0" y="-1"/>
                  <a:ext cx="8972337" cy="6299025"/>
                  <a:chOff x="0" y="0"/>
                  <a:chExt cx="8972337" cy="6299024"/>
                </a:xfrm>
              </p:grpSpPr>
              <p:sp>
                <p:nvSpPr>
                  <p:cNvPr id="358"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59"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60"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62"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64"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365" name="Picture 5" descr="Picture 5"/>
              <p:cNvPicPr>
                <a:picLocks noChangeAspect="1"/>
              </p:cNvPicPr>
              <p:nvPr/>
            </p:nvPicPr>
            <p:blipFill>
              <a:blip r:embed="rId3">
                <a:extLst/>
              </a:blip>
              <a:stretch>
                <a:fillRect/>
              </a:stretch>
            </p:blipFill>
            <p:spPr>
              <a:xfrm>
                <a:off x="0" y="5877768"/>
                <a:ext cx="1631720" cy="884267"/>
              </a:xfrm>
              <a:prstGeom prst="rect">
                <a:avLst/>
              </a:prstGeom>
              <a:ln w="12700" cap="flat">
                <a:noFill/>
                <a:miter lim="400000"/>
              </a:ln>
              <a:effectLst/>
            </p:spPr>
          </p:pic>
        </p:grpSp>
        <p:pic>
          <p:nvPicPr>
            <p:cNvPr id="367" name="Picture 3" descr="Picture 3"/>
            <p:cNvPicPr>
              <a:picLocks noChangeAspect="1"/>
            </p:cNvPicPr>
            <p:nvPr/>
          </p:nvPicPr>
          <p:blipFill>
            <a:blip r:embed="rId4">
              <a:extLst/>
            </a:blip>
            <a:stretch>
              <a:fillRect/>
            </a:stretch>
          </p:blipFill>
          <p:spPr>
            <a:xfrm>
              <a:off x="8139988" y="5413088"/>
              <a:ext cx="1043609" cy="1263927"/>
            </a:xfrm>
            <a:prstGeom prst="rect">
              <a:avLst/>
            </a:prstGeom>
            <a:ln w="12700" cap="flat">
              <a:noFill/>
              <a:miter lim="400000"/>
            </a:ln>
            <a:effectLst/>
          </p:spPr>
        </p:pic>
      </p:grpSp>
      <p:grpSp>
        <p:nvGrpSpPr>
          <p:cNvPr id="371" name="Rectangle 14"/>
          <p:cNvGrpSpPr/>
          <p:nvPr/>
        </p:nvGrpSpPr>
        <p:grpSpPr>
          <a:xfrm>
            <a:off x="188194" y="216004"/>
            <a:ext cx="7624162" cy="358142"/>
            <a:chOff x="0" y="6349"/>
            <a:chExt cx="7624160" cy="358140"/>
          </a:xfrm>
        </p:grpSpPr>
        <p:sp>
          <p:nvSpPr>
            <p:cNvPr id="369"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370"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372" name="Picture 15" descr="Picture 15"/>
          <p:cNvPicPr>
            <a:picLocks noChangeAspect="1"/>
          </p:cNvPicPr>
          <p:nvPr/>
        </p:nvPicPr>
        <p:blipFill>
          <a:blip r:embed="rId5">
            <a:extLst/>
          </a:blip>
          <a:stretch>
            <a:fillRect/>
          </a:stretch>
        </p:blipFill>
        <p:spPr>
          <a:xfrm>
            <a:off x="8497820" y="228600"/>
            <a:ext cx="442963" cy="390625"/>
          </a:xfrm>
          <a:prstGeom prst="rect">
            <a:avLst/>
          </a:prstGeom>
          <a:ln w="12700">
            <a:miter lim="400000"/>
          </a:ln>
        </p:spPr>
      </p:pic>
      <p:pic>
        <p:nvPicPr>
          <p:cNvPr id="373" name="Picture 17" descr="Picture 17"/>
          <p:cNvPicPr>
            <a:picLocks noChangeAspect="1"/>
          </p:cNvPicPr>
          <p:nvPr/>
        </p:nvPicPr>
        <p:blipFill>
          <a:blip r:embed="rId6">
            <a:extLst/>
          </a:blip>
          <a:stretch>
            <a:fillRect/>
          </a:stretch>
        </p:blipFill>
        <p:spPr>
          <a:xfrm>
            <a:off x="7986145" y="242100"/>
            <a:ext cx="442962" cy="390628"/>
          </a:xfrm>
          <a:prstGeom prst="rect">
            <a:avLst/>
          </a:prstGeom>
          <a:ln w="12700">
            <a:miter lim="400000"/>
          </a:ln>
        </p:spPr>
      </p:pic>
      <p:sp>
        <p:nvSpPr>
          <p:cNvPr id="374" name="Rectangle 6"/>
          <p:cNvSpPr txBox="1"/>
          <p:nvPr/>
        </p:nvSpPr>
        <p:spPr>
          <a:xfrm>
            <a:off x="372997" y="732493"/>
            <a:ext cx="7313044" cy="1348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800">
                <a:latin typeface="Raleway Bold"/>
                <a:ea typeface="Raleway Bold"/>
                <a:cs typeface="Raleway Bold"/>
                <a:sym typeface="Raleway Bold"/>
              </a:defRPr>
            </a:pPr>
            <a:r>
              <a:t>William Smith’s Legacy: </a:t>
            </a:r>
          </a:p>
          <a:p>
            <a:pPr algn="ctr">
              <a:defRPr sz="2800">
                <a:latin typeface="Raleway Bold"/>
                <a:ea typeface="Raleway Bold"/>
                <a:cs typeface="Raleway Bold"/>
                <a:sym typeface="Raleway Bold"/>
              </a:defRPr>
            </a:pPr>
            <a:r>
              <a:t>The Williams Expedition Rediscovering Antarctica   </a:t>
            </a:r>
          </a:p>
        </p:txBody>
      </p:sp>
      <p:pic>
        <p:nvPicPr>
          <p:cNvPr id="375" name="Changing Lives: anchors aweigh for Blyth Tall Ship apprentices&#10;&#10;Online Media 4" descr="Changing Lives: anchors aweigh for Blyth Tall Ship apprenticesOnline Media 4"/>
          <p:cNvPicPr>
            <a:picLocks noChangeAspect="1"/>
          </p:cNvPicPr>
          <p:nvPr/>
        </p:nvPicPr>
        <p:blipFill>
          <a:blip r:embed="rId7">
            <a:extLst/>
          </a:blip>
          <a:stretch>
            <a:fillRect/>
          </a:stretch>
        </p:blipFill>
        <p:spPr>
          <a:xfrm>
            <a:off x="671549" y="2276150"/>
            <a:ext cx="6096001" cy="3429001"/>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90" name="Group 10"/>
          <p:cNvGrpSpPr/>
          <p:nvPr/>
        </p:nvGrpSpPr>
        <p:grpSpPr>
          <a:xfrm>
            <a:off x="-127000" y="116631"/>
            <a:ext cx="9183597" cy="6762036"/>
            <a:chOff x="0" y="0"/>
            <a:chExt cx="9183596" cy="6762034"/>
          </a:xfrm>
        </p:grpSpPr>
        <p:grpSp>
          <p:nvGrpSpPr>
            <p:cNvPr id="388" name="Group 1"/>
            <p:cNvGrpSpPr/>
            <p:nvPr/>
          </p:nvGrpSpPr>
          <p:grpSpPr>
            <a:xfrm>
              <a:off x="-1" y="-1"/>
              <a:ext cx="9163497" cy="6762036"/>
              <a:chOff x="0" y="0"/>
              <a:chExt cx="9163495" cy="6762034"/>
            </a:xfrm>
          </p:grpSpPr>
          <p:sp>
            <p:nvSpPr>
              <p:cNvPr id="379"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385" name="Group 18"/>
              <p:cNvGrpSpPr/>
              <p:nvPr/>
            </p:nvGrpSpPr>
            <p:grpSpPr>
              <a:xfrm>
                <a:off x="191158" y="-1"/>
                <a:ext cx="8972338" cy="6299025"/>
                <a:chOff x="0" y="0"/>
                <a:chExt cx="8972337" cy="6299024"/>
              </a:xfrm>
            </p:grpSpPr>
            <p:grpSp>
              <p:nvGrpSpPr>
                <p:cNvPr id="383" name="Group 13"/>
                <p:cNvGrpSpPr/>
                <p:nvPr/>
              </p:nvGrpSpPr>
              <p:grpSpPr>
                <a:xfrm>
                  <a:off x="0" y="-1"/>
                  <a:ext cx="8972337" cy="6299025"/>
                  <a:chOff x="0" y="0"/>
                  <a:chExt cx="8972337" cy="6299024"/>
                </a:xfrm>
              </p:grpSpPr>
              <p:sp>
                <p:nvSpPr>
                  <p:cNvPr id="380"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81"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382"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84"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386"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387" name="Picture 5" descr="Picture 5"/>
              <p:cNvPicPr>
                <a:picLocks noChangeAspect="1"/>
              </p:cNvPicPr>
              <p:nvPr/>
            </p:nvPicPr>
            <p:blipFill>
              <a:blip r:embed="rId3">
                <a:extLst/>
              </a:blip>
              <a:stretch>
                <a:fillRect/>
              </a:stretch>
            </p:blipFill>
            <p:spPr>
              <a:xfrm>
                <a:off x="0" y="5877768"/>
                <a:ext cx="1631720" cy="884267"/>
              </a:xfrm>
              <a:prstGeom prst="rect">
                <a:avLst/>
              </a:prstGeom>
              <a:ln w="12700" cap="flat">
                <a:noFill/>
                <a:miter lim="400000"/>
              </a:ln>
              <a:effectLst/>
            </p:spPr>
          </p:pic>
        </p:grpSp>
        <p:pic>
          <p:nvPicPr>
            <p:cNvPr id="389" name="Picture 3" descr="Picture 3"/>
            <p:cNvPicPr>
              <a:picLocks noChangeAspect="1"/>
            </p:cNvPicPr>
            <p:nvPr/>
          </p:nvPicPr>
          <p:blipFill>
            <a:blip r:embed="rId4">
              <a:extLst/>
            </a:blip>
            <a:stretch>
              <a:fillRect/>
            </a:stretch>
          </p:blipFill>
          <p:spPr>
            <a:xfrm>
              <a:off x="8536984" y="5893894"/>
              <a:ext cx="646613" cy="783121"/>
            </a:xfrm>
            <a:prstGeom prst="rect">
              <a:avLst/>
            </a:prstGeom>
            <a:ln w="12700" cap="flat">
              <a:noFill/>
              <a:miter lim="400000"/>
            </a:ln>
            <a:effectLst/>
          </p:spPr>
        </p:pic>
      </p:grpSp>
      <p:grpSp>
        <p:nvGrpSpPr>
          <p:cNvPr id="393" name="Rectangle 14"/>
          <p:cNvGrpSpPr/>
          <p:nvPr/>
        </p:nvGrpSpPr>
        <p:grpSpPr>
          <a:xfrm>
            <a:off x="188194" y="216004"/>
            <a:ext cx="7624162" cy="358142"/>
            <a:chOff x="0" y="6349"/>
            <a:chExt cx="7624160" cy="358140"/>
          </a:xfrm>
        </p:grpSpPr>
        <p:sp>
          <p:nvSpPr>
            <p:cNvPr id="391"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392"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394" name="Picture 15" descr="Picture 15"/>
          <p:cNvPicPr>
            <a:picLocks noChangeAspect="1"/>
          </p:cNvPicPr>
          <p:nvPr/>
        </p:nvPicPr>
        <p:blipFill>
          <a:blip r:embed="rId5">
            <a:extLst/>
          </a:blip>
          <a:stretch>
            <a:fillRect/>
          </a:stretch>
        </p:blipFill>
        <p:spPr>
          <a:xfrm>
            <a:off x="8497820" y="228600"/>
            <a:ext cx="442963" cy="390625"/>
          </a:xfrm>
          <a:prstGeom prst="rect">
            <a:avLst/>
          </a:prstGeom>
          <a:ln w="12700">
            <a:miter lim="400000"/>
          </a:ln>
        </p:spPr>
      </p:pic>
      <p:pic>
        <p:nvPicPr>
          <p:cNvPr id="395" name="Picture 17" descr="Picture 17"/>
          <p:cNvPicPr>
            <a:picLocks noChangeAspect="1"/>
          </p:cNvPicPr>
          <p:nvPr/>
        </p:nvPicPr>
        <p:blipFill>
          <a:blip r:embed="rId6">
            <a:extLst/>
          </a:blip>
          <a:stretch>
            <a:fillRect/>
          </a:stretch>
        </p:blipFill>
        <p:spPr>
          <a:xfrm>
            <a:off x="7986145" y="242100"/>
            <a:ext cx="442962" cy="390628"/>
          </a:xfrm>
          <a:prstGeom prst="rect">
            <a:avLst/>
          </a:prstGeom>
          <a:ln w="12700">
            <a:miter lim="400000"/>
          </a:ln>
        </p:spPr>
      </p:pic>
      <p:sp>
        <p:nvSpPr>
          <p:cNvPr id="396" name="Rectangle 4"/>
          <p:cNvSpPr/>
          <p:nvPr/>
        </p:nvSpPr>
        <p:spPr>
          <a:xfrm>
            <a:off x="264787" y="847474"/>
            <a:ext cx="8584563" cy="4907277"/>
          </a:xfrm>
          <a:prstGeom prst="rect">
            <a:avLst/>
          </a:prstGeom>
          <a:solidFill>
            <a:srgbClr val="FFFFFF"/>
          </a:solidFill>
          <a:ln w="25400">
            <a:solidFill>
              <a:srgbClr val="000000"/>
            </a:solidFill>
          </a:ln>
        </p:spPr>
        <p:txBody>
          <a:bodyPr lIns="45719" rIns="45719" anchor="ctr"/>
          <a:lstStyle/>
          <a:p>
            <a:pPr algn="ctr">
              <a:defRPr sz="1000"/>
            </a:pPr>
          </a:p>
        </p:txBody>
      </p:sp>
      <p:pic>
        <p:nvPicPr>
          <p:cNvPr id="397" name="Picture 2" descr="Picture 2"/>
          <p:cNvPicPr>
            <a:picLocks noChangeAspect="1"/>
          </p:cNvPicPr>
          <p:nvPr/>
        </p:nvPicPr>
        <p:blipFill>
          <a:blip r:embed="rId7">
            <a:extLst/>
          </a:blip>
          <a:stretch>
            <a:fillRect/>
          </a:stretch>
        </p:blipFill>
        <p:spPr>
          <a:xfrm>
            <a:off x="413400" y="930238"/>
            <a:ext cx="602986" cy="748870"/>
          </a:xfrm>
          <a:prstGeom prst="rect">
            <a:avLst/>
          </a:prstGeom>
          <a:ln w="12700">
            <a:miter lim="400000"/>
          </a:ln>
        </p:spPr>
      </p:pic>
      <p:sp>
        <p:nvSpPr>
          <p:cNvPr id="398" name="Freeform 11"/>
          <p:cNvSpPr/>
          <p:nvPr/>
        </p:nvSpPr>
        <p:spPr>
          <a:xfrm>
            <a:off x="1425116" y="1743880"/>
            <a:ext cx="6176949" cy="3226820"/>
          </a:xfrm>
          <a:custGeom>
            <a:avLst/>
            <a:gdLst/>
            <a:ahLst/>
            <a:cxnLst>
              <a:cxn ang="0">
                <a:pos x="wd2" y="hd2"/>
              </a:cxn>
              <a:cxn ang="5400000">
                <a:pos x="wd2" y="hd2"/>
              </a:cxn>
              <a:cxn ang="10800000">
                <a:pos x="wd2" y="hd2"/>
              </a:cxn>
              <a:cxn ang="16200000">
                <a:pos x="wd2" y="hd2"/>
              </a:cxn>
            </a:cxnLst>
            <a:rect l="0" t="0" r="r" b="b"/>
            <a:pathLst>
              <a:path w="21346" h="21438" fill="norm" stroke="1" extrusionOk="0">
                <a:moveTo>
                  <a:pt x="0" y="2109"/>
                </a:moveTo>
                <a:cubicBezTo>
                  <a:pt x="131" y="3007"/>
                  <a:pt x="262" y="3905"/>
                  <a:pt x="944" y="4454"/>
                </a:cubicBezTo>
                <a:cubicBezTo>
                  <a:pt x="1626" y="5003"/>
                  <a:pt x="2744" y="5975"/>
                  <a:pt x="4090" y="5405"/>
                </a:cubicBezTo>
                <a:cubicBezTo>
                  <a:pt x="5436" y="4834"/>
                  <a:pt x="7487" y="1930"/>
                  <a:pt x="9020" y="1032"/>
                </a:cubicBezTo>
                <a:cubicBezTo>
                  <a:pt x="10552" y="134"/>
                  <a:pt x="11916" y="113"/>
                  <a:pt x="13285" y="18"/>
                </a:cubicBezTo>
                <a:cubicBezTo>
                  <a:pt x="14654" y="-77"/>
                  <a:pt x="16146" y="219"/>
                  <a:pt x="17236" y="462"/>
                </a:cubicBezTo>
                <a:cubicBezTo>
                  <a:pt x="18325" y="705"/>
                  <a:pt x="19205" y="1021"/>
                  <a:pt x="19823" y="1476"/>
                </a:cubicBezTo>
                <a:cubicBezTo>
                  <a:pt x="20440" y="1930"/>
                  <a:pt x="20720" y="2321"/>
                  <a:pt x="20942" y="3187"/>
                </a:cubicBezTo>
                <a:cubicBezTo>
                  <a:pt x="21163" y="4053"/>
                  <a:pt x="21600" y="5584"/>
                  <a:pt x="21151" y="6672"/>
                </a:cubicBezTo>
                <a:cubicBezTo>
                  <a:pt x="20703" y="7760"/>
                  <a:pt x="19566" y="9302"/>
                  <a:pt x="18250" y="9714"/>
                </a:cubicBezTo>
                <a:cubicBezTo>
                  <a:pt x="16933" y="10126"/>
                  <a:pt x="14660" y="9651"/>
                  <a:pt x="13250" y="9144"/>
                </a:cubicBezTo>
                <a:cubicBezTo>
                  <a:pt x="11840" y="8637"/>
                  <a:pt x="10931" y="7063"/>
                  <a:pt x="9789" y="6672"/>
                </a:cubicBezTo>
                <a:cubicBezTo>
                  <a:pt x="8647" y="6282"/>
                  <a:pt x="7423" y="6398"/>
                  <a:pt x="6398" y="6799"/>
                </a:cubicBezTo>
                <a:cubicBezTo>
                  <a:pt x="5372" y="7200"/>
                  <a:pt x="4277" y="8310"/>
                  <a:pt x="3636" y="9081"/>
                </a:cubicBezTo>
                <a:cubicBezTo>
                  <a:pt x="2995" y="9852"/>
                  <a:pt x="2756" y="10443"/>
                  <a:pt x="2552" y="11425"/>
                </a:cubicBezTo>
                <a:cubicBezTo>
                  <a:pt x="2348" y="12408"/>
                  <a:pt x="2016" y="13865"/>
                  <a:pt x="2412" y="14974"/>
                </a:cubicBezTo>
                <a:cubicBezTo>
                  <a:pt x="2809" y="16083"/>
                  <a:pt x="3910" y="17816"/>
                  <a:pt x="4929" y="18080"/>
                </a:cubicBezTo>
                <a:cubicBezTo>
                  <a:pt x="5949" y="18344"/>
                  <a:pt x="7557" y="17140"/>
                  <a:pt x="8530" y="16559"/>
                </a:cubicBezTo>
                <a:cubicBezTo>
                  <a:pt x="9504" y="15978"/>
                  <a:pt x="9952" y="15069"/>
                  <a:pt x="10768" y="14594"/>
                </a:cubicBezTo>
                <a:cubicBezTo>
                  <a:pt x="11584" y="14119"/>
                  <a:pt x="12667" y="13612"/>
                  <a:pt x="13425" y="13707"/>
                </a:cubicBezTo>
                <a:cubicBezTo>
                  <a:pt x="14182" y="13802"/>
                  <a:pt x="14917" y="14224"/>
                  <a:pt x="15313" y="15164"/>
                </a:cubicBezTo>
                <a:cubicBezTo>
                  <a:pt x="15709" y="16105"/>
                  <a:pt x="15936" y="18344"/>
                  <a:pt x="15802" y="19347"/>
                </a:cubicBezTo>
                <a:cubicBezTo>
                  <a:pt x="15668" y="20351"/>
                  <a:pt x="14928" y="20847"/>
                  <a:pt x="14509" y="21185"/>
                </a:cubicBezTo>
                <a:cubicBezTo>
                  <a:pt x="14089" y="21523"/>
                  <a:pt x="13804" y="21449"/>
                  <a:pt x="13285" y="21375"/>
                </a:cubicBezTo>
                <a:cubicBezTo>
                  <a:pt x="12767" y="21301"/>
                  <a:pt x="11910" y="20826"/>
                  <a:pt x="11397" y="20741"/>
                </a:cubicBezTo>
                <a:cubicBezTo>
                  <a:pt x="10884" y="20657"/>
                  <a:pt x="10547" y="20763"/>
                  <a:pt x="10209" y="20868"/>
                </a:cubicBezTo>
              </a:path>
            </a:pathLst>
          </a:custGeom>
          <a:ln w="28575">
            <a:solidFill>
              <a:srgbClr val="000000"/>
            </a:solidFill>
            <a:prstDash val="dash"/>
          </a:ln>
        </p:spPr>
        <p:txBody>
          <a:bodyPr lIns="45719" rIns="45719" anchor="ctr"/>
          <a:lstStyle/>
          <a:p>
            <a:pPr algn="ctr"/>
          </a:p>
        </p:txBody>
      </p:sp>
      <p:sp>
        <p:nvSpPr>
          <p:cNvPr id="399" name="TextBox 8"/>
          <p:cNvSpPr txBox="1"/>
          <p:nvPr/>
        </p:nvSpPr>
        <p:spPr>
          <a:xfrm>
            <a:off x="483711" y="1791678"/>
            <a:ext cx="1305244" cy="612141"/>
          </a:xfrm>
          <a:prstGeom prst="rect">
            <a:avLst/>
          </a:prstGeom>
          <a:solidFill>
            <a:srgbClr val="FFFFFF"/>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lvl1pPr>
              <a:defRPr sz="1100"/>
            </a:lvl1pPr>
          </a:lstStyle>
          <a:p>
            <a:pPr/>
            <a:r>
              <a:t>His Background ________________________________</a:t>
            </a:r>
          </a:p>
        </p:txBody>
      </p:sp>
      <p:sp>
        <p:nvSpPr>
          <p:cNvPr id="400" name="Rectangle 21"/>
          <p:cNvSpPr txBox="1"/>
          <p:nvPr/>
        </p:nvSpPr>
        <p:spPr>
          <a:xfrm>
            <a:off x="717269" y="1014555"/>
            <a:ext cx="1662602" cy="256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100">
                <a:latin typeface="Raleway Bold"/>
                <a:ea typeface="Raleway Bold"/>
                <a:cs typeface="Raleway Bold"/>
                <a:sym typeface="Raleway Bold"/>
              </a:defRPr>
            </a:lvl1pPr>
          </a:lstStyle>
          <a:p>
            <a:pPr/>
            <a:r>
              <a:t>William Smith</a:t>
            </a:r>
          </a:p>
        </p:txBody>
      </p:sp>
      <p:sp>
        <p:nvSpPr>
          <p:cNvPr id="401" name="TextBox 22"/>
          <p:cNvSpPr txBox="1"/>
          <p:nvPr/>
        </p:nvSpPr>
        <p:spPr>
          <a:xfrm>
            <a:off x="4280246" y="1437341"/>
            <a:ext cx="1305244" cy="612141"/>
          </a:xfrm>
          <a:prstGeom prst="rect">
            <a:avLst/>
          </a:prstGeom>
          <a:solidFill>
            <a:srgbClr val="FFFFFF"/>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lvl1pPr>
              <a:defRPr sz="1100"/>
            </a:lvl1pPr>
          </a:lstStyle>
          <a:p>
            <a:pPr/>
            <a:r>
              <a:t>His 1819 Journey ________________________________</a:t>
            </a:r>
          </a:p>
        </p:txBody>
      </p:sp>
      <p:pic>
        <p:nvPicPr>
          <p:cNvPr id="402" name="Picture 24" descr="Picture 24"/>
          <p:cNvPicPr>
            <a:picLocks noChangeAspect="1"/>
          </p:cNvPicPr>
          <p:nvPr/>
        </p:nvPicPr>
        <p:blipFill>
          <a:blip r:embed="rId8">
            <a:extLst/>
          </a:blip>
          <a:srcRect l="0" t="0" r="0" b="14793"/>
          <a:stretch>
            <a:fillRect/>
          </a:stretch>
        </p:blipFill>
        <p:spPr>
          <a:xfrm>
            <a:off x="3280114" y="937750"/>
            <a:ext cx="860215" cy="732956"/>
          </a:xfrm>
          <a:prstGeom prst="rect">
            <a:avLst/>
          </a:prstGeom>
          <a:ln w="12700">
            <a:miter lim="400000"/>
          </a:ln>
        </p:spPr>
      </p:pic>
      <p:pic>
        <p:nvPicPr>
          <p:cNvPr id="403" name="Picture 2" descr="Picture 2"/>
          <p:cNvPicPr>
            <a:picLocks noChangeAspect="1"/>
          </p:cNvPicPr>
          <p:nvPr/>
        </p:nvPicPr>
        <p:blipFill>
          <a:blip r:embed="rId9">
            <a:extLst/>
          </a:blip>
          <a:stretch>
            <a:fillRect/>
          </a:stretch>
        </p:blipFill>
        <p:spPr>
          <a:xfrm>
            <a:off x="7701423" y="1028513"/>
            <a:ext cx="1029176" cy="1271023"/>
          </a:xfrm>
          <a:prstGeom prst="rect">
            <a:avLst/>
          </a:prstGeom>
          <a:ln w="12700">
            <a:miter lim="400000"/>
          </a:ln>
        </p:spPr>
      </p:pic>
      <p:sp>
        <p:nvSpPr>
          <p:cNvPr id="404" name="TextBox 27"/>
          <p:cNvSpPr txBox="1"/>
          <p:nvPr/>
        </p:nvSpPr>
        <p:spPr>
          <a:xfrm>
            <a:off x="1270385" y="3496733"/>
            <a:ext cx="1305244" cy="612141"/>
          </a:xfrm>
          <a:prstGeom prst="rect">
            <a:avLst/>
          </a:prstGeom>
          <a:solidFill>
            <a:srgbClr val="FFFFFF"/>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p>
            <a:pPr>
              <a:defRPr sz="1100"/>
            </a:pPr>
            <a:r>
              <a:t>His legacy</a:t>
            </a:r>
          </a:p>
          <a:p>
            <a:pPr>
              <a:defRPr sz="1100"/>
            </a:pPr>
            <a:r>
              <a:t>________________________________</a:t>
            </a:r>
          </a:p>
        </p:txBody>
      </p:sp>
      <p:pic>
        <p:nvPicPr>
          <p:cNvPr id="405" name="Picture 26" descr="Picture 26"/>
          <p:cNvPicPr>
            <a:picLocks noChangeAspect="1"/>
          </p:cNvPicPr>
          <p:nvPr/>
        </p:nvPicPr>
        <p:blipFill>
          <a:blip r:embed="rId10">
            <a:extLst/>
          </a:blip>
          <a:stretch>
            <a:fillRect/>
          </a:stretch>
        </p:blipFill>
        <p:spPr>
          <a:xfrm>
            <a:off x="7193119" y="3712504"/>
            <a:ext cx="1606073" cy="1271024"/>
          </a:xfrm>
          <a:prstGeom prst="rect">
            <a:avLst/>
          </a:prstGeom>
          <a:ln w="12700">
            <a:miter lim="400000"/>
          </a:ln>
        </p:spPr>
      </p:pic>
      <p:pic>
        <p:nvPicPr>
          <p:cNvPr id="406" name="Picture 2" descr="Picture 2"/>
          <p:cNvPicPr>
            <a:picLocks noChangeAspect="1"/>
          </p:cNvPicPr>
          <p:nvPr/>
        </p:nvPicPr>
        <p:blipFill>
          <a:blip r:embed="rId11">
            <a:extLst/>
          </a:blip>
          <a:stretch>
            <a:fillRect/>
          </a:stretch>
        </p:blipFill>
        <p:spPr>
          <a:xfrm>
            <a:off x="408255" y="4284900"/>
            <a:ext cx="1669590" cy="1397256"/>
          </a:xfrm>
          <a:prstGeom prst="rect">
            <a:avLst/>
          </a:prstGeom>
          <a:ln w="12700">
            <a:miter lim="400000"/>
          </a:ln>
        </p:spPr>
      </p:pic>
      <p:sp>
        <p:nvSpPr>
          <p:cNvPr id="407" name="TextBox 30"/>
          <p:cNvSpPr txBox="1"/>
          <p:nvPr/>
        </p:nvSpPr>
        <p:spPr>
          <a:xfrm>
            <a:off x="5384625" y="3767050"/>
            <a:ext cx="1630009" cy="777241"/>
          </a:xfrm>
          <a:prstGeom prst="rect">
            <a:avLst/>
          </a:prstGeom>
          <a:solidFill>
            <a:srgbClr val="FFFFFF"/>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p>
            <a:pPr>
              <a:defRPr sz="1100"/>
            </a:pPr>
            <a:r>
              <a:t>His legacy: Williams Expedition in Blyth </a:t>
            </a:r>
          </a:p>
          <a:p>
            <a:pPr>
              <a:defRPr sz="1100"/>
            </a:pPr>
            <a:r>
              <a:t>________________________________________</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420" name="Group 8"/>
          <p:cNvGrpSpPr/>
          <p:nvPr/>
        </p:nvGrpSpPr>
        <p:grpSpPr>
          <a:xfrm>
            <a:off x="64159" y="116631"/>
            <a:ext cx="9022741" cy="6620566"/>
            <a:chOff x="0" y="0"/>
            <a:chExt cx="9022740" cy="6620565"/>
          </a:xfrm>
        </p:grpSpPr>
        <p:grpSp>
          <p:nvGrpSpPr>
            <p:cNvPr id="418" name="Group 1"/>
            <p:cNvGrpSpPr/>
            <p:nvPr/>
          </p:nvGrpSpPr>
          <p:grpSpPr>
            <a:xfrm>
              <a:off x="0" y="-1"/>
              <a:ext cx="8972338" cy="6336850"/>
              <a:chOff x="0" y="0"/>
              <a:chExt cx="8972336" cy="6336848"/>
            </a:xfrm>
          </p:grpSpPr>
          <p:sp>
            <p:nvSpPr>
              <p:cNvPr id="411" name="TextBox 12"/>
              <p:cNvSpPr/>
              <p:nvPr/>
            </p:nvSpPr>
            <p:spPr>
              <a:xfrm>
                <a:off x="970176" y="6336848"/>
                <a:ext cx="7735374"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apply our learning to demonstrate understanding and then reflect on this.</a:t>
                </a:r>
              </a:p>
            </p:txBody>
          </p:sp>
          <p:grpSp>
            <p:nvGrpSpPr>
              <p:cNvPr id="417" name="Group 18"/>
              <p:cNvGrpSpPr/>
              <p:nvPr/>
            </p:nvGrpSpPr>
            <p:grpSpPr>
              <a:xfrm>
                <a:off x="0" y="0"/>
                <a:ext cx="8972338" cy="6299025"/>
                <a:chOff x="0" y="0"/>
                <a:chExt cx="8972336" cy="6299024"/>
              </a:xfrm>
            </p:grpSpPr>
            <p:grpSp>
              <p:nvGrpSpPr>
                <p:cNvPr id="415" name="Group 13"/>
                <p:cNvGrpSpPr/>
                <p:nvPr/>
              </p:nvGrpSpPr>
              <p:grpSpPr>
                <a:xfrm>
                  <a:off x="0" y="-1"/>
                  <a:ext cx="8972337" cy="6299026"/>
                  <a:chOff x="0" y="0"/>
                  <a:chExt cx="8972337" cy="6299024"/>
                </a:xfrm>
              </p:grpSpPr>
              <p:sp>
                <p:nvSpPr>
                  <p:cNvPr id="412" name="Straight Connector 7"/>
                  <p:cNvSpPr/>
                  <p:nvPr/>
                </p:nvSpPr>
                <p:spPr>
                  <a:xfrm flipH="1">
                    <a:off x="-1" y="-1"/>
                    <a:ext cx="1" cy="5264684"/>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413" name="Straight Connector 9"/>
                  <p:cNvSpPr/>
                  <p:nvPr/>
                </p:nvSpPr>
                <p:spPr>
                  <a:xfrm>
                    <a:off x="0" y="0"/>
                    <a:ext cx="8972338"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414" name="Straight Connector 11"/>
                  <p:cNvSpPr/>
                  <p:nvPr/>
                </p:nvSpPr>
                <p:spPr>
                  <a:xfrm flipH="1">
                    <a:off x="8972336" y="-1"/>
                    <a:ext cx="1" cy="6299026"/>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sp>
              <p:nvSpPr>
                <p:cNvPr id="416" name="Straight Connector 16"/>
                <p:cNvSpPr/>
                <p:nvPr/>
              </p:nvSpPr>
              <p:spPr>
                <a:xfrm>
                  <a:off x="1051456" y="6299023"/>
                  <a:ext cx="7920881"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grpSp>
        <p:pic>
          <p:nvPicPr>
            <p:cNvPr id="419" name="Picture 2" descr="Picture 2"/>
            <p:cNvPicPr>
              <a:picLocks noChangeAspect="1"/>
            </p:cNvPicPr>
            <p:nvPr/>
          </p:nvPicPr>
          <p:blipFill>
            <a:blip r:embed="rId2">
              <a:extLst/>
            </a:blip>
            <a:stretch>
              <a:fillRect/>
            </a:stretch>
          </p:blipFill>
          <p:spPr>
            <a:xfrm>
              <a:off x="8150439" y="5213882"/>
              <a:ext cx="872303" cy="1406684"/>
            </a:xfrm>
            <a:prstGeom prst="rect">
              <a:avLst/>
            </a:prstGeom>
            <a:ln w="12700" cap="flat">
              <a:noFill/>
              <a:miter lim="400000"/>
            </a:ln>
            <a:effectLst/>
          </p:spPr>
        </p:pic>
      </p:grpSp>
      <p:grpSp>
        <p:nvGrpSpPr>
          <p:cNvPr id="423" name="Rectangle 14"/>
          <p:cNvGrpSpPr/>
          <p:nvPr/>
        </p:nvGrpSpPr>
        <p:grpSpPr>
          <a:xfrm>
            <a:off x="188193" y="200493"/>
            <a:ext cx="7702237" cy="358141"/>
            <a:chOff x="0" y="6349"/>
            <a:chExt cx="7702235" cy="358140"/>
          </a:xfrm>
        </p:grpSpPr>
        <p:sp>
          <p:nvSpPr>
            <p:cNvPr id="421" name="Rectangle"/>
            <p:cNvSpPr/>
            <p:nvPr/>
          </p:nvSpPr>
          <p:spPr>
            <a:xfrm>
              <a:off x="0" y="22173"/>
              <a:ext cx="7702236" cy="326494"/>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422" name="Perform additional research and create further materials for showcase."/>
            <p:cNvSpPr txBox="1"/>
            <p:nvPr/>
          </p:nvSpPr>
          <p:spPr>
            <a:xfrm>
              <a:off x="45719" y="6349"/>
              <a:ext cx="7610797"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Perform </a:t>
              </a:r>
              <a:r>
                <a:rPr>
                  <a:latin typeface="+mn-lt"/>
                  <a:ea typeface="+mn-ea"/>
                  <a:cs typeface="+mn-cs"/>
                  <a:sym typeface="Raleway Regular"/>
                </a:rPr>
                <a:t>additional research and create further materials for showcase.  </a:t>
              </a:r>
            </a:p>
          </p:txBody>
        </p:sp>
      </p:grpSp>
      <p:sp>
        <p:nvSpPr>
          <p:cNvPr id="424" name="TextBox 3"/>
          <p:cNvSpPr txBox="1"/>
          <p:nvPr/>
        </p:nvSpPr>
        <p:spPr>
          <a:xfrm>
            <a:off x="426084" y="897442"/>
            <a:ext cx="5249917" cy="4063366"/>
          </a:xfrm>
          <a:prstGeom prst="rect">
            <a:avLst/>
          </a:prstGeom>
          <a:gradFill>
            <a:gsLst>
              <a:gs pos="0">
                <a:schemeClr val="accent6">
                  <a:hueOff val="-456778"/>
                  <a:satOff val="8290"/>
                  <a:lumOff val="24503"/>
                </a:schemeClr>
              </a:gs>
              <a:gs pos="35000">
                <a:srgbClr val="FFDECF"/>
              </a:gs>
              <a:gs pos="100000">
                <a:schemeClr val="accent6">
                  <a:hueOff val="-556026"/>
                  <a:satOff val="8290"/>
                  <a:lumOff val="34267"/>
                </a:schemeClr>
              </a:gs>
            </a:gsLst>
            <a:lin ang="16200000"/>
          </a:gradFill>
          <a:ln>
            <a:solidFill>
              <a:srgbClr val="F69240"/>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defRPr sz="2000"/>
            </a:pPr>
            <a:r>
              <a:t>Use the information packs and your research to create your biography on your chosen explorer. </a:t>
            </a:r>
          </a:p>
          <a:p>
            <a:pPr>
              <a:defRPr sz="2000"/>
            </a:pPr>
          </a:p>
          <a:p>
            <a:pPr>
              <a:defRPr sz="2000"/>
            </a:pPr>
            <a:r>
              <a:t>This must be well presented – neat writing </a:t>
            </a:r>
          </a:p>
          <a:p>
            <a:pPr>
              <a:defRPr sz="2000"/>
            </a:pPr>
            <a:r>
              <a:t>Include the following: </a:t>
            </a:r>
          </a:p>
          <a:p>
            <a:pPr>
              <a:defRPr sz="2000">
                <a:latin typeface="Raleway Bold"/>
                <a:ea typeface="Raleway Bold"/>
                <a:cs typeface="Raleway Bold"/>
                <a:sym typeface="Raleway Bold"/>
              </a:defRPr>
            </a:pPr>
            <a:r>
              <a:t>Name</a:t>
            </a:r>
          </a:p>
          <a:p>
            <a:pPr>
              <a:defRPr sz="2000">
                <a:latin typeface="Raleway Bold"/>
                <a:ea typeface="Raleway Bold"/>
                <a:cs typeface="Raleway Bold"/>
                <a:sym typeface="Raleway Bold"/>
              </a:defRPr>
            </a:pPr>
            <a:r>
              <a:t>Birth and Death dates</a:t>
            </a:r>
          </a:p>
          <a:p>
            <a:pPr>
              <a:defRPr sz="2000">
                <a:latin typeface="Raleway Bold"/>
                <a:ea typeface="Raleway Bold"/>
                <a:cs typeface="Raleway Bold"/>
                <a:sym typeface="Raleway Bold"/>
              </a:defRPr>
            </a:pPr>
            <a:r>
              <a:t>Where they are from </a:t>
            </a:r>
          </a:p>
          <a:p>
            <a:pPr>
              <a:defRPr sz="2000">
                <a:latin typeface="Raleway Bold"/>
                <a:ea typeface="Raleway Bold"/>
                <a:cs typeface="Raleway Bold"/>
                <a:sym typeface="Raleway Bold"/>
              </a:defRPr>
            </a:pPr>
            <a:r>
              <a:t>Where they travelled to </a:t>
            </a:r>
          </a:p>
          <a:p>
            <a:pPr>
              <a:defRPr sz="2000">
                <a:latin typeface="Raleway Bold"/>
                <a:ea typeface="Raleway Bold"/>
                <a:cs typeface="Raleway Bold"/>
                <a:sym typeface="Raleway Bold"/>
              </a:defRPr>
            </a:pPr>
            <a:r>
              <a:t>Details of their travel – e.g. what they found. </a:t>
            </a:r>
          </a:p>
          <a:p>
            <a:pPr>
              <a:defRPr sz="2000">
                <a:latin typeface="Raleway Bold"/>
                <a:ea typeface="Raleway Bold"/>
                <a:cs typeface="Raleway Bold"/>
                <a:sym typeface="Raleway Bold"/>
              </a:defRPr>
            </a:pPr>
            <a:r>
              <a:t>Their legacy (why they are famous) </a:t>
            </a:r>
          </a:p>
        </p:txBody>
      </p:sp>
      <p:pic>
        <p:nvPicPr>
          <p:cNvPr id="425" name="Picture 17" descr="Picture 17"/>
          <p:cNvPicPr>
            <a:picLocks noChangeAspect="1"/>
          </p:cNvPicPr>
          <p:nvPr/>
        </p:nvPicPr>
        <p:blipFill>
          <a:blip r:embed="rId3">
            <a:extLst/>
          </a:blip>
          <a:srcRect l="0" t="0" r="0" b="15714"/>
          <a:stretch>
            <a:fillRect/>
          </a:stretch>
        </p:blipFill>
        <p:spPr>
          <a:xfrm rot="21143297">
            <a:off x="6162006" y="1459190"/>
            <a:ext cx="2531359" cy="2133590"/>
          </a:xfrm>
          <a:prstGeom prst="rect">
            <a:avLst/>
          </a:prstGeom>
          <a:ln w="12700">
            <a:miter lim="400000"/>
          </a:ln>
        </p:spPr>
      </p:pic>
      <p:grpSp>
        <p:nvGrpSpPr>
          <p:cNvPr id="428" name="Explosion 2 4"/>
          <p:cNvGrpSpPr/>
          <p:nvPr/>
        </p:nvGrpSpPr>
        <p:grpSpPr>
          <a:xfrm>
            <a:off x="5857875" y="3971924"/>
            <a:ext cx="2965645" cy="2343151"/>
            <a:chOff x="0" y="0"/>
            <a:chExt cx="2965644" cy="2343150"/>
          </a:xfrm>
        </p:grpSpPr>
        <p:sp>
          <p:nvSpPr>
            <p:cNvPr id="426" name="Shape"/>
            <p:cNvSpPr/>
            <p:nvPr/>
          </p:nvSpPr>
          <p:spPr>
            <a:xfrm>
              <a:off x="0" y="-1"/>
              <a:ext cx="2965645" cy="23431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462" y="4342"/>
                  </a:moveTo>
                  <a:lnTo>
                    <a:pt x="14790" y="0"/>
                  </a:lnTo>
                  <a:lnTo>
                    <a:pt x="14525" y="5777"/>
                  </a:lnTo>
                  <a:lnTo>
                    <a:pt x="18007" y="3172"/>
                  </a:lnTo>
                  <a:lnTo>
                    <a:pt x="16380" y="6532"/>
                  </a:lnTo>
                  <a:lnTo>
                    <a:pt x="21600" y="6645"/>
                  </a:lnTo>
                  <a:lnTo>
                    <a:pt x="16985" y="9402"/>
                  </a:lnTo>
                  <a:lnTo>
                    <a:pt x="18270" y="11290"/>
                  </a:lnTo>
                  <a:lnTo>
                    <a:pt x="16380" y="12310"/>
                  </a:lnTo>
                  <a:lnTo>
                    <a:pt x="18877" y="15632"/>
                  </a:lnTo>
                  <a:lnTo>
                    <a:pt x="14640" y="14350"/>
                  </a:lnTo>
                  <a:lnTo>
                    <a:pt x="14942" y="17370"/>
                  </a:lnTo>
                  <a:lnTo>
                    <a:pt x="12180" y="15935"/>
                  </a:lnTo>
                  <a:lnTo>
                    <a:pt x="11612" y="18842"/>
                  </a:lnTo>
                  <a:lnTo>
                    <a:pt x="9872" y="17370"/>
                  </a:lnTo>
                  <a:lnTo>
                    <a:pt x="8700" y="19712"/>
                  </a:lnTo>
                  <a:lnTo>
                    <a:pt x="7527" y="18125"/>
                  </a:lnTo>
                  <a:lnTo>
                    <a:pt x="4917" y="21600"/>
                  </a:lnTo>
                  <a:lnTo>
                    <a:pt x="4805" y="18240"/>
                  </a:lnTo>
                  <a:lnTo>
                    <a:pt x="1285" y="17825"/>
                  </a:lnTo>
                  <a:lnTo>
                    <a:pt x="3330" y="15370"/>
                  </a:lnTo>
                  <a:lnTo>
                    <a:pt x="0" y="12877"/>
                  </a:lnTo>
                  <a:lnTo>
                    <a:pt x="3935" y="11592"/>
                  </a:lnTo>
                  <a:lnTo>
                    <a:pt x="1172" y="8270"/>
                  </a:lnTo>
                  <a:lnTo>
                    <a:pt x="5372" y="7817"/>
                  </a:lnTo>
                  <a:lnTo>
                    <a:pt x="4502" y="3625"/>
                  </a:lnTo>
                  <a:lnTo>
                    <a:pt x="8550" y="6382"/>
                  </a:lnTo>
                  <a:lnTo>
                    <a:pt x="9722" y="1887"/>
                  </a:lnTo>
                  <a:close/>
                </a:path>
              </a:pathLst>
            </a:custGeom>
            <a:solidFill>
              <a:schemeClr val="accent6"/>
            </a:solidFill>
            <a:ln w="25400" cap="flat">
              <a:solidFill>
                <a:srgbClr val="B46D33"/>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427" name="Do not just copy out!"/>
            <p:cNvSpPr txBox="1"/>
            <p:nvPr/>
          </p:nvSpPr>
          <p:spPr>
            <a:xfrm>
              <a:off x="783286" y="555144"/>
              <a:ext cx="1181043" cy="1310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latin typeface="Raleway Bold"/>
                  <a:ea typeface="Raleway Bold"/>
                  <a:cs typeface="Raleway Bold"/>
                  <a:sym typeface="Raleway Bold"/>
                </a:defRPr>
              </a:lvl1pPr>
            </a:lstStyle>
            <a:p>
              <a:pPr/>
              <a:r>
                <a:t>Do not just copy out! </a:t>
              </a:r>
            </a:p>
          </p:txBody>
        </p:sp>
      </p:grpSp>
      <p:pic>
        <p:nvPicPr>
          <p:cNvPr id="429"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430" name="Picture 19" descr="Picture 19"/>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431"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432"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39" name="Rectangle 2"/>
          <p:cNvGrpSpPr/>
          <p:nvPr/>
        </p:nvGrpSpPr>
        <p:grpSpPr>
          <a:xfrm>
            <a:off x="188193" y="216317"/>
            <a:ext cx="8724267" cy="476379"/>
            <a:chOff x="0" y="0"/>
            <a:chExt cx="8724265" cy="476377"/>
          </a:xfrm>
        </p:grpSpPr>
        <p:sp>
          <p:nvSpPr>
            <p:cNvPr id="137" name="Rectangle"/>
            <p:cNvSpPr/>
            <p:nvPr/>
          </p:nvSpPr>
          <p:spPr>
            <a:xfrm>
              <a:off x="-1" y="0"/>
              <a:ext cx="8724267"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38" name="Discuss the background and experience of your explorers."/>
            <p:cNvSpPr txBox="1"/>
            <p:nvPr/>
          </p:nvSpPr>
          <p:spPr>
            <a:xfrm>
              <a:off x="45719" y="59119"/>
              <a:ext cx="8632827"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Discuss </a:t>
              </a:r>
              <a:r>
                <a:rPr>
                  <a:latin typeface="+mn-lt"/>
                  <a:ea typeface="+mn-ea"/>
                  <a:cs typeface="+mn-cs"/>
                  <a:sym typeface="Raleway Regular"/>
                </a:rPr>
                <a:t>the background and experience of your explorers.</a:t>
              </a:r>
            </a:p>
          </p:txBody>
        </p:sp>
      </p:grpSp>
      <p:sp>
        <p:nvSpPr>
          <p:cNvPr id="140"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41"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46" name="Group 21"/>
          <p:cNvGrpSpPr/>
          <p:nvPr/>
        </p:nvGrpSpPr>
        <p:grpSpPr>
          <a:xfrm>
            <a:off x="7877175" y="6334488"/>
            <a:ext cx="1182616" cy="486058"/>
            <a:chOff x="0" y="0"/>
            <a:chExt cx="1182615" cy="486057"/>
          </a:xfrm>
        </p:grpSpPr>
        <p:pic>
          <p:nvPicPr>
            <p:cNvPr id="142"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45" name="Group 23"/>
            <p:cNvGrpSpPr/>
            <p:nvPr/>
          </p:nvGrpSpPr>
          <p:grpSpPr>
            <a:xfrm>
              <a:off x="878099" y="136341"/>
              <a:ext cx="166670" cy="92002"/>
              <a:chOff x="0" y="0"/>
              <a:chExt cx="166669" cy="92000"/>
            </a:xfrm>
          </p:grpSpPr>
          <p:sp>
            <p:nvSpPr>
              <p:cNvPr id="143"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44"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grpSp>
        <p:nvGrpSpPr>
          <p:cNvPr id="154" name="Cloud Callout 1"/>
          <p:cNvGrpSpPr/>
          <p:nvPr/>
        </p:nvGrpSpPr>
        <p:grpSpPr>
          <a:xfrm>
            <a:off x="2723194" y="2055721"/>
            <a:ext cx="3652915" cy="2956354"/>
            <a:chOff x="0" y="0"/>
            <a:chExt cx="3652913" cy="2956352"/>
          </a:xfrm>
        </p:grpSpPr>
        <p:grpSp>
          <p:nvGrpSpPr>
            <p:cNvPr id="152" name="Group"/>
            <p:cNvGrpSpPr/>
            <p:nvPr/>
          </p:nvGrpSpPr>
          <p:grpSpPr>
            <a:xfrm>
              <a:off x="-1" y="-1"/>
              <a:ext cx="3652915" cy="2956354"/>
              <a:chOff x="0" y="0"/>
              <a:chExt cx="3652913" cy="2956352"/>
            </a:xfrm>
          </p:grpSpPr>
          <p:sp>
            <p:nvSpPr>
              <p:cNvPr id="147" name="Shape"/>
              <p:cNvSpPr/>
              <p:nvPr/>
            </p:nvSpPr>
            <p:spPr>
              <a:xfrm>
                <a:off x="0" y="0"/>
                <a:ext cx="3652913" cy="257674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lnTo>
                      <a:pt x="1901" y="6800"/>
                    </a:ln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sz="2400">
                    <a:latin typeface="Raleway Bold"/>
                    <a:ea typeface="Raleway Bold"/>
                    <a:cs typeface="Raleway Bold"/>
                    <a:sym typeface="Raleway Bold"/>
                  </a:defRPr>
                </a:pPr>
              </a:p>
            </p:txBody>
          </p:sp>
          <p:sp>
            <p:nvSpPr>
              <p:cNvPr id="148" name="Circle"/>
              <p:cNvSpPr/>
              <p:nvPr/>
            </p:nvSpPr>
            <p:spPr>
              <a:xfrm>
                <a:off x="995305" y="2369244"/>
                <a:ext cx="428627" cy="428627"/>
              </a:xfrm>
              <a:prstGeom prst="ellipse">
                <a:avLst/>
              </a:pr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sz="2400">
                    <a:latin typeface="Raleway Bold"/>
                    <a:ea typeface="Raleway Bold"/>
                    <a:cs typeface="Raleway Bold"/>
                    <a:sym typeface="Raleway Bold"/>
                  </a:defRPr>
                </a:pPr>
              </a:p>
            </p:txBody>
          </p:sp>
          <p:sp>
            <p:nvSpPr>
              <p:cNvPr id="149" name="Circle"/>
              <p:cNvSpPr/>
              <p:nvPr/>
            </p:nvSpPr>
            <p:spPr>
              <a:xfrm>
                <a:off x="964961" y="2655942"/>
                <a:ext cx="285751" cy="285751"/>
              </a:xfrm>
              <a:prstGeom prst="ellipse">
                <a:avLst/>
              </a:pr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sz="2400">
                    <a:latin typeface="Raleway Bold"/>
                    <a:ea typeface="Raleway Bold"/>
                    <a:cs typeface="Raleway Bold"/>
                    <a:sym typeface="Raleway Bold"/>
                  </a:defRPr>
                </a:pPr>
              </a:p>
            </p:txBody>
          </p:sp>
          <p:sp>
            <p:nvSpPr>
              <p:cNvPr id="150" name="Circle"/>
              <p:cNvSpPr/>
              <p:nvPr/>
            </p:nvSpPr>
            <p:spPr>
              <a:xfrm>
                <a:off x="995689" y="2813476"/>
                <a:ext cx="142877" cy="142877"/>
              </a:xfrm>
              <a:prstGeom prst="ellipse">
                <a:avLst/>
              </a:pr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sz="2400">
                    <a:latin typeface="Raleway Bold"/>
                    <a:ea typeface="Raleway Bold"/>
                    <a:cs typeface="Raleway Bold"/>
                    <a:sym typeface="Raleway Bold"/>
                  </a:defRPr>
                </a:pPr>
              </a:p>
            </p:txBody>
          </p:sp>
          <p:sp>
            <p:nvSpPr>
              <p:cNvPr id="151" name="Shape"/>
              <p:cNvSpPr/>
              <p:nvPr/>
            </p:nvSpPr>
            <p:spPr>
              <a:xfrm>
                <a:off x="185487" y="131025"/>
                <a:ext cx="3347288" cy="218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lnTo>
                      <a:pt x="7802" y="21600"/>
                    </a:ln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718841"/>
                </a:solidFill>
                <a:prstDash val="solid"/>
                <a:round/>
              </a:ln>
              <a:effectLst/>
            </p:spPr>
            <p:txBody>
              <a:bodyPr wrap="square" lIns="45719" tIns="45719" rIns="45719" bIns="45719" numCol="1" anchor="ctr">
                <a:noAutofit/>
              </a:bodyPr>
              <a:lstStyle/>
              <a:p>
                <a:pPr algn="ctr">
                  <a:defRPr sz="2400">
                    <a:latin typeface="Raleway Bold"/>
                    <a:ea typeface="Raleway Bold"/>
                    <a:cs typeface="Raleway Bold"/>
                    <a:sym typeface="Raleway Bold"/>
                  </a:defRPr>
                </a:pPr>
              </a:p>
            </p:txBody>
          </p:sp>
        </p:grpSp>
        <p:sp>
          <p:nvSpPr>
            <p:cNvPr id="153" name="What can you remember about explorer experience?"/>
            <p:cNvSpPr txBox="1"/>
            <p:nvPr/>
          </p:nvSpPr>
          <p:spPr>
            <a:xfrm>
              <a:off x="551606" y="435659"/>
              <a:ext cx="2291632" cy="1564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latin typeface="Raleway Bold"/>
                  <a:ea typeface="Raleway Bold"/>
                  <a:cs typeface="Raleway Bold"/>
                  <a:sym typeface="Raleway Bold"/>
                </a:defRPr>
              </a:lvl1pPr>
            </a:lstStyle>
            <a:p>
              <a:pPr/>
              <a:r>
                <a:t>What can you remember about explorer experience? </a:t>
              </a:r>
            </a:p>
          </p:txBody>
        </p:sp>
      </p:grpSp>
      <p:pic>
        <p:nvPicPr>
          <p:cNvPr id="155" name="Picture 2" descr="Picture 2"/>
          <p:cNvPicPr>
            <a:picLocks noChangeAspect="1"/>
          </p:cNvPicPr>
          <p:nvPr/>
        </p:nvPicPr>
        <p:blipFill>
          <a:blip r:embed="rId4">
            <a:extLst/>
          </a:blip>
          <a:stretch>
            <a:fillRect/>
          </a:stretch>
        </p:blipFill>
        <p:spPr>
          <a:xfrm>
            <a:off x="646783" y="1189582"/>
            <a:ext cx="1441451" cy="967832"/>
          </a:xfrm>
          <a:prstGeom prst="rect">
            <a:avLst/>
          </a:prstGeom>
          <a:ln w="12700">
            <a:miter lim="400000"/>
          </a:ln>
        </p:spPr>
      </p:pic>
      <p:pic>
        <p:nvPicPr>
          <p:cNvPr id="156" name="Picture 4" descr="Picture 4"/>
          <p:cNvPicPr>
            <a:picLocks noChangeAspect="1"/>
          </p:cNvPicPr>
          <p:nvPr/>
        </p:nvPicPr>
        <p:blipFill>
          <a:blip r:embed="rId5">
            <a:extLst/>
          </a:blip>
          <a:srcRect l="0" t="17334" r="0" b="0"/>
          <a:stretch>
            <a:fillRect/>
          </a:stretch>
        </p:blipFill>
        <p:spPr>
          <a:xfrm>
            <a:off x="6840279" y="1096725"/>
            <a:ext cx="1860551" cy="1153542"/>
          </a:xfrm>
          <a:prstGeom prst="rect">
            <a:avLst/>
          </a:prstGeom>
          <a:ln w="12700">
            <a:miter lim="400000"/>
          </a:ln>
        </p:spPr>
      </p:pic>
      <p:pic>
        <p:nvPicPr>
          <p:cNvPr id="157" name="Picture 15" descr="Picture 15"/>
          <p:cNvPicPr>
            <a:picLocks noChangeAspect="1"/>
          </p:cNvPicPr>
          <p:nvPr/>
        </p:nvPicPr>
        <p:blipFill>
          <a:blip r:embed="rId6">
            <a:extLst/>
          </a:blip>
          <a:srcRect l="0" t="0" r="0" b="23194"/>
          <a:stretch>
            <a:fillRect/>
          </a:stretch>
        </p:blipFill>
        <p:spPr>
          <a:xfrm>
            <a:off x="6779553" y="4606459"/>
            <a:ext cx="1819276" cy="1397305"/>
          </a:xfrm>
          <a:prstGeom prst="rect">
            <a:avLst/>
          </a:prstGeom>
          <a:ln w="12700">
            <a:miter lim="400000"/>
          </a:ln>
        </p:spPr>
      </p:pic>
      <p:pic>
        <p:nvPicPr>
          <p:cNvPr id="158" name="Picture 16" descr="Picture 16"/>
          <p:cNvPicPr>
            <a:picLocks noChangeAspect="1"/>
          </p:cNvPicPr>
          <p:nvPr/>
        </p:nvPicPr>
        <p:blipFill>
          <a:blip r:embed="rId7">
            <a:extLst/>
          </a:blip>
          <a:srcRect l="0" t="0" r="0" b="17917"/>
          <a:stretch>
            <a:fillRect/>
          </a:stretch>
        </p:blipFill>
        <p:spPr>
          <a:xfrm>
            <a:off x="126385" y="4440683"/>
            <a:ext cx="2219326" cy="1821697"/>
          </a:xfrm>
          <a:prstGeom prst="rect">
            <a:avLst/>
          </a:prstGeom>
          <a:ln w="12700">
            <a:miter lim="400000"/>
          </a:ln>
        </p:spPr>
      </p:pic>
      <p:pic>
        <p:nvPicPr>
          <p:cNvPr id="159" name="Picture 17" descr="Picture 17"/>
          <p:cNvPicPr>
            <a:picLocks noChangeAspect="1"/>
          </p:cNvPicPr>
          <p:nvPr/>
        </p:nvPicPr>
        <p:blipFill>
          <a:blip r:embed="rId8">
            <a:extLst/>
          </a:blip>
          <a:srcRect l="0" t="0" r="0" b="23889"/>
          <a:stretch>
            <a:fillRect/>
          </a:stretch>
        </p:blipFill>
        <p:spPr>
          <a:xfrm>
            <a:off x="457200" y="2488089"/>
            <a:ext cx="2325497" cy="1769961"/>
          </a:xfrm>
          <a:prstGeom prst="rect">
            <a:avLst/>
          </a:prstGeom>
          <a:ln w="12700">
            <a:miter lim="400000"/>
          </a:ln>
        </p:spPr>
      </p:pic>
      <p:pic>
        <p:nvPicPr>
          <p:cNvPr id="160" name="Picture 18" descr="Picture 18"/>
          <p:cNvPicPr>
            <a:picLocks noChangeAspect="1"/>
          </p:cNvPicPr>
          <p:nvPr/>
        </p:nvPicPr>
        <p:blipFill>
          <a:blip r:embed="rId9">
            <a:extLst/>
          </a:blip>
          <a:srcRect l="0" t="0" r="0" b="15000"/>
          <a:stretch>
            <a:fillRect/>
          </a:stretch>
        </p:blipFill>
        <p:spPr>
          <a:xfrm>
            <a:off x="6745216" y="2711829"/>
            <a:ext cx="2050677" cy="1743076"/>
          </a:xfrm>
          <a:prstGeom prst="rect">
            <a:avLst/>
          </a:prstGeom>
          <a:ln w="12700">
            <a:miter lim="400000"/>
          </a:ln>
        </p:spPr>
      </p:pic>
      <p:pic>
        <p:nvPicPr>
          <p:cNvPr id="161" name="Picture 2" descr="Picture 2"/>
          <p:cNvPicPr>
            <a:picLocks noChangeAspect="1"/>
          </p:cNvPicPr>
          <p:nvPr/>
        </p:nvPicPr>
        <p:blipFill>
          <a:blip r:embed="rId10">
            <a:extLst/>
          </a:blip>
          <a:stretch>
            <a:fillRect/>
          </a:stretch>
        </p:blipFill>
        <p:spPr>
          <a:xfrm>
            <a:off x="4709264" y="4883358"/>
            <a:ext cx="1344359" cy="1235019"/>
          </a:xfrm>
          <a:prstGeom prst="rect">
            <a:avLst/>
          </a:prstGeom>
          <a:ln w="12700">
            <a:miter lim="400000"/>
          </a:ln>
        </p:spPr>
      </p:pic>
      <p:pic>
        <p:nvPicPr>
          <p:cNvPr id="162" name="Picture 27" descr="Picture 27"/>
          <p:cNvPicPr>
            <a:picLocks noChangeAspect="1"/>
          </p:cNvPicPr>
          <p:nvPr/>
        </p:nvPicPr>
        <p:blipFill>
          <a:blip r:embed="rId11">
            <a:extLst/>
          </a:blip>
          <a:srcRect l="0" t="0" r="0" b="20416"/>
          <a:stretch>
            <a:fillRect/>
          </a:stretch>
        </p:blipFill>
        <p:spPr>
          <a:xfrm>
            <a:off x="2336993" y="5042649"/>
            <a:ext cx="1646341" cy="1310214"/>
          </a:xfrm>
          <a:prstGeom prst="rect">
            <a:avLst/>
          </a:prstGeom>
          <a:ln w="12700">
            <a:miter lim="400000"/>
          </a:ln>
        </p:spPr>
      </p:pic>
      <p:pic>
        <p:nvPicPr>
          <p:cNvPr id="163" name="Picture 28" descr="Picture 28"/>
          <p:cNvPicPr>
            <a:picLocks noChangeAspect="1"/>
          </p:cNvPicPr>
          <p:nvPr/>
        </p:nvPicPr>
        <p:blipFill>
          <a:blip r:embed="rId12">
            <a:extLst/>
          </a:blip>
          <a:srcRect l="0" t="0" r="0" b="25277"/>
          <a:stretch>
            <a:fillRect/>
          </a:stretch>
        </p:blipFill>
        <p:spPr>
          <a:xfrm>
            <a:off x="2895120" y="609625"/>
            <a:ext cx="1844049" cy="1377915"/>
          </a:xfrm>
          <a:prstGeom prst="rect">
            <a:avLst/>
          </a:prstGeom>
          <a:ln w="12700">
            <a:miter lim="400000"/>
          </a:ln>
        </p:spPr>
      </p:pic>
      <p:sp>
        <p:nvSpPr>
          <p:cNvPr id="164"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65" name="Picture 5" descr="Picture 5"/>
          <p:cNvPicPr>
            <a:picLocks noChangeAspect="1"/>
          </p:cNvPicPr>
          <p:nvPr/>
        </p:nvPicPr>
        <p:blipFill>
          <a:blip r:embed="rId13">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69" name="Rectangle 2"/>
          <p:cNvGrpSpPr/>
          <p:nvPr/>
        </p:nvGrpSpPr>
        <p:grpSpPr>
          <a:xfrm>
            <a:off x="188193" y="216317"/>
            <a:ext cx="8724267" cy="476379"/>
            <a:chOff x="0" y="0"/>
            <a:chExt cx="8724265" cy="476377"/>
          </a:xfrm>
        </p:grpSpPr>
        <p:sp>
          <p:nvSpPr>
            <p:cNvPr id="167" name="Rectangle"/>
            <p:cNvSpPr/>
            <p:nvPr/>
          </p:nvSpPr>
          <p:spPr>
            <a:xfrm>
              <a:off x="-1" y="0"/>
              <a:ext cx="8724267"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68" name="Discuss the background and experience of your explorers."/>
            <p:cNvSpPr txBox="1"/>
            <p:nvPr/>
          </p:nvSpPr>
          <p:spPr>
            <a:xfrm>
              <a:off x="45719" y="59119"/>
              <a:ext cx="8632827"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Discuss </a:t>
              </a:r>
              <a:r>
                <a:rPr>
                  <a:latin typeface="+mn-lt"/>
                  <a:ea typeface="+mn-ea"/>
                  <a:cs typeface="+mn-cs"/>
                  <a:sym typeface="Raleway Regular"/>
                </a:rPr>
                <a:t>the background and experience of your explorers.</a:t>
              </a:r>
            </a:p>
          </p:txBody>
        </p:sp>
      </p:grpSp>
      <p:sp>
        <p:nvSpPr>
          <p:cNvPr id="170"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71"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76" name="Group 21"/>
          <p:cNvGrpSpPr/>
          <p:nvPr/>
        </p:nvGrpSpPr>
        <p:grpSpPr>
          <a:xfrm>
            <a:off x="7877175" y="6334488"/>
            <a:ext cx="1182616" cy="486058"/>
            <a:chOff x="0" y="0"/>
            <a:chExt cx="1182615" cy="486057"/>
          </a:xfrm>
        </p:grpSpPr>
        <p:pic>
          <p:nvPicPr>
            <p:cNvPr id="172"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75" name="Group 23"/>
            <p:cNvGrpSpPr/>
            <p:nvPr/>
          </p:nvGrpSpPr>
          <p:grpSpPr>
            <a:xfrm>
              <a:off x="878099" y="136341"/>
              <a:ext cx="166670" cy="92002"/>
              <a:chOff x="0" y="0"/>
              <a:chExt cx="166669" cy="92000"/>
            </a:xfrm>
          </p:grpSpPr>
          <p:sp>
            <p:nvSpPr>
              <p:cNvPr id="173"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74"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pic>
        <p:nvPicPr>
          <p:cNvPr id="177" name="Picture 29" descr="Picture 29"/>
          <p:cNvPicPr>
            <a:picLocks noChangeAspect="1"/>
          </p:cNvPicPr>
          <p:nvPr/>
        </p:nvPicPr>
        <p:blipFill>
          <a:blip r:embed="rId4">
            <a:extLst/>
          </a:blip>
          <a:srcRect l="0" t="0" r="0" b="12737"/>
          <a:stretch>
            <a:fillRect/>
          </a:stretch>
        </p:blipFill>
        <p:spPr>
          <a:xfrm>
            <a:off x="1003865" y="1053106"/>
            <a:ext cx="3009901" cy="2626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41" y="0"/>
                </a:moveTo>
                <a:cubicBezTo>
                  <a:pt x="1407" y="0"/>
                  <a:pt x="0" y="1612"/>
                  <a:pt x="0" y="3600"/>
                </a:cubicBezTo>
                <a:lnTo>
                  <a:pt x="0" y="18000"/>
                </a:lnTo>
                <a:cubicBezTo>
                  <a:pt x="0" y="19988"/>
                  <a:pt x="1407" y="21600"/>
                  <a:pt x="3141" y="21600"/>
                </a:cubicBezTo>
                <a:lnTo>
                  <a:pt x="18459" y="21600"/>
                </a:lnTo>
                <a:cubicBezTo>
                  <a:pt x="20193" y="21600"/>
                  <a:pt x="21600" y="19988"/>
                  <a:pt x="21600" y="18000"/>
                </a:cubicBezTo>
                <a:lnTo>
                  <a:pt x="21600" y="3600"/>
                </a:lnTo>
                <a:cubicBezTo>
                  <a:pt x="21600" y="1612"/>
                  <a:pt x="20193" y="0"/>
                  <a:pt x="18459" y="0"/>
                </a:cubicBezTo>
                <a:lnTo>
                  <a:pt x="3141" y="0"/>
                </a:lnTo>
                <a:close/>
              </a:path>
            </a:pathLst>
          </a:custGeom>
          <a:ln w="12700">
            <a:miter lim="400000"/>
          </a:ln>
        </p:spPr>
      </p:pic>
      <p:pic>
        <p:nvPicPr>
          <p:cNvPr id="178" name="Picture 30" descr="Picture 30"/>
          <p:cNvPicPr>
            <a:picLocks noChangeAspect="1"/>
          </p:cNvPicPr>
          <p:nvPr/>
        </p:nvPicPr>
        <p:blipFill>
          <a:blip r:embed="rId5">
            <a:extLst/>
          </a:blip>
          <a:srcRect l="0" t="0" r="0" b="14027"/>
          <a:stretch>
            <a:fillRect/>
          </a:stretch>
        </p:blipFill>
        <p:spPr>
          <a:xfrm>
            <a:off x="1296934" y="4018794"/>
            <a:ext cx="2160436" cy="1857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95" y="0"/>
                </a:moveTo>
                <a:cubicBezTo>
                  <a:pt x="1386" y="0"/>
                  <a:pt x="0" y="1612"/>
                  <a:pt x="0" y="3600"/>
                </a:cubicBezTo>
                <a:lnTo>
                  <a:pt x="0" y="18000"/>
                </a:lnTo>
                <a:cubicBezTo>
                  <a:pt x="0" y="19988"/>
                  <a:pt x="1386" y="21600"/>
                  <a:pt x="3095" y="21600"/>
                </a:cubicBezTo>
                <a:lnTo>
                  <a:pt x="18505" y="21600"/>
                </a:lnTo>
                <a:cubicBezTo>
                  <a:pt x="20214" y="21600"/>
                  <a:pt x="21600" y="19988"/>
                  <a:pt x="21600" y="18000"/>
                </a:cubicBezTo>
                <a:lnTo>
                  <a:pt x="21600" y="3600"/>
                </a:lnTo>
                <a:cubicBezTo>
                  <a:pt x="21600" y="1612"/>
                  <a:pt x="20214" y="0"/>
                  <a:pt x="18505" y="0"/>
                </a:cubicBezTo>
                <a:lnTo>
                  <a:pt x="3095" y="0"/>
                </a:lnTo>
                <a:close/>
              </a:path>
            </a:pathLst>
          </a:custGeom>
          <a:ln w="12700">
            <a:miter lim="400000"/>
          </a:ln>
        </p:spPr>
      </p:pic>
      <p:sp>
        <p:nvSpPr>
          <p:cNvPr id="179" name="TextBox 31"/>
          <p:cNvSpPr txBox="1"/>
          <p:nvPr/>
        </p:nvSpPr>
        <p:spPr>
          <a:xfrm>
            <a:off x="5277167" y="1954023"/>
            <a:ext cx="2716039" cy="3164841"/>
          </a:xfrm>
          <a:prstGeom prst="rect">
            <a:avLst/>
          </a:prstGeom>
          <a:solidFill>
            <a:schemeClr val="accent3"/>
          </a:solidFill>
          <a:ln w="25400">
            <a:solidFill>
              <a:srgbClr val="718841"/>
            </a:solidFill>
          </a:ln>
          <a:extLst>
            <a:ext uri="{C572A759-6A51-4108-AA02-DFA0A04FC94B}">
              <ma14:wrappingTextBoxFlag xmlns:ma14="http://schemas.microsoft.com/office/mac/drawingml/2011/main" val="1"/>
            </a:ext>
          </a:extLst>
        </p:spPr>
        <p:txBody>
          <a:bodyPr lIns="45719" rIns="45719">
            <a:spAutoFit/>
          </a:bodyPr>
          <a:lstStyle/>
          <a:p>
            <a:pPr algn="ctr">
              <a:defRPr sz="2000"/>
            </a:pPr>
            <a:r>
              <a:t>Look over your information on your explorer. </a:t>
            </a:r>
            <a:endParaRPr>
              <a:solidFill>
                <a:srgbClr val="FFFFFF"/>
              </a:solidFill>
            </a:endParaRPr>
          </a:p>
          <a:p>
            <a:pPr algn="ctr">
              <a:defRPr sz="2000"/>
            </a:pPr>
          </a:p>
          <a:p>
            <a:pPr algn="ctr">
              <a:defRPr sz="2000"/>
            </a:pPr>
            <a:r>
              <a:t>Be ready to give a little bit of information about them to the rest of the class – just what you have found out so far. </a:t>
            </a:r>
          </a:p>
        </p:txBody>
      </p:sp>
      <p:sp>
        <p:nvSpPr>
          <p:cNvPr id="18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181"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92" name="Group 10"/>
          <p:cNvGrpSpPr/>
          <p:nvPr/>
        </p:nvGrpSpPr>
        <p:grpSpPr>
          <a:xfrm>
            <a:off x="64158" y="116631"/>
            <a:ext cx="8992438" cy="6677015"/>
            <a:chOff x="0" y="0"/>
            <a:chExt cx="8992437" cy="6677014"/>
          </a:xfrm>
        </p:grpSpPr>
        <p:grpSp>
          <p:nvGrpSpPr>
            <p:cNvPr id="190" name="Group 1"/>
            <p:cNvGrpSpPr/>
            <p:nvPr/>
          </p:nvGrpSpPr>
          <p:grpSpPr>
            <a:xfrm>
              <a:off x="0" y="0"/>
              <a:ext cx="8972338" cy="6336849"/>
              <a:chOff x="0" y="0"/>
              <a:chExt cx="8972337" cy="6336848"/>
            </a:xfrm>
          </p:grpSpPr>
          <p:sp>
            <p:nvSpPr>
              <p:cNvPr id="183" name="TextBox 12"/>
              <p:cNvSpPr/>
              <p:nvPr/>
            </p:nvSpPr>
            <p:spPr>
              <a:xfrm>
                <a:off x="960763" y="6336848"/>
                <a:ext cx="7630719"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500">
                    <a:latin typeface="Raleway Bold"/>
                    <a:ea typeface="Raleway Bold"/>
                    <a:cs typeface="Raleway Bold"/>
                    <a:sym typeface="Raleway Bold"/>
                  </a:defRPr>
                </a:lvl1pPr>
              </a:lstStyle>
              <a:p>
                <a:pPr/>
                <a:r>
                  <a:t>We process information to help us to understand it more effectively. </a:t>
                </a:r>
              </a:p>
            </p:txBody>
          </p:sp>
          <p:grpSp>
            <p:nvGrpSpPr>
              <p:cNvPr id="189" name="Group 18"/>
              <p:cNvGrpSpPr/>
              <p:nvPr/>
            </p:nvGrpSpPr>
            <p:grpSpPr>
              <a:xfrm>
                <a:off x="0" y="0"/>
                <a:ext cx="8972338" cy="6299025"/>
                <a:chOff x="0" y="0"/>
                <a:chExt cx="8972337" cy="6299024"/>
              </a:xfrm>
            </p:grpSpPr>
            <p:grpSp>
              <p:nvGrpSpPr>
                <p:cNvPr id="187" name="Group 13"/>
                <p:cNvGrpSpPr/>
                <p:nvPr/>
              </p:nvGrpSpPr>
              <p:grpSpPr>
                <a:xfrm>
                  <a:off x="0" y="-1"/>
                  <a:ext cx="8972337" cy="6299025"/>
                  <a:chOff x="0" y="0"/>
                  <a:chExt cx="8972337" cy="6299024"/>
                </a:xfrm>
              </p:grpSpPr>
              <p:sp>
                <p:nvSpPr>
                  <p:cNvPr id="184"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185"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186"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188"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grpSp>
        <p:pic>
          <p:nvPicPr>
            <p:cNvPr id="191" name="Picture 3" descr="Picture 3"/>
            <p:cNvPicPr>
              <a:picLocks noChangeAspect="1"/>
            </p:cNvPicPr>
            <p:nvPr/>
          </p:nvPicPr>
          <p:blipFill>
            <a:blip r:embed="rId2">
              <a:extLst/>
            </a:blip>
            <a:stretch>
              <a:fillRect/>
            </a:stretch>
          </p:blipFill>
          <p:spPr>
            <a:xfrm>
              <a:off x="7948829" y="5413088"/>
              <a:ext cx="1043609" cy="1263927"/>
            </a:xfrm>
            <a:prstGeom prst="rect">
              <a:avLst/>
            </a:prstGeom>
            <a:ln w="12700" cap="flat">
              <a:noFill/>
              <a:miter lim="400000"/>
            </a:ln>
            <a:effectLst/>
          </p:spPr>
        </p:pic>
      </p:grpSp>
      <p:grpSp>
        <p:nvGrpSpPr>
          <p:cNvPr id="195" name="Rectangle 14"/>
          <p:cNvGrpSpPr/>
          <p:nvPr/>
        </p:nvGrpSpPr>
        <p:grpSpPr>
          <a:xfrm>
            <a:off x="188194" y="216004"/>
            <a:ext cx="7624162" cy="358142"/>
            <a:chOff x="0" y="6349"/>
            <a:chExt cx="7624160" cy="358140"/>
          </a:xfrm>
        </p:grpSpPr>
        <p:sp>
          <p:nvSpPr>
            <p:cNvPr id="193"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194"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sp>
        <p:nvSpPr>
          <p:cNvPr id="196" name="TextBox 4"/>
          <p:cNvSpPr txBox="1"/>
          <p:nvPr/>
        </p:nvSpPr>
        <p:spPr>
          <a:xfrm>
            <a:off x="545441" y="1429524"/>
            <a:ext cx="5497660" cy="1793241"/>
          </a:xfrm>
          <a:prstGeom prst="rect">
            <a:avLst/>
          </a:prstGeom>
          <a:solidFill>
            <a:srgbClr val="FFFFFF"/>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lvl1pPr>
              <a:defRPr sz="2800"/>
            </a:lvl1pPr>
          </a:lstStyle>
          <a:p>
            <a:pPr/>
            <a:r>
              <a:t>To help with your showcase I will show and explain my research of an example and one idea on how to present the research. </a:t>
            </a:r>
          </a:p>
        </p:txBody>
      </p:sp>
      <p:pic>
        <p:nvPicPr>
          <p:cNvPr id="197" name="Picture 15" descr="Picture 15"/>
          <p:cNvPicPr>
            <a:picLocks noChangeAspect="1"/>
          </p:cNvPicPr>
          <p:nvPr/>
        </p:nvPicPr>
        <p:blipFill>
          <a:blip r:embed="rId3">
            <a:extLst/>
          </a:blip>
          <a:stretch>
            <a:fillRect/>
          </a:stretch>
        </p:blipFill>
        <p:spPr>
          <a:xfrm>
            <a:off x="8497820" y="228600"/>
            <a:ext cx="442963" cy="390625"/>
          </a:xfrm>
          <a:prstGeom prst="rect">
            <a:avLst/>
          </a:prstGeom>
          <a:ln w="12700">
            <a:miter lim="400000"/>
          </a:ln>
        </p:spPr>
      </p:pic>
      <p:pic>
        <p:nvPicPr>
          <p:cNvPr id="198" name="Picture 17" descr="Picture 17"/>
          <p:cNvPicPr>
            <a:picLocks noChangeAspect="1"/>
          </p:cNvPicPr>
          <p:nvPr/>
        </p:nvPicPr>
        <p:blipFill>
          <a:blip r:embed="rId4">
            <a:extLst/>
          </a:blip>
          <a:stretch>
            <a:fillRect/>
          </a:stretch>
        </p:blipFill>
        <p:spPr>
          <a:xfrm>
            <a:off x="7986145" y="242100"/>
            <a:ext cx="442962" cy="390628"/>
          </a:xfrm>
          <a:prstGeom prst="rect">
            <a:avLst/>
          </a:prstGeom>
          <a:ln w="12700">
            <a:miter lim="400000"/>
          </a:ln>
        </p:spPr>
      </p:pic>
      <p:pic>
        <p:nvPicPr>
          <p:cNvPr id="199" name="Picture 2" descr="Picture 2"/>
          <p:cNvPicPr>
            <a:picLocks noChangeAspect="1"/>
          </p:cNvPicPr>
          <p:nvPr/>
        </p:nvPicPr>
        <p:blipFill>
          <a:blip r:embed="rId5">
            <a:extLst/>
          </a:blip>
          <a:stretch>
            <a:fillRect/>
          </a:stretch>
        </p:blipFill>
        <p:spPr>
          <a:xfrm>
            <a:off x="6368467" y="1007788"/>
            <a:ext cx="2017296" cy="2505350"/>
          </a:xfrm>
          <a:prstGeom prst="rect">
            <a:avLst/>
          </a:prstGeom>
          <a:ln w="12700">
            <a:miter lim="400000"/>
          </a:ln>
        </p:spPr>
      </p:pic>
      <p:pic>
        <p:nvPicPr>
          <p:cNvPr id="200" name="Picture 8" descr="Picture 8"/>
          <p:cNvPicPr>
            <a:picLocks noChangeAspect="1"/>
          </p:cNvPicPr>
          <p:nvPr/>
        </p:nvPicPr>
        <p:blipFill>
          <a:blip r:embed="rId6">
            <a:extLst/>
          </a:blip>
          <a:srcRect l="0" t="0" r="0" b="17037"/>
          <a:stretch>
            <a:fillRect/>
          </a:stretch>
        </p:blipFill>
        <p:spPr>
          <a:xfrm>
            <a:off x="159873" y="4045346"/>
            <a:ext cx="2390283" cy="1983048"/>
          </a:xfrm>
          <a:prstGeom prst="rect">
            <a:avLst/>
          </a:prstGeom>
          <a:ln w="12700">
            <a:miter lim="400000"/>
          </a:ln>
        </p:spPr>
      </p:pic>
      <p:pic>
        <p:nvPicPr>
          <p:cNvPr id="201" name="Picture 21" descr="Picture 21"/>
          <p:cNvPicPr>
            <a:picLocks noChangeAspect="1"/>
          </p:cNvPicPr>
          <p:nvPr/>
        </p:nvPicPr>
        <p:blipFill>
          <a:blip r:embed="rId7">
            <a:extLst/>
          </a:blip>
          <a:srcRect l="0" t="0" r="0" b="13185"/>
          <a:stretch>
            <a:fillRect/>
          </a:stretch>
        </p:blipFill>
        <p:spPr>
          <a:xfrm>
            <a:off x="2750783" y="4096773"/>
            <a:ext cx="2148840" cy="1865511"/>
          </a:xfrm>
          <a:prstGeom prst="rect">
            <a:avLst/>
          </a:prstGeom>
          <a:ln w="12700">
            <a:miter lim="400000"/>
          </a:ln>
        </p:spPr>
      </p:pic>
      <p:pic>
        <p:nvPicPr>
          <p:cNvPr id="202" name="Picture 23" descr="Picture 23"/>
          <p:cNvPicPr>
            <a:picLocks noChangeAspect="1"/>
          </p:cNvPicPr>
          <p:nvPr/>
        </p:nvPicPr>
        <p:blipFill>
          <a:blip r:embed="rId8">
            <a:extLst/>
          </a:blip>
          <a:srcRect l="0" t="0" r="0" b="21069"/>
          <a:stretch>
            <a:fillRect/>
          </a:stretch>
        </p:blipFill>
        <p:spPr>
          <a:xfrm>
            <a:off x="4947196" y="3880556"/>
            <a:ext cx="2746300" cy="2167682"/>
          </a:xfrm>
          <a:prstGeom prst="rect">
            <a:avLst/>
          </a:prstGeom>
          <a:ln w="12700">
            <a:miter lim="400000"/>
          </a:ln>
        </p:spPr>
      </p:pic>
      <p:sp>
        <p:nvSpPr>
          <p:cNvPr id="203"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204" name="Picture 5" descr="Picture 5"/>
          <p:cNvPicPr>
            <a:picLocks noChangeAspect="1"/>
          </p:cNvPicPr>
          <p:nvPr/>
        </p:nvPicPr>
        <p:blipFill>
          <a:blip r:embed="rId9">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17" name="Group 10"/>
          <p:cNvGrpSpPr/>
          <p:nvPr/>
        </p:nvGrpSpPr>
        <p:grpSpPr>
          <a:xfrm>
            <a:off x="-127000" y="116631"/>
            <a:ext cx="9183597" cy="6762036"/>
            <a:chOff x="0" y="0"/>
            <a:chExt cx="9183596" cy="6762034"/>
          </a:xfrm>
        </p:grpSpPr>
        <p:grpSp>
          <p:nvGrpSpPr>
            <p:cNvPr id="215" name="Group 1"/>
            <p:cNvGrpSpPr/>
            <p:nvPr/>
          </p:nvGrpSpPr>
          <p:grpSpPr>
            <a:xfrm>
              <a:off x="-1" y="-1"/>
              <a:ext cx="9163497" cy="6762036"/>
              <a:chOff x="0" y="0"/>
              <a:chExt cx="9163495" cy="6762034"/>
            </a:xfrm>
          </p:grpSpPr>
          <p:sp>
            <p:nvSpPr>
              <p:cNvPr id="206" name="TextBox 12"/>
              <p:cNvSpPr/>
              <p:nvPr/>
            </p:nvSpPr>
            <p:spPr>
              <a:xfrm>
                <a:off x="13932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12" name="Group 18"/>
              <p:cNvGrpSpPr/>
              <p:nvPr/>
            </p:nvGrpSpPr>
            <p:grpSpPr>
              <a:xfrm>
                <a:off x="191158" y="-1"/>
                <a:ext cx="8972338" cy="6299025"/>
                <a:chOff x="0" y="0"/>
                <a:chExt cx="8972337" cy="6299024"/>
              </a:xfrm>
            </p:grpSpPr>
            <p:grpSp>
              <p:nvGrpSpPr>
                <p:cNvPr id="210" name="Group 13"/>
                <p:cNvGrpSpPr/>
                <p:nvPr/>
              </p:nvGrpSpPr>
              <p:grpSpPr>
                <a:xfrm>
                  <a:off x="0" y="-1"/>
                  <a:ext cx="8972337" cy="6299025"/>
                  <a:chOff x="0" y="0"/>
                  <a:chExt cx="8972337" cy="6299024"/>
                </a:xfrm>
              </p:grpSpPr>
              <p:sp>
                <p:nvSpPr>
                  <p:cNvPr id="207"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08"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09"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11"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13"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14"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216"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220" name="Rectangle 14"/>
          <p:cNvGrpSpPr/>
          <p:nvPr/>
        </p:nvGrpSpPr>
        <p:grpSpPr>
          <a:xfrm>
            <a:off x="188194" y="216004"/>
            <a:ext cx="7624162" cy="358142"/>
            <a:chOff x="0" y="6349"/>
            <a:chExt cx="7624160" cy="358140"/>
          </a:xfrm>
        </p:grpSpPr>
        <p:sp>
          <p:nvSpPr>
            <p:cNvPr id="218"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19"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221"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222"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223" name="Rectangle 6"/>
          <p:cNvSpPr txBox="1"/>
          <p:nvPr/>
        </p:nvSpPr>
        <p:spPr>
          <a:xfrm>
            <a:off x="221060" y="732493"/>
            <a:ext cx="5505603" cy="561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atin typeface="Raleway Bold"/>
                <a:ea typeface="Raleway Bold"/>
                <a:cs typeface="Raleway Bold"/>
                <a:sym typeface="Raleway Bold"/>
              </a:defRPr>
            </a:lvl1pPr>
          </a:lstStyle>
          <a:p>
            <a:pPr/>
            <a:r>
              <a:t>William Smith: Background </a:t>
            </a:r>
          </a:p>
        </p:txBody>
      </p:sp>
      <p:pic>
        <p:nvPicPr>
          <p:cNvPr id="224" name="Picture 2" descr="Picture 2"/>
          <p:cNvPicPr>
            <a:picLocks noChangeAspect="1"/>
          </p:cNvPicPr>
          <p:nvPr/>
        </p:nvPicPr>
        <p:blipFill>
          <a:blip r:embed="rId6">
            <a:extLst/>
          </a:blip>
          <a:stretch>
            <a:fillRect/>
          </a:stretch>
        </p:blipFill>
        <p:spPr>
          <a:xfrm>
            <a:off x="279652" y="1545519"/>
            <a:ext cx="2017297" cy="2505351"/>
          </a:xfrm>
          <a:prstGeom prst="rect">
            <a:avLst/>
          </a:prstGeom>
          <a:ln w="12700">
            <a:miter lim="400000"/>
          </a:ln>
        </p:spPr>
      </p:pic>
      <p:sp>
        <p:nvSpPr>
          <p:cNvPr id="225" name="Rectangle 19"/>
          <p:cNvSpPr txBox="1"/>
          <p:nvPr/>
        </p:nvSpPr>
        <p:spPr>
          <a:xfrm>
            <a:off x="2459749" y="1417444"/>
            <a:ext cx="6358874" cy="1005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lvl1pPr>
          </a:lstStyle>
          <a:p>
            <a:pPr/>
            <a:r>
              <a:t>William Smith was born in Seaton Sluice, near Blyth, in 1790, spending his early working years at sea in the East Coast coal trade. </a:t>
            </a:r>
          </a:p>
        </p:txBody>
      </p:sp>
      <p:sp>
        <p:nvSpPr>
          <p:cNvPr id="226" name="Rectangle 8"/>
          <p:cNvSpPr txBox="1"/>
          <p:nvPr/>
        </p:nvSpPr>
        <p:spPr>
          <a:xfrm>
            <a:off x="2487282" y="2505863"/>
            <a:ext cx="6358877" cy="1005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lvl1pPr>
          </a:lstStyle>
          <a:p>
            <a:pPr/>
            <a:r>
              <a:t>His father was a Joiner in Seaton Sluice. In the eighteenth century, boys would start their seven-year apprenticeship at sea at the age of fourteen. </a:t>
            </a:r>
          </a:p>
        </p:txBody>
      </p:sp>
      <p:sp>
        <p:nvSpPr>
          <p:cNvPr id="227" name="Rectangle 20"/>
          <p:cNvSpPr txBox="1"/>
          <p:nvPr/>
        </p:nvSpPr>
        <p:spPr>
          <a:xfrm>
            <a:off x="383725" y="4614941"/>
            <a:ext cx="4142556" cy="1310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lvl1pPr>
          </a:lstStyle>
          <a:p>
            <a:pPr/>
            <a:r>
              <a:t>By 1811 he became part owner of a ship called The Williams which was then under construction in Blyth, Northumberland. </a:t>
            </a:r>
          </a:p>
        </p:txBody>
      </p:sp>
      <p:pic>
        <p:nvPicPr>
          <p:cNvPr id="228" name="Picture 21" descr="Picture 21"/>
          <p:cNvPicPr>
            <a:picLocks noChangeAspect="1"/>
          </p:cNvPicPr>
          <p:nvPr/>
        </p:nvPicPr>
        <p:blipFill>
          <a:blip r:embed="rId7">
            <a:extLst/>
          </a:blip>
          <a:stretch>
            <a:fillRect/>
          </a:stretch>
        </p:blipFill>
        <p:spPr>
          <a:xfrm>
            <a:off x="4716619" y="3998802"/>
            <a:ext cx="2750503" cy="174543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41" name="Group 10"/>
          <p:cNvGrpSpPr/>
          <p:nvPr/>
        </p:nvGrpSpPr>
        <p:grpSpPr>
          <a:xfrm>
            <a:off x="-127000" y="116631"/>
            <a:ext cx="9183597" cy="6762036"/>
            <a:chOff x="0" y="0"/>
            <a:chExt cx="9183596" cy="6762034"/>
          </a:xfrm>
        </p:grpSpPr>
        <p:grpSp>
          <p:nvGrpSpPr>
            <p:cNvPr id="239" name="Group 1"/>
            <p:cNvGrpSpPr/>
            <p:nvPr/>
          </p:nvGrpSpPr>
          <p:grpSpPr>
            <a:xfrm>
              <a:off x="-1" y="-1"/>
              <a:ext cx="9163497" cy="6762036"/>
              <a:chOff x="0" y="0"/>
              <a:chExt cx="9163495" cy="6762034"/>
            </a:xfrm>
          </p:grpSpPr>
          <p:sp>
            <p:nvSpPr>
              <p:cNvPr id="230"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36" name="Group 18"/>
              <p:cNvGrpSpPr/>
              <p:nvPr/>
            </p:nvGrpSpPr>
            <p:grpSpPr>
              <a:xfrm>
                <a:off x="191158" y="-1"/>
                <a:ext cx="8972338" cy="6299025"/>
                <a:chOff x="0" y="0"/>
                <a:chExt cx="8972337" cy="6299024"/>
              </a:xfrm>
            </p:grpSpPr>
            <p:grpSp>
              <p:nvGrpSpPr>
                <p:cNvPr id="234" name="Group 13"/>
                <p:cNvGrpSpPr/>
                <p:nvPr/>
              </p:nvGrpSpPr>
              <p:grpSpPr>
                <a:xfrm>
                  <a:off x="0" y="-1"/>
                  <a:ext cx="8972337" cy="6299025"/>
                  <a:chOff x="0" y="0"/>
                  <a:chExt cx="8972337" cy="6299024"/>
                </a:xfrm>
              </p:grpSpPr>
              <p:sp>
                <p:nvSpPr>
                  <p:cNvPr id="231"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32"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33"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35"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37"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38"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240"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244" name="Rectangle 14"/>
          <p:cNvGrpSpPr/>
          <p:nvPr/>
        </p:nvGrpSpPr>
        <p:grpSpPr>
          <a:xfrm>
            <a:off x="188194" y="216004"/>
            <a:ext cx="7624162" cy="358142"/>
            <a:chOff x="0" y="6349"/>
            <a:chExt cx="7624160" cy="358140"/>
          </a:xfrm>
        </p:grpSpPr>
        <p:sp>
          <p:nvSpPr>
            <p:cNvPr id="242"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43"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245"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246"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247" name="Rectangle 6"/>
          <p:cNvSpPr txBox="1"/>
          <p:nvPr/>
        </p:nvSpPr>
        <p:spPr>
          <a:xfrm>
            <a:off x="406284" y="732494"/>
            <a:ext cx="5349685" cy="6121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500">
                <a:latin typeface="Raleway Bold"/>
                <a:ea typeface="Raleway Bold"/>
                <a:cs typeface="Raleway Bold"/>
                <a:sym typeface="Raleway Bold"/>
              </a:defRPr>
            </a:lvl1pPr>
          </a:lstStyle>
          <a:p>
            <a:pPr/>
            <a:r>
              <a:t>William Smith’s Journey  </a:t>
            </a:r>
          </a:p>
        </p:txBody>
      </p:sp>
      <p:sp>
        <p:nvSpPr>
          <p:cNvPr id="248" name="Rectangle 20"/>
          <p:cNvSpPr txBox="1"/>
          <p:nvPr/>
        </p:nvSpPr>
        <p:spPr>
          <a:xfrm>
            <a:off x="301009" y="1365627"/>
            <a:ext cx="8007855" cy="4091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William Smith then began a series of merchant voyages beginning with a </a:t>
            </a:r>
            <a:r>
              <a:rPr>
                <a:latin typeface="Raleway Bold"/>
                <a:ea typeface="Raleway Bold"/>
                <a:cs typeface="Raleway Bold"/>
                <a:sym typeface="Raleway Bold"/>
              </a:rPr>
              <a:t>journey to Portugal, France and then three times to Buenos Aires. </a:t>
            </a:r>
            <a:r>
              <a:t>On his fourth voyage in 1818 he again set sail to South America carrying a substantial cargo from England and India that was ultimately bound for Valparaiso Chile; the cargo contained items such as musical instruments, hats, iron, books, confectionary and wine. </a:t>
            </a:r>
          </a:p>
          <a:p>
            <a:pPr/>
          </a:p>
          <a:p>
            <a:pPr/>
            <a:r>
              <a:t>Calling first at Rio De Janeiro he arrived at Buenos Aires where he resupplied and finalised the final leg of his trip. From Buenos Aires he sailed south in a bid to round Cape Horn and after sailing east past the Falkland Islands he found that </a:t>
            </a:r>
            <a:r>
              <a:rPr>
                <a:latin typeface="Raleway Bold"/>
                <a:ea typeface="Raleway Bold"/>
                <a:cs typeface="Raleway Bold"/>
                <a:sym typeface="Raleway Bold"/>
              </a:rPr>
              <a:t>the winds were not favourable to sail around Cape Horn and so he sailed much further south in search for winds that would take him west. </a:t>
            </a:r>
            <a:r>
              <a:t>In doing so on the 19th February at latitude 62 degrees South  and longitude 58 degrees West, </a:t>
            </a:r>
            <a:r>
              <a:rPr>
                <a:latin typeface="Raleway Bold"/>
                <a:ea typeface="Raleway Bold"/>
                <a:cs typeface="Raleway Bold"/>
                <a:sym typeface="Raleway Bold"/>
              </a:rPr>
              <a:t>he sighted new land which he named the New South Shetlands</a:t>
            </a:r>
            <a:r>
              <a:t>.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1" name="Group 10"/>
          <p:cNvGrpSpPr/>
          <p:nvPr/>
        </p:nvGrpSpPr>
        <p:grpSpPr>
          <a:xfrm>
            <a:off x="-127000" y="116631"/>
            <a:ext cx="9183597" cy="6762036"/>
            <a:chOff x="0" y="0"/>
            <a:chExt cx="9183596" cy="6762034"/>
          </a:xfrm>
        </p:grpSpPr>
        <p:grpSp>
          <p:nvGrpSpPr>
            <p:cNvPr id="259" name="Group 1"/>
            <p:cNvGrpSpPr/>
            <p:nvPr/>
          </p:nvGrpSpPr>
          <p:grpSpPr>
            <a:xfrm>
              <a:off x="-1" y="-1"/>
              <a:ext cx="9163497" cy="6762036"/>
              <a:chOff x="0" y="0"/>
              <a:chExt cx="9163495" cy="6762034"/>
            </a:xfrm>
          </p:grpSpPr>
          <p:sp>
            <p:nvSpPr>
              <p:cNvPr id="250"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56" name="Group 18"/>
              <p:cNvGrpSpPr/>
              <p:nvPr/>
            </p:nvGrpSpPr>
            <p:grpSpPr>
              <a:xfrm>
                <a:off x="191158" y="-1"/>
                <a:ext cx="8972338" cy="6299025"/>
                <a:chOff x="0" y="0"/>
                <a:chExt cx="8972337" cy="6299024"/>
              </a:xfrm>
            </p:grpSpPr>
            <p:grpSp>
              <p:nvGrpSpPr>
                <p:cNvPr id="254" name="Group 13"/>
                <p:cNvGrpSpPr/>
                <p:nvPr/>
              </p:nvGrpSpPr>
              <p:grpSpPr>
                <a:xfrm>
                  <a:off x="0" y="-1"/>
                  <a:ext cx="8972337" cy="6299025"/>
                  <a:chOff x="0" y="0"/>
                  <a:chExt cx="8972337" cy="6299024"/>
                </a:xfrm>
              </p:grpSpPr>
              <p:sp>
                <p:nvSpPr>
                  <p:cNvPr id="251"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52"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53"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55"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57"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58"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260"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264" name="Rectangle 14"/>
          <p:cNvGrpSpPr/>
          <p:nvPr/>
        </p:nvGrpSpPr>
        <p:grpSpPr>
          <a:xfrm>
            <a:off x="188194" y="216004"/>
            <a:ext cx="7624162" cy="358142"/>
            <a:chOff x="0" y="6349"/>
            <a:chExt cx="7624160" cy="358140"/>
          </a:xfrm>
        </p:grpSpPr>
        <p:sp>
          <p:nvSpPr>
            <p:cNvPr id="262"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63"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265"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266"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267" name="Rectangle 6"/>
          <p:cNvSpPr txBox="1"/>
          <p:nvPr/>
        </p:nvSpPr>
        <p:spPr>
          <a:xfrm>
            <a:off x="331347" y="732494"/>
            <a:ext cx="5499559" cy="624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600">
                <a:latin typeface="Raleway Bold"/>
                <a:ea typeface="Raleway Bold"/>
                <a:cs typeface="Raleway Bold"/>
                <a:sym typeface="Raleway Bold"/>
              </a:defRPr>
            </a:lvl1pPr>
          </a:lstStyle>
          <a:p>
            <a:pPr/>
            <a:r>
              <a:t>William Smith’s Journey  </a:t>
            </a:r>
          </a:p>
        </p:txBody>
      </p:sp>
      <p:sp>
        <p:nvSpPr>
          <p:cNvPr id="268" name="TextBox 4"/>
          <p:cNvSpPr txBox="1"/>
          <p:nvPr/>
        </p:nvSpPr>
        <p:spPr>
          <a:xfrm>
            <a:off x="301007" y="1618698"/>
            <a:ext cx="7061237" cy="4663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pPr>
            <a:r>
              <a:t>The gale winds increased, and Smith hauled off north for the night. </a:t>
            </a:r>
            <a:r>
              <a:rPr>
                <a:latin typeface="Raleway Bold"/>
                <a:ea typeface="Raleway Bold"/>
                <a:cs typeface="Raleway Bold"/>
                <a:sym typeface="Raleway Bold"/>
              </a:rPr>
              <a:t>The following day as the weather had calmed a little and visibility was fair he sailed again southward. </a:t>
            </a:r>
            <a:endParaRPr>
              <a:latin typeface="Raleway Bold"/>
              <a:ea typeface="Raleway Bold"/>
              <a:cs typeface="Raleway Bold"/>
              <a:sym typeface="Raleway Bold"/>
            </a:endParaRPr>
          </a:p>
          <a:p>
            <a:pPr>
              <a:defRPr sz="2000"/>
            </a:pPr>
          </a:p>
          <a:p>
            <a:pPr>
              <a:defRPr sz="2000"/>
            </a:pPr>
            <a:r>
              <a:t>His exploration however was limited by the amount ice sighted to the west and he rounded a large iceberg before resuming his voyage north to Valparaiso.</a:t>
            </a:r>
          </a:p>
          <a:p>
            <a:pPr>
              <a:defRPr sz="2000"/>
            </a:pPr>
          </a:p>
          <a:p>
            <a:pPr>
              <a:defRPr sz="2000"/>
            </a:pPr>
            <a:r>
              <a:t>On reaching Valparaiso on the 11th March 1819 Smith reported his discovery to Captain William Henry Shirreff a senior Royal Naval officer on the Pacific Coast of South America. Shirreff expressed doubts at the claim and thought that Smith had sighted ice instead. Smith was ridiculed in Valparaiso and determined to prove his sighting. </a:t>
            </a:r>
          </a:p>
        </p:txBody>
      </p:sp>
      <p:pic>
        <p:nvPicPr>
          <p:cNvPr id="269" name="Picture 19" descr="Picture 19"/>
          <p:cNvPicPr>
            <a:picLocks noChangeAspect="1"/>
          </p:cNvPicPr>
          <p:nvPr/>
        </p:nvPicPr>
        <p:blipFill>
          <a:blip r:embed="rId6">
            <a:extLst/>
          </a:blip>
          <a:srcRect l="0" t="0" r="0" b="21069"/>
          <a:stretch>
            <a:fillRect/>
          </a:stretch>
        </p:blipFill>
        <p:spPr>
          <a:xfrm>
            <a:off x="6916035" y="2404316"/>
            <a:ext cx="2024748" cy="1598154"/>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82" name="Group 10"/>
          <p:cNvGrpSpPr/>
          <p:nvPr/>
        </p:nvGrpSpPr>
        <p:grpSpPr>
          <a:xfrm>
            <a:off x="-127000" y="116631"/>
            <a:ext cx="9183597" cy="6762036"/>
            <a:chOff x="0" y="0"/>
            <a:chExt cx="9183596" cy="6762034"/>
          </a:xfrm>
        </p:grpSpPr>
        <p:grpSp>
          <p:nvGrpSpPr>
            <p:cNvPr id="280" name="Group 1"/>
            <p:cNvGrpSpPr/>
            <p:nvPr/>
          </p:nvGrpSpPr>
          <p:grpSpPr>
            <a:xfrm>
              <a:off x="-1" y="-1"/>
              <a:ext cx="9163497" cy="6762036"/>
              <a:chOff x="0" y="0"/>
              <a:chExt cx="9163495" cy="6762034"/>
            </a:xfrm>
          </p:grpSpPr>
          <p:sp>
            <p:nvSpPr>
              <p:cNvPr id="271"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77" name="Group 18"/>
              <p:cNvGrpSpPr/>
              <p:nvPr/>
            </p:nvGrpSpPr>
            <p:grpSpPr>
              <a:xfrm>
                <a:off x="191158" y="-1"/>
                <a:ext cx="8972338" cy="6299025"/>
                <a:chOff x="0" y="0"/>
                <a:chExt cx="8972337" cy="6299024"/>
              </a:xfrm>
            </p:grpSpPr>
            <p:grpSp>
              <p:nvGrpSpPr>
                <p:cNvPr id="275" name="Group 13"/>
                <p:cNvGrpSpPr/>
                <p:nvPr/>
              </p:nvGrpSpPr>
              <p:grpSpPr>
                <a:xfrm>
                  <a:off x="0" y="-1"/>
                  <a:ext cx="8972337" cy="6299025"/>
                  <a:chOff x="0" y="0"/>
                  <a:chExt cx="8972337" cy="6299024"/>
                </a:xfrm>
              </p:grpSpPr>
              <p:sp>
                <p:nvSpPr>
                  <p:cNvPr id="272"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73"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74"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76"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78"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79"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281"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285" name="Rectangle 14"/>
          <p:cNvGrpSpPr/>
          <p:nvPr/>
        </p:nvGrpSpPr>
        <p:grpSpPr>
          <a:xfrm>
            <a:off x="188194" y="216004"/>
            <a:ext cx="7624162" cy="358142"/>
            <a:chOff x="0" y="6349"/>
            <a:chExt cx="7624160" cy="358140"/>
          </a:xfrm>
        </p:grpSpPr>
        <p:sp>
          <p:nvSpPr>
            <p:cNvPr id="283"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84"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286"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287"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288" name="Rectangle 6"/>
          <p:cNvSpPr txBox="1"/>
          <p:nvPr/>
        </p:nvSpPr>
        <p:spPr>
          <a:xfrm>
            <a:off x="331347" y="732494"/>
            <a:ext cx="5499559" cy="624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600">
                <a:latin typeface="Raleway Bold"/>
                <a:ea typeface="Raleway Bold"/>
                <a:cs typeface="Raleway Bold"/>
                <a:sym typeface="Raleway Bold"/>
              </a:defRPr>
            </a:lvl1pPr>
          </a:lstStyle>
          <a:p>
            <a:pPr/>
            <a:r>
              <a:t>William Smith’s Journey  </a:t>
            </a:r>
          </a:p>
        </p:txBody>
      </p:sp>
      <p:sp>
        <p:nvSpPr>
          <p:cNvPr id="289" name="Rectangle 8"/>
          <p:cNvSpPr txBox="1"/>
          <p:nvPr/>
        </p:nvSpPr>
        <p:spPr>
          <a:xfrm>
            <a:off x="310507" y="1511581"/>
            <a:ext cx="7615737" cy="3825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On the 17th October Smith sailed the coastline of King George Island, Nelson Island, Robert Island and Greenwich Island finally arriving once again at Williams Point. Smith had sailed 150 miles along the coastline and on 18th October he sighted new land to the WSW that was higher than yet discovered - Smith Island which stands 2104m high.</a:t>
            </a:r>
          </a:p>
          <a:p>
            <a:pPr/>
          </a:p>
          <a:p>
            <a:pPr/>
            <a:r>
              <a:t>Finally, back in Valparaiso Smith’s claims were now believed by Captain Shirreff and Smith was prevented from any contact with the shore </a:t>
            </a:r>
            <a:r>
              <a:rPr>
                <a:latin typeface="Raleway Bold"/>
                <a:ea typeface="Raleway Bold"/>
                <a:cs typeface="Raleway Bold"/>
                <a:sym typeface="Raleway Bold"/>
              </a:rPr>
              <a:t>leading to the rumour that a great discovery had been made.</a:t>
            </a:r>
            <a:r>
              <a:t> Captain Shirreff chartered the Williams for the Royal Navy and installed Edward Bransfield (master of Captain Shirreff’s boat the HBM Andromache) and three midshipmen C.E Paynter, Thomas Maine Bone and Patrick J Blake. Dr Adam Young an assistant surgeon in the sloop Slaney also joined the crew.</a:t>
            </a:r>
          </a:p>
        </p:txBody>
      </p:sp>
      <p:pic>
        <p:nvPicPr>
          <p:cNvPr id="290" name="Picture 19" descr="Picture 19"/>
          <p:cNvPicPr>
            <a:picLocks noChangeAspect="1"/>
          </p:cNvPicPr>
          <p:nvPr/>
        </p:nvPicPr>
        <p:blipFill>
          <a:blip r:embed="rId6">
            <a:extLst/>
          </a:blip>
          <a:srcRect l="0" t="0" r="0" b="21069"/>
          <a:stretch>
            <a:fillRect/>
          </a:stretch>
        </p:blipFill>
        <p:spPr>
          <a:xfrm>
            <a:off x="7415504" y="2825215"/>
            <a:ext cx="1664337" cy="1313678"/>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03" name="Group 10"/>
          <p:cNvGrpSpPr/>
          <p:nvPr/>
        </p:nvGrpSpPr>
        <p:grpSpPr>
          <a:xfrm>
            <a:off x="-127000" y="116631"/>
            <a:ext cx="9183597" cy="6762036"/>
            <a:chOff x="0" y="0"/>
            <a:chExt cx="9183596" cy="6762034"/>
          </a:xfrm>
        </p:grpSpPr>
        <p:grpSp>
          <p:nvGrpSpPr>
            <p:cNvPr id="301" name="Group 1"/>
            <p:cNvGrpSpPr/>
            <p:nvPr/>
          </p:nvGrpSpPr>
          <p:grpSpPr>
            <a:xfrm>
              <a:off x="-1" y="-1"/>
              <a:ext cx="9163497" cy="6762036"/>
              <a:chOff x="0" y="0"/>
              <a:chExt cx="9163495" cy="6762034"/>
            </a:xfrm>
          </p:grpSpPr>
          <p:sp>
            <p:nvSpPr>
              <p:cNvPr id="292" name="TextBox 12"/>
              <p:cNvSpPr/>
              <p:nvPr/>
            </p:nvSpPr>
            <p:spPr>
              <a:xfrm>
                <a:off x="1278921" y="6336848"/>
                <a:ext cx="76307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98" name="Group 18"/>
              <p:cNvGrpSpPr/>
              <p:nvPr/>
            </p:nvGrpSpPr>
            <p:grpSpPr>
              <a:xfrm>
                <a:off x="191158" y="-1"/>
                <a:ext cx="8972338" cy="6299025"/>
                <a:chOff x="0" y="0"/>
                <a:chExt cx="8972337" cy="6299024"/>
              </a:xfrm>
            </p:grpSpPr>
            <p:grpSp>
              <p:nvGrpSpPr>
                <p:cNvPr id="296" name="Group 13"/>
                <p:cNvGrpSpPr/>
                <p:nvPr/>
              </p:nvGrpSpPr>
              <p:grpSpPr>
                <a:xfrm>
                  <a:off x="0" y="-1"/>
                  <a:ext cx="8972337" cy="6299025"/>
                  <a:chOff x="0" y="0"/>
                  <a:chExt cx="8972337" cy="6299024"/>
                </a:xfrm>
              </p:grpSpPr>
              <p:sp>
                <p:nvSpPr>
                  <p:cNvPr id="293" name="Straight Connector 7"/>
                  <p:cNvSpPr/>
                  <p:nvPr/>
                </p:nvSpPr>
                <p:spPr>
                  <a:xfrm flipH="1">
                    <a:off x="-1" y="-1"/>
                    <a:ext cx="1" cy="629902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94" name="Straight Connector 9"/>
                  <p:cNvSpPr/>
                  <p:nvPr/>
                </p:nvSpPr>
                <p:spPr>
                  <a:xfrm>
                    <a:off x="0" y="0"/>
                    <a:ext cx="897233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95" name="Straight Connector 11"/>
                  <p:cNvSpPr/>
                  <p:nvPr/>
                </p:nvSpPr>
                <p:spPr>
                  <a:xfrm flipH="1">
                    <a:off x="8972336" y="-1"/>
                    <a:ext cx="1" cy="5413089"/>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97" name="Straight Connector 16"/>
                <p:cNvSpPr/>
                <p:nvPr/>
              </p:nvSpPr>
              <p:spPr>
                <a:xfrm>
                  <a:off x="-1" y="6299023"/>
                  <a:ext cx="7748203"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99" name="Rectangle"/>
              <p:cNvSpPr/>
              <p:nvPr/>
            </p:nvSpPr>
            <p:spPr>
              <a:xfrm>
                <a:off x="86915" y="6061462"/>
                <a:ext cx="1602185" cy="631020"/>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300" name="Picture 5" descr="Picture 5"/>
              <p:cNvPicPr>
                <a:picLocks noChangeAspect="1"/>
              </p:cNvPicPr>
              <p:nvPr/>
            </p:nvPicPr>
            <p:blipFill>
              <a:blip r:embed="rId2">
                <a:extLst/>
              </a:blip>
              <a:stretch>
                <a:fillRect/>
              </a:stretch>
            </p:blipFill>
            <p:spPr>
              <a:xfrm>
                <a:off x="0" y="5877768"/>
                <a:ext cx="1631720" cy="884267"/>
              </a:xfrm>
              <a:prstGeom prst="rect">
                <a:avLst/>
              </a:prstGeom>
              <a:ln w="12700" cap="flat">
                <a:noFill/>
                <a:miter lim="400000"/>
              </a:ln>
              <a:effectLst/>
            </p:spPr>
          </p:pic>
        </p:grpSp>
        <p:pic>
          <p:nvPicPr>
            <p:cNvPr id="302" name="Picture 3" descr="Picture 3"/>
            <p:cNvPicPr>
              <a:picLocks noChangeAspect="1"/>
            </p:cNvPicPr>
            <p:nvPr/>
          </p:nvPicPr>
          <p:blipFill>
            <a:blip r:embed="rId3">
              <a:extLst/>
            </a:blip>
            <a:stretch>
              <a:fillRect/>
            </a:stretch>
          </p:blipFill>
          <p:spPr>
            <a:xfrm>
              <a:off x="8139988" y="5413088"/>
              <a:ext cx="1043609" cy="1263927"/>
            </a:xfrm>
            <a:prstGeom prst="rect">
              <a:avLst/>
            </a:prstGeom>
            <a:ln w="12700" cap="flat">
              <a:noFill/>
              <a:miter lim="400000"/>
            </a:ln>
            <a:effectLst/>
          </p:spPr>
        </p:pic>
      </p:grpSp>
      <p:grpSp>
        <p:nvGrpSpPr>
          <p:cNvPr id="306" name="Rectangle 14"/>
          <p:cNvGrpSpPr/>
          <p:nvPr/>
        </p:nvGrpSpPr>
        <p:grpSpPr>
          <a:xfrm>
            <a:off x="188194" y="216004"/>
            <a:ext cx="7624162" cy="358142"/>
            <a:chOff x="0" y="6349"/>
            <a:chExt cx="7624160" cy="358140"/>
          </a:xfrm>
        </p:grpSpPr>
        <p:sp>
          <p:nvSpPr>
            <p:cNvPr id="304" name="Rectangle"/>
            <p:cNvSpPr/>
            <p:nvPr/>
          </p:nvSpPr>
          <p:spPr>
            <a:xfrm>
              <a:off x="0" y="6662"/>
              <a:ext cx="7624161"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305" name="Explore exemplar showcase design and research."/>
            <p:cNvSpPr txBox="1"/>
            <p:nvPr/>
          </p:nvSpPr>
          <p:spPr>
            <a:xfrm>
              <a:off x="45719" y="6349"/>
              <a:ext cx="7532722"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exemplar showcase design and research. </a:t>
              </a:r>
            </a:p>
          </p:txBody>
        </p:sp>
      </p:grpSp>
      <p:pic>
        <p:nvPicPr>
          <p:cNvPr id="307" name="Picture 15" descr="Picture 15"/>
          <p:cNvPicPr>
            <a:picLocks noChangeAspect="1"/>
          </p:cNvPicPr>
          <p:nvPr/>
        </p:nvPicPr>
        <p:blipFill>
          <a:blip r:embed="rId4">
            <a:extLst/>
          </a:blip>
          <a:stretch>
            <a:fillRect/>
          </a:stretch>
        </p:blipFill>
        <p:spPr>
          <a:xfrm>
            <a:off x="8497820" y="228600"/>
            <a:ext cx="442963" cy="390625"/>
          </a:xfrm>
          <a:prstGeom prst="rect">
            <a:avLst/>
          </a:prstGeom>
          <a:ln w="12700">
            <a:miter lim="400000"/>
          </a:ln>
        </p:spPr>
      </p:pic>
      <p:pic>
        <p:nvPicPr>
          <p:cNvPr id="308" name="Picture 17" descr="Picture 17"/>
          <p:cNvPicPr>
            <a:picLocks noChangeAspect="1"/>
          </p:cNvPicPr>
          <p:nvPr/>
        </p:nvPicPr>
        <p:blipFill>
          <a:blip r:embed="rId5">
            <a:extLst/>
          </a:blip>
          <a:stretch>
            <a:fillRect/>
          </a:stretch>
        </p:blipFill>
        <p:spPr>
          <a:xfrm>
            <a:off x="7986145" y="242100"/>
            <a:ext cx="442962" cy="390628"/>
          </a:xfrm>
          <a:prstGeom prst="rect">
            <a:avLst/>
          </a:prstGeom>
          <a:ln w="12700">
            <a:miter lim="400000"/>
          </a:ln>
        </p:spPr>
      </p:pic>
      <p:sp>
        <p:nvSpPr>
          <p:cNvPr id="309" name="Rectangle 6"/>
          <p:cNvSpPr txBox="1"/>
          <p:nvPr/>
        </p:nvSpPr>
        <p:spPr>
          <a:xfrm>
            <a:off x="331347" y="732494"/>
            <a:ext cx="5499559" cy="624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600">
                <a:latin typeface="Raleway Bold"/>
                <a:ea typeface="Raleway Bold"/>
                <a:cs typeface="Raleway Bold"/>
                <a:sym typeface="Raleway Bold"/>
              </a:defRPr>
            </a:lvl1pPr>
          </a:lstStyle>
          <a:p>
            <a:pPr/>
            <a:r>
              <a:t>William Smith’s Journey  </a:t>
            </a:r>
          </a:p>
        </p:txBody>
      </p:sp>
      <p:sp>
        <p:nvSpPr>
          <p:cNvPr id="310" name="Rectangle 4"/>
          <p:cNvSpPr txBox="1"/>
          <p:nvPr/>
        </p:nvSpPr>
        <p:spPr>
          <a:xfrm>
            <a:off x="485882" y="1786584"/>
            <a:ext cx="5758596" cy="374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pPr>
            <a:r>
              <a:t>Smith and Bransfield sailed south and made land on the 19th December 1819 at Cape Sherriff on Livingston Island. They ran along the north shore of New South Shetland to North Foreland and Cape Melville. They then sailed on to Deception Island, sighted Trinity Island and behind that the mainland of the Trinity Peninsula the northern tip of the Antarctic Peninsula and continent.</a:t>
            </a:r>
          </a:p>
          <a:p>
            <a:pPr>
              <a:defRPr sz="2000">
                <a:latin typeface="Raleway Bold"/>
                <a:ea typeface="Raleway Bold"/>
                <a:cs typeface="Raleway Bold"/>
                <a:sym typeface="Raleway Bold"/>
              </a:defRPr>
            </a:pPr>
          </a:p>
          <a:p>
            <a:pPr>
              <a:defRPr sz="2000">
                <a:latin typeface="Raleway Bold"/>
                <a:ea typeface="Raleway Bold"/>
                <a:cs typeface="Raleway Bold"/>
                <a:sym typeface="Raleway Bold"/>
              </a:defRPr>
            </a:pPr>
            <a:r>
              <a:t>This then was the first recorded sighting of the Antarctic continent in history.</a:t>
            </a:r>
          </a:p>
        </p:txBody>
      </p:sp>
      <p:pic>
        <p:nvPicPr>
          <p:cNvPr id="311" name="Picture 19" descr="Picture 19"/>
          <p:cNvPicPr>
            <a:picLocks noChangeAspect="1"/>
          </p:cNvPicPr>
          <p:nvPr/>
        </p:nvPicPr>
        <p:blipFill>
          <a:blip r:embed="rId6">
            <a:extLst/>
          </a:blip>
          <a:srcRect l="0" t="0" r="0" b="21069"/>
          <a:stretch>
            <a:fillRect/>
          </a:stretch>
        </p:blipFill>
        <p:spPr>
          <a:xfrm>
            <a:off x="6242339" y="2161565"/>
            <a:ext cx="2746300" cy="2167683"/>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