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1.jpeg" ContentType="image/jpeg"/>
  <Override PartName="/ppt/media/image2.jpeg" ContentType="image/jpeg"/>
  <Override PartName="/ppt/media/image3.jpeg" ContentType="image/jpeg"/>
  <Override PartName="/ppt/notesSlides/notesSlide2.xml" ContentType="application/vnd.openxmlformats-officedocument.presentationml.notesSlide+xml"/>
  <Override PartName="/ppt/media/image4.jpeg" ContentType="image/jpeg"/>
  <Override PartName="/ppt/media/image5.jpeg" ContentType="image/jpeg"/>
  <Override PartName="/ppt/media/image6.jpeg" ContentType="image/jpeg"/>
  <Override PartName="/ppt/notesSlides/notesSlide3.xml" ContentType="application/vnd.openxmlformats-officedocument.presentationml.notesSlide+xml"/>
  <Override PartName="/ppt/media/image7.jpeg" ContentType="image/jpeg"/>
  <Override PartName="/ppt/media/image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Raleway Regular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Raleway Regular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Raleway Regular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Raleway Regular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Raleway Regular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Raleway Regular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Raleway Regular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Raleway Regular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Raleway Regular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>
          <a:latin typeface="Raleway Bold"/>
          <a:ea typeface="Raleway Bold"/>
          <a:cs typeface="Raleway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Raleway Bold"/>
          <a:ea typeface="Raleway Bold"/>
          <a:cs typeface="Raleway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aleway Bold"/>
          <a:ea typeface="Raleway Bold"/>
          <a:cs typeface="Raleway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Raleway Bold"/>
          <a:ea typeface="Raleway Bold"/>
          <a:cs typeface="Raleway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Raleway Bold"/>
          <a:ea typeface="Raleway Bold"/>
          <a:cs typeface="Raleway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Raleway Bold"/>
          <a:ea typeface="Raleway Bold"/>
          <a:cs typeface="Raleway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Raleway Bold"/>
          <a:ea typeface="Raleway Bold"/>
          <a:cs typeface="Raleway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Raleway Bold"/>
          <a:ea typeface="Raleway Bold"/>
          <a:cs typeface="Raleway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Raleway Bold"/>
          <a:ea typeface="Raleway Bold"/>
          <a:cs typeface="Raleway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Raleway Bold"/>
          <a:ea typeface="Raleway Bold"/>
          <a:cs typeface="Raleway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Raleway Bold"/>
          <a:ea typeface="Raleway Bold"/>
          <a:cs typeface="Raleway Bold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Raleway Bold"/>
          <a:ea typeface="Raleway Bold"/>
          <a:cs typeface="Raleway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Raleway Bold"/>
          <a:ea typeface="Raleway Bold"/>
          <a:cs typeface="Raleway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Raleway Bold"/>
          <a:ea typeface="Raleway Bold"/>
          <a:cs typeface="Raleway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Raleway Bold"/>
          <a:ea typeface="Raleway Bold"/>
          <a:cs typeface="Raleway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Raleway Regular"/>
      </a:defRPr>
    </a:lvl1pPr>
    <a:lvl2pPr indent="228600" latinLnBrk="0">
      <a:defRPr sz="1200">
        <a:latin typeface="+mn-lt"/>
        <a:ea typeface="+mn-ea"/>
        <a:cs typeface="+mn-cs"/>
        <a:sym typeface="Raleway Regular"/>
      </a:defRPr>
    </a:lvl2pPr>
    <a:lvl3pPr indent="457200" latinLnBrk="0">
      <a:defRPr sz="1200">
        <a:latin typeface="+mn-lt"/>
        <a:ea typeface="+mn-ea"/>
        <a:cs typeface="+mn-cs"/>
        <a:sym typeface="Raleway Regular"/>
      </a:defRPr>
    </a:lvl3pPr>
    <a:lvl4pPr indent="685800" latinLnBrk="0">
      <a:defRPr sz="1200">
        <a:latin typeface="+mn-lt"/>
        <a:ea typeface="+mn-ea"/>
        <a:cs typeface="+mn-cs"/>
        <a:sym typeface="Raleway Regular"/>
      </a:defRPr>
    </a:lvl4pPr>
    <a:lvl5pPr indent="914400" latinLnBrk="0">
      <a:defRPr sz="1200">
        <a:latin typeface="+mn-lt"/>
        <a:ea typeface="+mn-ea"/>
        <a:cs typeface="+mn-cs"/>
        <a:sym typeface="Raleway Regular"/>
      </a:defRPr>
    </a:lvl5pPr>
    <a:lvl6pPr indent="1143000" latinLnBrk="0">
      <a:defRPr sz="1200">
        <a:latin typeface="+mn-lt"/>
        <a:ea typeface="+mn-ea"/>
        <a:cs typeface="+mn-cs"/>
        <a:sym typeface="Raleway Regular"/>
      </a:defRPr>
    </a:lvl6pPr>
    <a:lvl7pPr indent="1371600" latinLnBrk="0">
      <a:defRPr sz="1200">
        <a:latin typeface="+mn-lt"/>
        <a:ea typeface="+mn-ea"/>
        <a:cs typeface="+mn-cs"/>
        <a:sym typeface="Raleway Regular"/>
      </a:defRPr>
    </a:lvl7pPr>
    <a:lvl8pPr indent="1600200" latinLnBrk="0">
      <a:defRPr sz="1200">
        <a:latin typeface="+mn-lt"/>
        <a:ea typeface="+mn-ea"/>
        <a:cs typeface="+mn-cs"/>
        <a:sym typeface="Raleway Regular"/>
      </a:defRPr>
    </a:lvl8pPr>
    <a:lvl9pPr indent="1828800" latinLnBrk="0">
      <a:defRPr sz="1200">
        <a:latin typeface="+mn-lt"/>
        <a:ea typeface="+mn-ea"/>
        <a:cs typeface="+mn-cs"/>
        <a:sym typeface="Raleway Regular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6" name="Shape 14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https://www.youtube.com/watch?v=Dz99TA7wYNA 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6" name="Shape 18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Self-assessment Slide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4" name="Shape 25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Self-assessment Slide 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cap="all" sz="4000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latin typeface="Raleway Bold"/>
                <a:ea typeface="Raleway Bold"/>
                <a:cs typeface="Raleway Bold"/>
                <a:sym typeface="Raleway Bold"/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latin typeface="Raleway Bold"/>
                <a:ea typeface="Raleway Bold"/>
                <a:cs typeface="Raleway Bold"/>
                <a:sym typeface="Raleway Bold"/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latin typeface="Raleway Bold"/>
                <a:ea typeface="Raleway Bold"/>
                <a:cs typeface="Raleway Bold"/>
                <a:sym typeface="Raleway Bold"/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latin typeface="Raleway Bold"/>
                <a:ea typeface="Raleway Bold"/>
                <a:cs typeface="Raleway Bold"/>
                <a:sym typeface="Raleway Bold"/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latin typeface="Raleway Bold"/>
                <a:ea typeface="Raleway Bold"/>
                <a:cs typeface="Raleway Bold"/>
                <a:sym typeface="Raleway Bol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/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>
                <a:latin typeface="Raleway Bold"/>
                <a:ea typeface="Raleway Bold"/>
                <a:cs typeface="Raleway Bold"/>
                <a:sym typeface="Raleway Bold"/>
              </a:defRPr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/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3" name="Picture Placeholder 2"/>
          <p:cNvSpPr/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8424164" y="6404292"/>
            <a:ext cx="262636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Raleway Regular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Raleway Regular"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Raleway Regular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Raleway Regular"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Raleway Regular"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Raleway Regular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Raleway Regular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Raleway Regular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Raleway Regular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Raleway Regular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Raleway Regular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Raleway Regular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Raleway Regular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Raleway Regular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Raleway Regular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Raleway Regular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Raleway Regular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Raleway Regular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Raleway Regular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8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1.pn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8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2.pn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8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3.pn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8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3.pn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8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3.pn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8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4.png"/><Relationship Id="rId4" Type="http://schemas.openxmlformats.org/officeDocument/2006/relationships/image" Target="../media/image7.jpeg"/><Relationship Id="rId5" Type="http://schemas.openxmlformats.org/officeDocument/2006/relationships/image" Target="../media/image2.jpeg"/><Relationship Id="rId6" Type="http://schemas.openxmlformats.org/officeDocument/2006/relationships/image" Target="../media/image3.jpeg"/><Relationship Id="rId7" Type="http://schemas.openxmlformats.org/officeDocument/2006/relationships/image" Target="../media/image8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5.png"/><Relationship Id="rId4" Type="http://schemas.openxmlformats.org/officeDocument/2006/relationships/image" Target="../media/image18.png"/><Relationship Id="rId5" Type="http://schemas.openxmlformats.org/officeDocument/2006/relationships/image" Target="../media/image8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8.jpeg"/><Relationship Id="rId4" Type="http://schemas.openxmlformats.org/officeDocument/2006/relationships/image" Target="../media/image26.png"/><Relationship Id="rId5" Type="http://schemas.openxmlformats.org/officeDocument/2006/relationships/image" Target="../media/image2.jpeg"/><Relationship Id="rId6" Type="http://schemas.openxmlformats.org/officeDocument/2006/relationships/image" Target="../media/image3.jpeg"/><Relationship Id="rId7" Type="http://schemas.openxmlformats.org/officeDocument/2006/relationships/image" Target="../media/image8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8.jpeg"/><Relationship Id="rId4" Type="http://schemas.openxmlformats.org/officeDocument/2006/relationships/image" Target="../media/image26.png"/><Relationship Id="rId5" Type="http://schemas.openxmlformats.org/officeDocument/2006/relationships/image" Target="../media/image2.jpeg"/><Relationship Id="rId6" Type="http://schemas.openxmlformats.org/officeDocument/2006/relationships/image" Target="../media/image3.jpeg"/><Relationship Id="rId7" Type="http://schemas.openxmlformats.org/officeDocument/2006/relationships/image" Target="../media/image8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4" Type="http://schemas.openxmlformats.org/officeDocument/2006/relationships/image" Target="../media/image9.png"/><Relationship Id="rId5" Type="http://schemas.openxmlformats.org/officeDocument/2006/relationships/image" Target="../media/image2.jpeg"/><Relationship Id="rId6" Type="http://schemas.openxmlformats.org/officeDocument/2006/relationships/image" Target="../media/image8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7.png"/><Relationship Id="rId4" Type="http://schemas.openxmlformats.org/officeDocument/2006/relationships/image" Target="../media/image18.png"/><Relationship Id="rId5" Type="http://schemas.openxmlformats.org/officeDocument/2006/relationships/image" Target="../media/image8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Relationship Id="rId4" Type="http://schemas.openxmlformats.org/officeDocument/2006/relationships/image" Target="../media/image28.png"/><Relationship Id="rId5" Type="http://schemas.openxmlformats.org/officeDocument/2006/relationships/image" Target="../media/image8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Relationship Id="rId4" Type="http://schemas.openxmlformats.org/officeDocument/2006/relationships/image" Target="../media/image29.png"/><Relationship Id="rId5" Type="http://schemas.openxmlformats.org/officeDocument/2006/relationships/image" Target="../media/image8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Relationship Id="rId4" Type="http://schemas.openxmlformats.org/officeDocument/2006/relationships/image" Target="../media/image30.png"/><Relationship Id="rId5" Type="http://schemas.openxmlformats.org/officeDocument/2006/relationships/image" Target="../media/image8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8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3" Type="http://schemas.openxmlformats.org/officeDocument/2006/relationships/image" Target="../media/image8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Relationship Id="rId3" Type="http://schemas.openxmlformats.org/officeDocument/2006/relationships/image" Target="../media/image8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2.jpeg"/><Relationship Id="rId6" Type="http://schemas.openxmlformats.org/officeDocument/2006/relationships/image" Target="../media/image3.jpeg"/><Relationship Id="rId7" Type="http://schemas.openxmlformats.org/officeDocument/2006/relationships/image" Target="../media/image8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3.pn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8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4.jpeg"/><Relationship Id="rId5" Type="http://schemas.openxmlformats.org/officeDocument/2006/relationships/image" Target="../media/image14.pn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2.jpeg"/><Relationship Id="rId9" Type="http://schemas.openxmlformats.org/officeDocument/2006/relationships/image" Target="../media/image3.jpeg"/><Relationship Id="rId10" Type="http://schemas.openxmlformats.org/officeDocument/2006/relationships/image" Target="../media/image8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5.png"/><Relationship Id="rId4" Type="http://schemas.openxmlformats.org/officeDocument/2006/relationships/image" Target="../media/image8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5.png"/><Relationship Id="rId4" Type="http://schemas.openxmlformats.org/officeDocument/2006/relationships/image" Target="../media/image8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6.pn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8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3"/>
          <p:cNvSpPr/>
          <p:nvPr/>
        </p:nvSpPr>
        <p:spPr>
          <a:xfrm>
            <a:off x="107504" y="119755"/>
            <a:ext cx="8892480" cy="6624736"/>
          </a:xfrm>
          <a:prstGeom prst="rect">
            <a:avLst/>
          </a:prstGeom>
          <a:ln w="25400">
            <a:solidFill>
              <a:srgbClr val="1F497D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97" name="Rectangle 19"/>
          <p:cNvGrpSpPr/>
          <p:nvPr/>
        </p:nvGrpSpPr>
        <p:grpSpPr>
          <a:xfrm>
            <a:off x="1467305" y="220171"/>
            <a:ext cx="6168738" cy="832566"/>
            <a:chOff x="0" y="0"/>
            <a:chExt cx="6168736" cy="832564"/>
          </a:xfrm>
        </p:grpSpPr>
        <p:sp>
          <p:nvSpPr>
            <p:cNvPr id="95" name="Rectangle"/>
            <p:cNvSpPr/>
            <p:nvPr/>
          </p:nvSpPr>
          <p:spPr>
            <a:xfrm>
              <a:off x="-1" y="-1"/>
              <a:ext cx="6168738" cy="832566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/>
            </a:p>
          </p:txBody>
        </p:sp>
        <p:sp>
          <p:nvSpPr>
            <p:cNvPr id="96" name="How to navigate the Atlantic"/>
            <p:cNvSpPr txBox="1"/>
            <p:nvPr/>
          </p:nvSpPr>
          <p:spPr>
            <a:xfrm>
              <a:off x="45695" y="186432"/>
              <a:ext cx="6077346" cy="459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ctr">
              <a:spAutoFit/>
            </a:bodyPr>
            <a:lstStyle>
              <a:lvl1pPr algn="ctr" defTabSz="914400">
                <a:defRPr sz="2400" u="sng">
                  <a:latin typeface="Raleway Bold"/>
                  <a:ea typeface="Raleway Bold"/>
                  <a:cs typeface="Raleway Bold"/>
                  <a:sym typeface="Raleway Bold"/>
                </a:defRPr>
              </a:lvl1pPr>
            </a:lstStyle>
            <a:p>
              <a:pPr/>
              <a:r>
                <a:t>How to navigate the Atlantic</a:t>
              </a:r>
            </a:p>
          </p:txBody>
        </p:sp>
      </p:grpSp>
      <p:sp>
        <p:nvSpPr>
          <p:cNvPr id="98" name="TextBox 23"/>
          <p:cNvSpPr txBox="1"/>
          <p:nvPr/>
        </p:nvSpPr>
        <p:spPr>
          <a:xfrm>
            <a:off x="225231" y="2492896"/>
            <a:ext cx="4733098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300"/>
            </a:pPr>
            <a:r>
              <a:t>What will </a:t>
            </a:r>
            <a:r>
              <a:rPr>
                <a:latin typeface="Raleway Bold"/>
                <a:ea typeface="Raleway Bold"/>
                <a:cs typeface="Raleway Bold"/>
                <a:sym typeface="Raleway Bold"/>
              </a:rPr>
              <a:t>outstanding</a:t>
            </a:r>
            <a:r>
              <a:t> progress look like in today’s lesson?</a:t>
            </a:r>
          </a:p>
        </p:txBody>
      </p:sp>
      <p:sp>
        <p:nvSpPr>
          <p:cNvPr id="99" name="Rectangle 24"/>
          <p:cNvSpPr/>
          <p:nvPr/>
        </p:nvSpPr>
        <p:spPr>
          <a:xfrm>
            <a:off x="214396" y="2769734"/>
            <a:ext cx="4789651" cy="2492261"/>
          </a:xfrm>
          <a:prstGeom prst="rect">
            <a:avLst/>
          </a:prstGeom>
          <a:gradFill>
            <a:gsLst>
              <a:gs pos="0">
                <a:srgbClr val="FFFF9C"/>
              </a:gs>
              <a:gs pos="50000">
                <a:srgbClr val="FFFFC3"/>
              </a:gs>
              <a:gs pos="100000">
                <a:srgbClr val="FFFFE2"/>
              </a:gs>
            </a:gsLst>
            <a:lin ang="2700000"/>
          </a:gradFill>
          <a:ln w="19050">
            <a:solidFill>
              <a:srgbClr val="FFFF0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ctr" defTabSz="914400">
              <a:defRPr sz="2000">
                <a:latin typeface="Raleway Bold"/>
                <a:ea typeface="Raleway Bold"/>
                <a:cs typeface="Raleway Bold"/>
                <a:sym typeface="Raleway Bold"/>
              </a:defRPr>
            </a:pPr>
          </a:p>
        </p:txBody>
      </p:sp>
      <p:graphicFrame>
        <p:nvGraphicFramePr>
          <p:cNvPr id="100" name="Table 38"/>
          <p:cNvGraphicFramePr/>
          <p:nvPr/>
        </p:nvGraphicFramePr>
        <p:xfrm>
          <a:off x="718104" y="5530704"/>
          <a:ext cx="3684710" cy="65278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836004"/>
                <a:gridCol w="1836004"/>
              </a:tblGrid>
              <a:tr h="320040"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400"/>
                        <a:t>Bearings</a:t>
                      </a:r>
                    </a:p>
                  </a:txBody>
                  <a:tcPr marL="45720" marR="45720" marT="45720" marB="45720" anchor="t" anchorCtr="0" horzOverflow="overflow">
                    <a:solidFill>
                      <a:srgbClr val="FFFFFF">
                        <a:alpha val="7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400"/>
                        <a:t>Due North</a:t>
                      </a:r>
                    </a:p>
                  </a:txBody>
                  <a:tcPr marL="45720" marR="45720" marT="45720" marB="45720" anchor="t" anchorCtr="0" horzOverflow="overflow">
                    <a:solidFill>
                      <a:srgbClr val="FFFFFF">
                        <a:alpha val="74902"/>
                      </a:srgbClr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400"/>
                        <a:t>Clockwise</a:t>
                      </a:r>
                    </a:p>
                  </a:txBody>
                  <a:tcPr marL="45720" marR="45720" marT="45720" marB="45720" anchor="t" anchorCtr="0" horzOverflow="overflow">
                    <a:solidFill>
                      <a:srgbClr val="FFFFFF">
                        <a:alpha val="7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400"/>
                        <a:t>Figures </a:t>
                      </a:r>
                    </a:p>
                  </a:txBody>
                  <a:tcPr marL="45720" marR="45720" marT="45720" marB="45720" anchor="t" anchorCtr="0" horzOverflow="overflow">
                    <a:solidFill>
                      <a:srgbClr val="FFFFFF">
                        <a:alpha val="74902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03" name="Rectangle 45"/>
          <p:cNvGrpSpPr/>
          <p:nvPr/>
        </p:nvGrpSpPr>
        <p:grpSpPr>
          <a:xfrm>
            <a:off x="1401980" y="1163041"/>
            <a:ext cx="2304258" cy="1218971"/>
            <a:chOff x="0" y="0"/>
            <a:chExt cx="2304256" cy="1218969"/>
          </a:xfrm>
        </p:grpSpPr>
        <p:sp>
          <p:nvSpPr>
            <p:cNvPr id="101" name="Rectangle"/>
            <p:cNvSpPr/>
            <p:nvPr/>
          </p:nvSpPr>
          <p:spPr>
            <a:xfrm>
              <a:off x="-1" y="0"/>
              <a:ext cx="2304258" cy="121897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hueOff val="263624"/>
                    <a:satOff val="55948"/>
                    <a:lumOff val="27907"/>
                  </a:schemeClr>
                </a:gs>
                <a:gs pos="35000">
                  <a:srgbClr val="E4FDBF"/>
                </a:gs>
                <a:gs pos="100000">
                  <a:schemeClr val="accent3">
                    <a:hueOff val="321486"/>
                    <a:satOff val="58119"/>
                    <a:lumOff val="40966"/>
                  </a:schemeClr>
                </a:gs>
              </a:gsLst>
              <a:lin ang="16200000" scaled="0"/>
            </a:gradFill>
            <a:ln w="9525" cap="flat">
              <a:solidFill>
                <a:srgbClr val="98B955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 defTabSz="914400">
                <a:defRPr sz="2000">
                  <a:latin typeface="Raleway Bold"/>
                  <a:ea typeface="Raleway Bold"/>
                  <a:cs typeface="Raleway Bold"/>
                  <a:sym typeface="Raleway Bold"/>
                </a:defRPr>
              </a:pPr>
            </a:p>
          </p:txBody>
        </p:sp>
        <p:sp>
          <p:nvSpPr>
            <p:cNvPr id="102" name="Research the history of the use of a compass."/>
            <p:cNvSpPr txBox="1"/>
            <p:nvPr/>
          </p:nvSpPr>
          <p:spPr>
            <a:xfrm>
              <a:off x="45719" y="0"/>
              <a:ext cx="2212818" cy="1005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 defTabSz="914400">
                <a:defRPr sz="2000">
                  <a:latin typeface="Raleway Bold"/>
                  <a:ea typeface="Raleway Bold"/>
                  <a:cs typeface="Raleway Bold"/>
                  <a:sym typeface="Raleway Bold"/>
                </a:defRPr>
              </a:pPr>
              <a:r>
                <a:t>Research </a:t>
              </a:r>
              <a:r>
                <a:rPr>
                  <a:latin typeface="+mn-lt"/>
                  <a:ea typeface="+mn-ea"/>
                  <a:cs typeface="+mn-cs"/>
                  <a:sym typeface="Raleway Regular"/>
                </a:rPr>
                <a:t>the history of the use of a compass. </a:t>
              </a:r>
            </a:p>
          </p:txBody>
        </p:sp>
      </p:grpSp>
      <p:grpSp>
        <p:nvGrpSpPr>
          <p:cNvPr id="106" name="Rectangle 46"/>
          <p:cNvGrpSpPr/>
          <p:nvPr/>
        </p:nvGrpSpPr>
        <p:grpSpPr>
          <a:xfrm>
            <a:off x="3933907" y="1163039"/>
            <a:ext cx="2304257" cy="1310641"/>
            <a:chOff x="0" y="0"/>
            <a:chExt cx="2304256" cy="1310639"/>
          </a:xfrm>
        </p:grpSpPr>
        <p:sp>
          <p:nvSpPr>
            <p:cNvPr id="104" name="Rectangle"/>
            <p:cNvSpPr/>
            <p:nvPr/>
          </p:nvSpPr>
          <p:spPr>
            <a:xfrm>
              <a:off x="0" y="0"/>
              <a:ext cx="2304257" cy="1242461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hueOff val="249502"/>
                    <a:satOff val="48101"/>
                    <a:lumOff val="28891"/>
                  </a:schemeClr>
                </a:gs>
                <a:gs pos="35000">
                  <a:srgbClr val="BFEDFF"/>
                </a:gs>
                <a:gs pos="100000">
                  <a:schemeClr val="accent5">
                    <a:hueOff val="308963"/>
                    <a:satOff val="48101"/>
                    <a:lumOff val="41680"/>
                  </a:schemeClr>
                </a:gs>
              </a:gsLst>
              <a:lin ang="16200000" scaled="0"/>
            </a:gradFill>
            <a:ln w="9525" cap="flat">
              <a:solidFill>
                <a:srgbClr val="46AAC4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 defTabSz="914400">
                <a:defRPr sz="2000">
                  <a:latin typeface="Raleway Bold"/>
                  <a:ea typeface="Raleway Bold"/>
                  <a:cs typeface="Raleway Bold"/>
                  <a:sym typeface="Raleway Bold"/>
                </a:defRPr>
              </a:pPr>
            </a:p>
          </p:txBody>
        </p:sp>
        <p:sp>
          <p:nvSpPr>
            <p:cNvPr id="105" name="Explore compass directions and basics of navigation."/>
            <p:cNvSpPr txBox="1"/>
            <p:nvPr/>
          </p:nvSpPr>
          <p:spPr>
            <a:xfrm>
              <a:off x="45719" y="0"/>
              <a:ext cx="2212818" cy="1310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 defTabSz="914400">
                <a:defRPr sz="2000">
                  <a:latin typeface="Raleway Bold"/>
                  <a:ea typeface="Raleway Bold"/>
                  <a:cs typeface="Raleway Bold"/>
                  <a:sym typeface="Raleway Bold"/>
                </a:defRPr>
              </a:pPr>
              <a:r>
                <a:t>Explore </a:t>
              </a:r>
              <a:r>
                <a:rPr>
                  <a:latin typeface="+mn-lt"/>
                  <a:ea typeface="+mn-ea"/>
                  <a:cs typeface="+mn-cs"/>
                  <a:sym typeface="Raleway Regular"/>
                </a:rPr>
                <a:t>compass directions and basics of navigation. </a:t>
              </a:r>
            </a:p>
          </p:txBody>
        </p:sp>
      </p:grpSp>
      <p:sp>
        <p:nvSpPr>
          <p:cNvPr id="107" name="Straight Arrow Connector 50"/>
          <p:cNvSpPr/>
          <p:nvPr/>
        </p:nvSpPr>
        <p:spPr>
          <a:xfrm>
            <a:off x="3706236" y="1793537"/>
            <a:ext cx="221614" cy="2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110" name="Rectangle 37"/>
          <p:cNvGrpSpPr/>
          <p:nvPr/>
        </p:nvGrpSpPr>
        <p:grpSpPr>
          <a:xfrm>
            <a:off x="6484458" y="1163039"/>
            <a:ext cx="2445104" cy="1242462"/>
            <a:chOff x="0" y="0"/>
            <a:chExt cx="2445103" cy="1242460"/>
          </a:xfrm>
        </p:grpSpPr>
        <p:sp>
          <p:nvSpPr>
            <p:cNvPr id="108" name="Rectangle"/>
            <p:cNvSpPr/>
            <p:nvPr/>
          </p:nvSpPr>
          <p:spPr>
            <a:xfrm>
              <a:off x="-1" y="0"/>
              <a:ext cx="2445105" cy="1242461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hueOff val="-456778"/>
                    <a:satOff val="8290"/>
                    <a:lumOff val="24503"/>
                  </a:schemeClr>
                </a:gs>
                <a:gs pos="35000">
                  <a:srgbClr val="FFDECF"/>
                </a:gs>
                <a:gs pos="100000">
                  <a:schemeClr val="accent6">
                    <a:hueOff val="-556026"/>
                    <a:satOff val="8290"/>
                    <a:lumOff val="34267"/>
                  </a:schemeClr>
                </a:gs>
              </a:gsLst>
              <a:lin ang="16200000" scaled="0"/>
            </a:gradFill>
            <a:ln w="9525" cap="flat">
              <a:solidFill>
                <a:srgbClr val="F69240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2400">
                  <a:latin typeface="Raleway Bold"/>
                  <a:ea typeface="Raleway Bold"/>
                  <a:cs typeface="Raleway Bold"/>
                  <a:sym typeface="Raleway Bold"/>
                </a:defRPr>
              </a:pPr>
            </a:p>
          </p:txBody>
        </p:sp>
        <p:sp>
          <p:nvSpPr>
            <p:cNvPr id="109" name="Perform practice bearing calculations."/>
            <p:cNvSpPr txBox="1"/>
            <p:nvPr/>
          </p:nvSpPr>
          <p:spPr>
            <a:xfrm>
              <a:off x="45719" y="0"/>
              <a:ext cx="2353665" cy="1120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>
                <a:defRPr sz="2300">
                  <a:latin typeface="Raleway Bold"/>
                  <a:ea typeface="Raleway Bold"/>
                  <a:cs typeface="Raleway Bold"/>
                  <a:sym typeface="Raleway Bold"/>
                </a:defRPr>
              </a:pPr>
              <a:r>
                <a:t>Perform </a:t>
              </a:r>
              <a:r>
                <a:rPr>
                  <a:latin typeface="+mn-lt"/>
                  <a:ea typeface="+mn-ea"/>
                  <a:cs typeface="+mn-cs"/>
                  <a:sym typeface="Raleway Regular"/>
                </a:rPr>
                <a:t>practice bearing calculations. </a:t>
              </a:r>
            </a:p>
          </p:txBody>
        </p:sp>
      </p:grpSp>
      <p:sp>
        <p:nvSpPr>
          <p:cNvPr id="111" name="Straight Arrow Connector 39"/>
          <p:cNvSpPr/>
          <p:nvPr/>
        </p:nvSpPr>
        <p:spPr>
          <a:xfrm>
            <a:off x="6258049" y="1800043"/>
            <a:ext cx="221614" cy="2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pic>
        <p:nvPicPr>
          <p:cNvPr id="112" name="Picture 17" descr="Picture 17"/>
          <p:cNvPicPr>
            <a:picLocks noChangeAspect="1"/>
          </p:cNvPicPr>
          <p:nvPr/>
        </p:nvPicPr>
        <p:blipFill>
          <a:blip r:embed="rId2">
            <a:extLst/>
          </a:blip>
          <a:srcRect l="8152" t="29450" r="62884" b="20549"/>
          <a:stretch>
            <a:fillRect/>
          </a:stretch>
        </p:blipFill>
        <p:spPr>
          <a:xfrm>
            <a:off x="4455760" y="5391004"/>
            <a:ext cx="1031975" cy="100136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17" name="Group 18"/>
          <p:cNvGrpSpPr/>
          <p:nvPr/>
        </p:nvGrpSpPr>
        <p:grpSpPr>
          <a:xfrm>
            <a:off x="218356" y="1870617"/>
            <a:ext cx="1183625" cy="535920"/>
            <a:chOff x="0" y="0"/>
            <a:chExt cx="1183623" cy="535918"/>
          </a:xfrm>
        </p:grpSpPr>
        <p:pic>
          <p:nvPicPr>
            <p:cNvPr id="113" name="Picture 19" descr="Picture 19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183624" cy="5359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16" name="Group 20"/>
            <p:cNvGrpSpPr/>
            <p:nvPr/>
          </p:nvGrpSpPr>
          <p:grpSpPr>
            <a:xfrm>
              <a:off x="878847" y="150328"/>
              <a:ext cx="166812" cy="101440"/>
              <a:chOff x="0" y="0"/>
              <a:chExt cx="166811" cy="101439"/>
            </a:xfrm>
          </p:grpSpPr>
          <p:sp>
            <p:nvSpPr>
              <p:cNvPr id="114" name="Rectangle 21"/>
              <p:cNvSpPr/>
              <p:nvPr/>
            </p:nvSpPr>
            <p:spPr>
              <a:xfrm>
                <a:off x="-1" y="0"/>
                <a:ext cx="166813" cy="101439"/>
              </a:xfrm>
              <a:prstGeom prst="rect">
                <a:avLst/>
              </a:pr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/>
              </a:p>
            </p:txBody>
          </p:sp>
          <p:pic>
            <p:nvPicPr>
              <p:cNvPr id="115" name="Picture 22" descr="Picture 22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13987" y="2672"/>
                <a:ext cx="138837" cy="9876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pic>
        <p:nvPicPr>
          <p:cNvPr id="118" name="Picture 25" descr="Picture 2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22689" y="890126"/>
            <a:ext cx="748773" cy="96350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" name="Picture 26" descr="Picture 26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20216" y="217414"/>
            <a:ext cx="564061" cy="9332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Picture 27" descr="Picture 2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782990" y="241802"/>
            <a:ext cx="1117374" cy="7948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Picture 4" descr="Picture 4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60376" y="2951177"/>
            <a:ext cx="1801562" cy="132746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31" name="Group 29"/>
          <p:cNvGrpSpPr/>
          <p:nvPr/>
        </p:nvGrpSpPr>
        <p:grpSpPr>
          <a:xfrm>
            <a:off x="5546933" y="2968489"/>
            <a:ext cx="2927883" cy="2930469"/>
            <a:chOff x="0" y="0"/>
            <a:chExt cx="2927882" cy="2930467"/>
          </a:xfrm>
        </p:grpSpPr>
        <p:grpSp>
          <p:nvGrpSpPr>
            <p:cNvPr id="124" name="Rectangle 30"/>
            <p:cNvGrpSpPr/>
            <p:nvPr/>
          </p:nvGrpSpPr>
          <p:grpSpPr>
            <a:xfrm>
              <a:off x="-1" y="0"/>
              <a:ext cx="2927884" cy="954831"/>
              <a:chOff x="0" y="0"/>
              <a:chExt cx="2927882" cy="954829"/>
            </a:xfrm>
          </p:grpSpPr>
          <p:sp>
            <p:nvSpPr>
              <p:cNvPr id="122" name="Rectangle"/>
              <p:cNvSpPr/>
              <p:nvPr/>
            </p:nvSpPr>
            <p:spPr>
              <a:xfrm>
                <a:off x="-1" y="0"/>
                <a:ext cx="2927884" cy="954830"/>
              </a:xfrm>
              <a:prstGeom prst="rect">
                <a:avLst/>
              </a:prstGeom>
              <a:solidFill>
                <a:srgbClr val="FDEAD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000">
                    <a:latin typeface="Raleway Bold"/>
                    <a:ea typeface="Raleway Bold"/>
                    <a:cs typeface="Raleway Bold"/>
                    <a:sym typeface="Raleway Bold"/>
                  </a:defRPr>
                </a:pPr>
              </a:p>
            </p:txBody>
          </p:sp>
          <p:sp>
            <p:nvSpPr>
              <p:cNvPr id="123" name="Where? – relating to a place or position."/>
              <p:cNvSpPr txBox="1"/>
              <p:nvPr/>
            </p:nvSpPr>
            <p:spPr>
              <a:xfrm>
                <a:off x="45719" y="126895"/>
                <a:ext cx="2836444" cy="7010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/>
              <a:p>
                <a:pPr algn="ctr">
                  <a:defRPr sz="2000">
                    <a:latin typeface="Raleway Bold"/>
                    <a:ea typeface="Raleway Bold"/>
                    <a:cs typeface="Raleway Bold"/>
                    <a:sym typeface="Raleway Bold"/>
                  </a:defRPr>
                </a:pPr>
                <a:r>
                  <a:t>Where? </a:t>
                </a:r>
                <a:r>
                  <a:rPr>
                    <a:latin typeface="+mn-lt"/>
                    <a:ea typeface="+mn-ea"/>
                    <a:cs typeface="+mn-cs"/>
                    <a:sym typeface="Raleway Regular"/>
                  </a:rPr>
                  <a:t>– relating to a place or position. </a:t>
                </a:r>
              </a:p>
            </p:txBody>
          </p:sp>
        </p:grpSp>
        <p:grpSp>
          <p:nvGrpSpPr>
            <p:cNvPr id="127" name="Rectangle 31"/>
            <p:cNvGrpSpPr/>
            <p:nvPr/>
          </p:nvGrpSpPr>
          <p:grpSpPr>
            <a:xfrm>
              <a:off x="-1" y="948469"/>
              <a:ext cx="2927884" cy="1005841"/>
              <a:chOff x="0" y="0"/>
              <a:chExt cx="2927882" cy="1005839"/>
            </a:xfrm>
          </p:grpSpPr>
          <p:sp>
            <p:nvSpPr>
              <p:cNvPr id="125" name="Rectangle"/>
              <p:cNvSpPr/>
              <p:nvPr/>
            </p:nvSpPr>
            <p:spPr>
              <a:xfrm>
                <a:off x="0" y="25505"/>
                <a:ext cx="2927883" cy="954831"/>
              </a:xfrm>
              <a:prstGeom prst="rect">
                <a:avLst/>
              </a:prstGeom>
              <a:solidFill>
                <a:srgbClr val="FDEAD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000">
                    <a:latin typeface="Raleway Bold"/>
                    <a:ea typeface="Raleway Bold"/>
                    <a:cs typeface="Raleway Bold"/>
                    <a:sym typeface="Raleway Bold"/>
                  </a:defRPr>
                </a:pPr>
              </a:p>
            </p:txBody>
          </p:sp>
          <p:sp>
            <p:nvSpPr>
              <p:cNvPr id="126" name="Were – past tense of the plural of the verb ‘to be’."/>
              <p:cNvSpPr txBox="1"/>
              <p:nvPr/>
            </p:nvSpPr>
            <p:spPr>
              <a:xfrm>
                <a:off x="45719" y="0"/>
                <a:ext cx="2836444" cy="10058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/>
              <a:p>
                <a:pPr algn="ctr">
                  <a:defRPr sz="2000">
                    <a:latin typeface="Raleway Bold"/>
                    <a:ea typeface="Raleway Bold"/>
                    <a:cs typeface="Raleway Bold"/>
                    <a:sym typeface="Raleway Bold"/>
                  </a:defRPr>
                </a:pPr>
                <a:r>
                  <a:t>Were</a:t>
                </a:r>
                <a:r>
                  <a:rPr>
                    <a:latin typeface="+mn-lt"/>
                    <a:ea typeface="+mn-ea"/>
                    <a:cs typeface="+mn-cs"/>
                    <a:sym typeface="Raleway Regular"/>
                  </a:rPr>
                  <a:t> – past tense of the plural of the verb ‘to be’.</a:t>
                </a:r>
              </a:p>
            </p:txBody>
          </p:sp>
        </p:grpSp>
        <p:grpSp>
          <p:nvGrpSpPr>
            <p:cNvPr id="130" name="Rectangle 32"/>
            <p:cNvGrpSpPr/>
            <p:nvPr/>
          </p:nvGrpSpPr>
          <p:grpSpPr>
            <a:xfrm>
              <a:off x="-1" y="1960906"/>
              <a:ext cx="2927884" cy="969562"/>
              <a:chOff x="0" y="0"/>
              <a:chExt cx="2927882" cy="969560"/>
            </a:xfrm>
          </p:grpSpPr>
          <p:sp>
            <p:nvSpPr>
              <p:cNvPr id="128" name="Rectangle"/>
              <p:cNvSpPr/>
              <p:nvPr/>
            </p:nvSpPr>
            <p:spPr>
              <a:xfrm>
                <a:off x="-1" y="0"/>
                <a:ext cx="2927884" cy="969561"/>
              </a:xfrm>
              <a:prstGeom prst="rect">
                <a:avLst/>
              </a:prstGeom>
              <a:solidFill>
                <a:srgbClr val="FDEAD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000">
                    <a:latin typeface="Raleway Bold"/>
                    <a:ea typeface="Raleway Bold"/>
                    <a:cs typeface="Raleway Bold"/>
                    <a:sym typeface="Raleway Bold"/>
                  </a:defRPr>
                </a:pPr>
              </a:p>
            </p:txBody>
          </p:sp>
          <p:sp>
            <p:nvSpPr>
              <p:cNvPr id="129" name="We’re – shortened version of ‘we are’."/>
              <p:cNvSpPr txBox="1"/>
              <p:nvPr/>
            </p:nvSpPr>
            <p:spPr>
              <a:xfrm>
                <a:off x="45719" y="134260"/>
                <a:ext cx="2836444" cy="7010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/>
              <a:p>
                <a:pPr algn="ctr">
                  <a:defRPr sz="2000">
                    <a:latin typeface="Raleway Bold"/>
                    <a:ea typeface="Raleway Bold"/>
                    <a:cs typeface="Raleway Bold"/>
                    <a:sym typeface="Raleway Bold"/>
                  </a:defRPr>
                </a:pPr>
                <a:r>
                  <a:t>We’re</a:t>
                </a:r>
                <a:r>
                  <a:rPr>
                    <a:latin typeface="+mn-lt"/>
                    <a:ea typeface="+mn-ea"/>
                    <a:cs typeface="+mn-cs"/>
                    <a:sym typeface="Raleway Regular"/>
                  </a:rPr>
                  <a:t> – shortened version of ‘we are’. </a:t>
                </a:r>
              </a:p>
            </p:txBody>
          </p:sp>
        </p:grpSp>
      </p:grpSp>
      <p:pic>
        <p:nvPicPr>
          <p:cNvPr id="132" name="Picture 2" descr="Picture 2"/>
          <p:cNvPicPr>
            <a:picLocks noChangeAspect="1"/>
          </p:cNvPicPr>
          <p:nvPr/>
        </p:nvPicPr>
        <p:blipFill>
          <a:blip r:embed="rId8">
            <a:extLst/>
          </a:blip>
          <a:srcRect l="0" t="0" r="0" b="18062"/>
          <a:stretch>
            <a:fillRect/>
          </a:stretch>
        </p:blipFill>
        <p:spPr>
          <a:xfrm>
            <a:off x="2368830" y="3946640"/>
            <a:ext cx="2318264" cy="1126605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134" name="Picture 5" descr="Picture 5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chemeClr val="accent6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7" name="TextBox 2"/>
          <p:cNvSpPr txBox="1"/>
          <p:nvPr/>
        </p:nvSpPr>
        <p:spPr>
          <a:xfrm>
            <a:off x="238124" y="195262"/>
            <a:ext cx="8640765" cy="367666"/>
          </a:xfrm>
          <a:prstGeom prst="rect">
            <a:avLst/>
          </a:prstGeom>
          <a:gradFill>
            <a:gsLst>
              <a:gs pos="0">
                <a:schemeClr val="accent6">
                  <a:hueOff val="-456778"/>
                  <a:satOff val="8290"/>
                  <a:lumOff val="24503"/>
                </a:schemeClr>
              </a:gs>
              <a:gs pos="35000">
                <a:srgbClr val="FFDECF"/>
              </a:gs>
              <a:gs pos="100000">
                <a:schemeClr val="accent6">
                  <a:hueOff val="-556026"/>
                  <a:satOff val="8290"/>
                  <a:lumOff val="34267"/>
                </a:schemeClr>
              </a:gs>
            </a:gsLst>
            <a:lin ang="16200000"/>
          </a:gradFill>
          <a:ln>
            <a:solidFill>
              <a:srgbClr val="F6924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Perform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practice bearing calculations. </a:t>
            </a:r>
          </a:p>
        </p:txBody>
      </p:sp>
      <p:sp>
        <p:nvSpPr>
          <p:cNvPr id="258" name="TextBox 14"/>
          <p:cNvSpPr txBox="1"/>
          <p:nvPr/>
        </p:nvSpPr>
        <p:spPr>
          <a:xfrm>
            <a:off x="1630044" y="6546850"/>
            <a:ext cx="5848987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apply</a:t>
            </a:r>
            <a:r>
              <a:t> our learning to demonstrate understanding and then reflect on this.</a:t>
            </a:r>
          </a:p>
        </p:txBody>
      </p:sp>
      <p:pic>
        <p:nvPicPr>
          <p:cNvPr id="259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53425" y="5608637"/>
            <a:ext cx="755650" cy="1219201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TextBox 9"/>
          <p:cNvSpPr txBox="1"/>
          <p:nvPr/>
        </p:nvSpPr>
        <p:spPr>
          <a:xfrm>
            <a:off x="467979" y="1446944"/>
            <a:ext cx="3489158" cy="331724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To calculate a bearing you need to measure the angle from one point to another. </a:t>
            </a:r>
          </a:p>
          <a:p>
            <a:pPr/>
          </a:p>
          <a:p>
            <a:pPr/>
            <a:r>
              <a:t>This can be done across land and sea. </a:t>
            </a:r>
          </a:p>
          <a:p>
            <a:pPr/>
          </a:p>
          <a:p>
            <a:pPr/>
            <a:r>
              <a:t>Calculating across the sea can be more difficult without landmarks and unknown longitude but the principles remain the same! </a:t>
            </a:r>
          </a:p>
        </p:txBody>
      </p:sp>
      <p:pic>
        <p:nvPicPr>
          <p:cNvPr id="261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24644" y="1515432"/>
            <a:ext cx="4165104" cy="3279344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263" name="Picture 5" descr="Picture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chemeClr val="accent6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66" name="TextBox 2"/>
          <p:cNvSpPr txBox="1"/>
          <p:nvPr/>
        </p:nvSpPr>
        <p:spPr>
          <a:xfrm>
            <a:off x="238125" y="195262"/>
            <a:ext cx="7327428" cy="367666"/>
          </a:xfrm>
          <a:prstGeom prst="rect">
            <a:avLst/>
          </a:prstGeom>
          <a:gradFill>
            <a:gsLst>
              <a:gs pos="0">
                <a:schemeClr val="accent6">
                  <a:hueOff val="-456778"/>
                  <a:satOff val="8290"/>
                  <a:lumOff val="24503"/>
                </a:schemeClr>
              </a:gs>
              <a:gs pos="35000">
                <a:srgbClr val="FFDECF"/>
              </a:gs>
              <a:gs pos="100000">
                <a:schemeClr val="accent6">
                  <a:hueOff val="-556026"/>
                  <a:satOff val="8290"/>
                  <a:lumOff val="34267"/>
                </a:schemeClr>
              </a:gs>
            </a:gsLst>
            <a:lin ang="16200000"/>
          </a:gradFill>
          <a:ln>
            <a:solidFill>
              <a:srgbClr val="F6924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Perform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practice bearing calculations. </a:t>
            </a:r>
          </a:p>
        </p:txBody>
      </p:sp>
      <p:sp>
        <p:nvSpPr>
          <p:cNvPr id="267" name="TextBox 14"/>
          <p:cNvSpPr txBox="1"/>
          <p:nvPr/>
        </p:nvSpPr>
        <p:spPr>
          <a:xfrm>
            <a:off x="1630044" y="6546850"/>
            <a:ext cx="5848987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apply</a:t>
            </a:r>
            <a:r>
              <a:t> our learning to demonstrate understanding and then reflect on this.</a:t>
            </a:r>
          </a:p>
        </p:txBody>
      </p:sp>
      <p:pic>
        <p:nvPicPr>
          <p:cNvPr id="268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53425" y="5608637"/>
            <a:ext cx="755650" cy="1219201"/>
          </a:xfrm>
          <a:prstGeom prst="rect">
            <a:avLst/>
          </a:prstGeom>
          <a:ln w="12700">
            <a:miter lim="400000"/>
          </a:ln>
        </p:spPr>
      </p:pic>
      <p:sp>
        <p:nvSpPr>
          <p:cNvPr id="269" name="TextBox 5"/>
          <p:cNvSpPr txBox="1"/>
          <p:nvPr/>
        </p:nvSpPr>
        <p:spPr>
          <a:xfrm>
            <a:off x="411580" y="1123894"/>
            <a:ext cx="7676147" cy="118364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We’ll start with one example then you will have an attempt on examples.</a:t>
            </a:r>
          </a:p>
          <a:p>
            <a:pPr/>
          </a:p>
          <a:p>
            <a:pPr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Measure the bearing of the shark from the ship: </a:t>
            </a:r>
          </a:p>
        </p:txBody>
      </p:sp>
      <p:pic>
        <p:nvPicPr>
          <p:cNvPr id="270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2890" y="2372410"/>
            <a:ext cx="7524751" cy="3000376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47082" y="211111"/>
            <a:ext cx="591023" cy="628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" name="Picture 8" descr="Picture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347640" y="193675"/>
            <a:ext cx="570368" cy="606773"/>
          </a:xfrm>
          <a:prstGeom prst="rect">
            <a:avLst/>
          </a:prstGeom>
          <a:ln w="12700">
            <a:miter lim="400000"/>
          </a:ln>
        </p:spPr>
      </p:pic>
      <p:sp>
        <p:nvSpPr>
          <p:cNvPr id="273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274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chemeClr val="accent6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77" name="TextBox 2"/>
          <p:cNvSpPr txBox="1"/>
          <p:nvPr/>
        </p:nvSpPr>
        <p:spPr>
          <a:xfrm>
            <a:off x="238124" y="195262"/>
            <a:ext cx="7327429" cy="367666"/>
          </a:xfrm>
          <a:prstGeom prst="rect">
            <a:avLst/>
          </a:prstGeom>
          <a:gradFill>
            <a:gsLst>
              <a:gs pos="0">
                <a:schemeClr val="accent6">
                  <a:hueOff val="-456778"/>
                  <a:satOff val="8290"/>
                  <a:lumOff val="24503"/>
                </a:schemeClr>
              </a:gs>
              <a:gs pos="35000">
                <a:srgbClr val="FFDECF"/>
              </a:gs>
              <a:gs pos="100000">
                <a:schemeClr val="accent6">
                  <a:hueOff val="-556026"/>
                  <a:satOff val="8290"/>
                  <a:lumOff val="34267"/>
                </a:schemeClr>
              </a:gs>
            </a:gsLst>
            <a:lin ang="16200000"/>
          </a:gradFill>
          <a:ln>
            <a:solidFill>
              <a:srgbClr val="F6924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Perform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practice bearing calculations. </a:t>
            </a:r>
          </a:p>
        </p:txBody>
      </p:sp>
      <p:sp>
        <p:nvSpPr>
          <p:cNvPr id="278" name="TextBox 14"/>
          <p:cNvSpPr txBox="1"/>
          <p:nvPr/>
        </p:nvSpPr>
        <p:spPr>
          <a:xfrm>
            <a:off x="1630044" y="6546850"/>
            <a:ext cx="5848987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apply</a:t>
            </a:r>
            <a:r>
              <a:t> our learning to demonstrate understanding and then reflect on this.</a:t>
            </a:r>
          </a:p>
        </p:txBody>
      </p:sp>
      <p:pic>
        <p:nvPicPr>
          <p:cNvPr id="279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53425" y="5608637"/>
            <a:ext cx="755650" cy="1219201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TextBox 5"/>
          <p:cNvSpPr txBox="1"/>
          <p:nvPr/>
        </p:nvSpPr>
        <p:spPr>
          <a:xfrm>
            <a:off x="421105" y="1114712"/>
            <a:ext cx="7676147" cy="91694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Step 1: </a:t>
            </a:r>
          </a:p>
          <a:p>
            <a:pPr/>
            <a:r>
              <a:t>Draw a line between the ship and the shark. </a:t>
            </a:r>
          </a:p>
          <a:p>
            <a:pPr/>
            <a:r>
              <a:t>Draw a link point North from the ship. </a:t>
            </a:r>
          </a:p>
        </p:txBody>
      </p:sp>
      <p:pic>
        <p:nvPicPr>
          <p:cNvPr id="281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43075" y="3649200"/>
            <a:ext cx="5657850" cy="2381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47082" y="211111"/>
            <a:ext cx="591023" cy="628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283" name="Picture 9" descr="Picture 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347640" y="193675"/>
            <a:ext cx="570368" cy="606773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285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chemeClr val="accent6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88" name="TextBox 2"/>
          <p:cNvSpPr txBox="1"/>
          <p:nvPr/>
        </p:nvSpPr>
        <p:spPr>
          <a:xfrm>
            <a:off x="238125" y="195262"/>
            <a:ext cx="7286626" cy="367666"/>
          </a:xfrm>
          <a:prstGeom prst="rect">
            <a:avLst/>
          </a:prstGeom>
          <a:gradFill>
            <a:gsLst>
              <a:gs pos="0">
                <a:schemeClr val="accent6">
                  <a:hueOff val="-456778"/>
                  <a:satOff val="8290"/>
                  <a:lumOff val="24503"/>
                </a:schemeClr>
              </a:gs>
              <a:gs pos="35000">
                <a:srgbClr val="FFDECF"/>
              </a:gs>
              <a:gs pos="100000">
                <a:schemeClr val="accent6">
                  <a:hueOff val="-556026"/>
                  <a:satOff val="8290"/>
                  <a:lumOff val="34267"/>
                </a:schemeClr>
              </a:gs>
            </a:gsLst>
            <a:lin ang="16200000"/>
          </a:gradFill>
          <a:ln>
            <a:solidFill>
              <a:srgbClr val="F6924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Perform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practice bearing calculations. </a:t>
            </a:r>
          </a:p>
        </p:txBody>
      </p:sp>
      <p:sp>
        <p:nvSpPr>
          <p:cNvPr id="289" name="TextBox 14"/>
          <p:cNvSpPr txBox="1"/>
          <p:nvPr/>
        </p:nvSpPr>
        <p:spPr>
          <a:xfrm>
            <a:off x="1630044" y="6546850"/>
            <a:ext cx="5848987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apply</a:t>
            </a:r>
            <a:r>
              <a:t> our learning to demonstrate understanding and then reflect on this.</a:t>
            </a:r>
          </a:p>
        </p:txBody>
      </p:sp>
      <p:pic>
        <p:nvPicPr>
          <p:cNvPr id="290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53425" y="5608637"/>
            <a:ext cx="755650" cy="1219201"/>
          </a:xfrm>
          <a:prstGeom prst="rect">
            <a:avLst/>
          </a:prstGeom>
          <a:ln w="12700">
            <a:miter lim="400000"/>
          </a:ln>
        </p:spPr>
      </p:pic>
      <p:sp>
        <p:nvSpPr>
          <p:cNvPr id="291" name="TextBox 5"/>
          <p:cNvSpPr txBox="1"/>
          <p:nvPr/>
        </p:nvSpPr>
        <p:spPr>
          <a:xfrm>
            <a:off x="421105" y="929068"/>
            <a:ext cx="7676147" cy="118364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Step 2: </a:t>
            </a:r>
          </a:p>
          <a:p>
            <a:pPr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</a:p>
          <a:p>
            <a:pPr/>
            <a:r>
              <a:t>The shark is more than 180° clockwise from North. Place the centre of the protractor on the ship and 180° facing North.</a:t>
            </a:r>
          </a:p>
        </p:txBody>
      </p:sp>
      <p:pic>
        <p:nvPicPr>
          <p:cNvPr id="292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67639" y="2670510"/>
            <a:ext cx="5295901" cy="3105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3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47082" y="211111"/>
            <a:ext cx="591023" cy="628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294" name="Picture 8" descr="Picture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347640" y="193675"/>
            <a:ext cx="570368" cy="606773"/>
          </a:xfrm>
          <a:prstGeom prst="rect">
            <a:avLst/>
          </a:prstGeom>
          <a:ln w="12700">
            <a:miter lim="400000"/>
          </a:ln>
        </p:spPr>
      </p:pic>
      <p:sp>
        <p:nvSpPr>
          <p:cNvPr id="295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296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chemeClr val="accent6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99" name="TextBox 2"/>
          <p:cNvSpPr txBox="1"/>
          <p:nvPr/>
        </p:nvSpPr>
        <p:spPr>
          <a:xfrm>
            <a:off x="238125" y="195262"/>
            <a:ext cx="7286625" cy="367666"/>
          </a:xfrm>
          <a:prstGeom prst="rect">
            <a:avLst/>
          </a:prstGeom>
          <a:gradFill>
            <a:gsLst>
              <a:gs pos="0">
                <a:schemeClr val="accent6">
                  <a:hueOff val="-456778"/>
                  <a:satOff val="8290"/>
                  <a:lumOff val="24503"/>
                </a:schemeClr>
              </a:gs>
              <a:gs pos="35000">
                <a:srgbClr val="FFDECF"/>
              </a:gs>
              <a:gs pos="100000">
                <a:schemeClr val="accent6">
                  <a:hueOff val="-556026"/>
                  <a:satOff val="8290"/>
                  <a:lumOff val="34267"/>
                </a:schemeClr>
              </a:gs>
            </a:gsLst>
            <a:lin ang="16200000"/>
          </a:gradFill>
          <a:ln>
            <a:solidFill>
              <a:srgbClr val="F6924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Perform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practice bearing calculations. </a:t>
            </a:r>
          </a:p>
        </p:txBody>
      </p:sp>
      <p:sp>
        <p:nvSpPr>
          <p:cNvPr id="300" name="TextBox 14"/>
          <p:cNvSpPr txBox="1"/>
          <p:nvPr/>
        </p:nvSpPr>
        <p:spPr>
          <a:xfrm>
            <a:off x="1630044" y="6546850"/>
            <a:ext cx="5848987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apply</a:t>
            </a:r>
            <a:r>
              <a:t> our learning to demonstrate understanding and then reflect on this.</a:t>
            </a:r>
          </a:p>
        </p:txBody>
      </p:sp>
      <p:pic>
        <p:nvPicPr>
          <p:cNvPr id="301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53425" y="5608637"/>
            <a:ext cx="755650" cy="1219201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TextBox 5"/>
          <p:cNvSpPr txBox="1"/>
          <p:nvPr/>
        </p:nvSpPr>
        <p:spPr>
          <a:xfrm>
            <a:off x="421105" y="929068"/>
            <a:ext cx="7676147" cy="118364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Step 3: </a:t>
            </a:r>
          </a:p>
          <a:p>
            <a:pPr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</a:p>
          <a:p>
            <a:pPr/>
            <a:r>
              <a:t>Measure the angle clockwise from 0° to the line between the ship and the shark. In this case the measurement is 100°. </a:t>
            </a:r>
          </a:p>
        </p:txBody>
      </p:sp>
      <p:pic>
        <p:nvPicPr>
          <p:cNvPr id="303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67639" y="2670510"/>
            <a:ext cx="5295901" cy="3105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4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47082" y="211111"/>
            <a:ext cx="591023" cy="628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" name="Picture 8" descr="Picture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347640" y="193675"/>
            <a:ext cx="570368" cy="606773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307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chemeClr val="accent6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10" name="TextBox 2"/>
          <p:cNvSpPr txBox="1"/>
          <p:nvPr/>
        </p:nvSpPr>
        <p:spPr>
          <a:xfrm>
            <a:off x="238125" y="195262"/>
            <a:ext cx="7286626" cy="367666"/>
          </a:xfrm>
          <a:prstGeom prst="rect">
            <a:avLst/>
          </a:prstGeom>
          <a:gradFill>
            <a:gsLst>
              <a:gs pos="0">
                <a:schemeClr val="accent6">
                  <a:hueOff val="-456778"/>
                  <a:satOff val="8290"/>
                  <a:lumOff val="24503"/>
                </a:schemeClr>
              </a:gs>
              <a:gs pos="35000">
                <a:srgbClr val="FFDECF"/>
              </a:gs>
              <a:gs pos="100000">
                <a:schemeClr val="accent6">
                  <a:hueOff val="-556026"/>
                  <a:satOff val="8290"/>
                  <a:lumOff val="34267"/>
                </a:schemeClr>
              </a:gs>
            </a:gsLst>
            <a:lin ang="16200000"/>
          </a:gradFill>
          <a:ln>
            <a:solidFill>
              <a:srgbClr val="F6924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Perform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practice bearing calculations. </a:t>
            </a:r>
          </a:p>
        </p:txBody>
      </p:sp>
      <p:sp>
        <p:nvSpPr>
          <p:cNvPr id="311" name="TextBox 14"/>
          <p:cNvSpPr txBox="1"/>
          <p:nvPr/>
        </p:nvSpPr>
        <p:spPr>
          <a:xfrm>
            <a:off x="1630044" y="6546850"/>
            <a:ext cx="5848987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apply</a:t>
            </a:r>
            <a:r>
              <a:t> our learning to demonstrate understanding and then reflect on this.</a:t>
            </a:r>
          </a:p>
        </p:txBody>
      </p:sp>
      <p:pic>
        <p:nvPicPr>
          <p:cNvPr id="312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53425" y="5608637"/>
            <a:ext cx="755650" cy="1219201"/>
          </a:xfrm>
          <a:prstGeom prst="rect">
            <a:avLst/>
          </a:prstGeom>
          <a:ln w="12700">
            <a:miter lim="400000"/>
          </a:ln>
        </p:spPr>
      </p:pic>
      <p:sp>
        <p:nvSpPr>
          <p:cNvPr id="313" name="TextBox 5"/>
          <p:cNvSpPr txBox="1"/>
          <p:nvPr/>
        </p:nvSpPr>
        <p:spPr>
          <a:xfrm>
            <a:off x="324851" y="956529"/>
            <a:ext cx="8457783" cy="198374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Step 4: </a:t>
            </a:r>
          </a:p>
          <a:p>
            <a:pPr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</a:p>
          <a:p>
            <a:pPr/>
            <a:r>
              <a:t>A bearing is measured from North. Add the angle to 180°</a:t>
            </a:r>
          </a:p>
          <a:p>
            <a:pPr/>
          </a:p>
          <a:p>
            <a:pPr/>
            <a:r>
              <a:t>180 + 100 = 280 </a:t>
            </a:r>
          </a:p>
          <a:p>
            <a:pPr/>
          </a:p>
          <a:p>
            <a:pPr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The bearing of the shark from the ship is 280°</a:t>
            </a:r>
          </a:p>
        </p:txBody>
      </p:sp>
      <p:pic>
        <p:nvPicPr>
          <p:cNvPr id="314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24050" y="3173985"/>
            <a:ext cx="5295900" cy="3105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5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47082" y="211111"/>
            <a:ext cx="591023" cy="628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316" name="Picture 8" descr="Picture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347640" y="193675"/>
            <a:ext cx="570368" cy="606773"/>
          </a:xfrm>
          <a:prstGeom prst="rect">
            <a:avLst/>
          </a:prstGeom>
          <a:ln w="12700">
            <a:miter lim="400000"/>
          </a:ln>
        </p:spPr>
      </p:pic>
      <p:sp>
        <p:nvSpPr>
          <p:cNvPr id="317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318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chemeClr val="accent6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21" name="TextBox 2"/>
          <p:cNvSpPr txBox="1"/>
          <p:nvPr/>
        </p:nvSpPr>
        <p:spPr>
          <a:xfrm>
            <a:off x="238125" y="195262"/>
            <a:ext cx="7299419" cy="367666"/>
          </a:xfrm>
          <a:prstGeom prst="rect">
            <a:avLst/>
          </a:prstGeom>
          <a:gradFill>
            <a:gsLst>
              <a:gs pos="0">
                <a:schemeClr val="accent6">
                  <a:hueOff val="-456778"/>
                  <a:satOff val="8290"/>
                  <a:lumOff val="24503"/>
                </a:schemeClr>
              </a:gs>
              <a:gs pos="35000">
                <a:srgbClr val="FFDECF"/>
              </a:gs>
              <a:gs pos="100000">
                <a:schemeClr val="accent6">
                  <a:hueOff val="-556026"/>
                  <a:satOff val="8290"/>
                  <a:lumOff val="34267"/>
                </a:schemeClr>
              </a:gs>
            </a:gsLst>
            <a:lin ang="16200000"/>
          </a:gradFill>
          <a:ln>
            <a:solidFill>
              <a:srgbClr val="F6924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Perform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practice bearing calculations. </a:t>
            </a:r>
          </a:p>
        </p:txBody>
      </p:sp>
      <p:sp>
        <p:nvSpPr>
          <p:cNvPr id="322" name="TextBox 14"/>
          <p:cNvSpPr txBox="1"/>
          <p:nvPr/>
        </p:nvSpPr>
        <p:spPr>
          <a:xfrm>
            <a:off x="1630044" y="6546850"/>
            <a:ext cx="5848987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apply</a:t>
            </a:r>
            <a:r>
              <a:t> our learning to demonstrate understanding and then reflect on this.</a:t>
            </a:r>
          </a:p>
        </p:txBody>
      </p:sp>
      <p:pic>
        <p:nvPicPr>
          <p:cNvPr id="323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53425" y="5608637"/>
            <a:ext cx="755650" cy="121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4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rcRect l="0" t="0" r="0" b="18062"/>
          <a:stretch>
            <a:fillRect/>
          </a:stretch>
        </p:blipFill>
        <p:spPr>
          <a:xfrm>
            <a:off x="4302125" y="1063204"/>
            <a:ext cx="4495800" cy="2184821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TextBox 8"/>
          <p:cNvSpPr txBox="1"/>
          <p:nvPr/>
        </p:nvSpPr>
        <p:spPr>
          <a:xfrm>
            <a:off x="476250" y="1162050"/>
            <a:ext cx="3038475" cy="4384041"/>
          </a:xfrm>
          <a:prstGeom prst="rect">
            <a:avLst/>
          </a:prstGeom>
          <a:solidFill>
            <a:srgbClr val="FDEADA"/>
          </a:solidFill>
          <a:ln w="25400">
            <a:solidFill>
              <a:schemeClr val="accent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Your task is to find the bearing for each of the angles given in the examples. </a:t>
            </a:r>
          </a:p>
          <a:p>
            <a:pPr/>
          </a:p>
          <a:p>
            <a:pPr/>
            <a:r>
              <a:t>You can work together or individually.  </a:t>
            </a:r>
          </a:p>
          <a:p>
            <a:pPr/>
          </a:p>
          <a:p>
            <a:pPr/>
            <a:r>
              <a:t>Use the protractors to work out the angles. </a:t>
            </a:r>
          </a:p>
          <a:p>
            <a:pPr/>
          </a:p>
          <a:p>
            <a:pPr/>
            <a:r>
              <a:t>Remember bearings are given to three figures e.g. </a:t>
            </a:r>
          </a:p>
          <a:p>
            <a:pPr/>
          </a:p>
          <a:p>
            <a:pPr/>
            <a:r>
              <a:t>If the angle is 30</a:t>
            </a:r>
            <a:r>
              <a:rPr>
                <a:latin typeface="Raleway Bold"/>
                <a:ea typeface="Raleway Bold"/>
                <a:cs typeface="Raleway Bold"/>
                <a:sym typeface="Raleway Bold"/>
              </a:rPr>
              <a:t>°</a:t>
            </a:r>
            <a:r>
              <a:t> </a:t>
            </a:r>
          </a:p>
          <a:p>
            <a:pPr/>
            <a:r>
              <a:t>The bearing would be 030</a:t>
            </a:r>
            <a:r>
              <a:rPr>
                <a:latin typeface="Raleway Bold"/>
                <a:ea typeface="Raleway Bold"/>
                <a:cs typeface="Raleway Bold"/>
                <a:sym typeface="Raleway Bold"/>
              </a:rPr>
              <a:t>°</a:t>
            </a:r>
          </a:p>
        </p:txBody>
      </p:sp>
      <p:pic>
        <p:nvPicPr>
          <p:cNvPr id="326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rcRect l="0" t="11944" r="0" b="16944"/>
          <a:stretch>
            <a:fillRect/>
          </a:stretch>
        </p:blipFill>
        <p:spPr>
          <a:xfrm>
            <a:off x="3911600" y="4476748"/>
            <a:ext cx="1819275" cy="1293708"/>
          </a:xfrm>
          <a:prstGeom prst="rect">
            <a:avLst/>
          </a:prstGeom>
          <a:ln w="12700">
            <a:miter lim="400000"/>
          </a:ln>
        </p:spPr>
      </p:pic>
      <p:sp>
        <p:nvSpPr>
          <p:cNvPr id="327" name="TextBox 9"/>
          <p:cNvSpPr txBox="1"/>
          <p:nvPr/>
        </p:nvSpPr>
        <p:spPr>
          <a:xfrm>
            <a:off x="5770562" y="4558901"/>
            <a:ext cx="2095501" cy="1183641"/>
          </a:xfrm>
          <a:prstGeom prst="rect">
            <a:avLst/>
          </a:prstGeom>
          <a:solidFill>
            <a:srgbClr val="FDEADA"/>
          </a:solidFill>
          <a:ln w="25400">
            <a:solidFill>
              <a:schemeClr val="accent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Glue the sheet into your book under this lesson’s work. </a:t>
            </a:r>
          </a:p>
        </p:txBody>
      </p:sp>
      <p:pic>
        <p:nvPicPr>
          <p:cNvPr id="328" name="Picture 10" descr="Picture 1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47082" y="211111"/>
            <a:ext cx="591023" cy="628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329" name="Picture 11" descr="Picture 11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347640" y="193675"/>
            <a:ext cx="570368" cy="606773"/>
          </a:xfrm>
          <a:prstGeom prst="rect">
            <a:avLst/>
          </a:prstGeom>
          <a:ln w="12700">
            <a:miter lim="400000"/>
          </a:ln>
        </p:spPr>
      </p:pic>
      <p:sp>
        <p:nvSpPr>
          <p:cNvPr id="330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331" name="Picture 5" descr="Picture 5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chemeClr val="accent6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34" name="TextBox 2"/>
          <p:cNvSpPr txBox="1"/>
          <p:nvPr/>
        </p:nvSpPr>
        <p:spPr>
          <a:xfrm>
            <a:off x="238124" y="195262"/>
            <a:ext cx="8640765" cy="367666"/>
          </a:xfrm>
          <a:prstGeom prst="rect">
            <a:avLst/>
          </a:prstGeom>
          <a:gradFill>
            <a:gsLst>
              <a:gs pos="0">
                <a:schemeClr val="accent6">
                  <a:hueOff val="-456778"/>
                  <a:satOff val="8290"/>
                  <a:lumOff val="24503"/>
                </a:schemeClr>
              </a:gs>
              <a:gs pos="35000">
                <a:srgbClr val="FFDECF"/>
              </a:gs>
              <a:gs pos="100000">
                <a:schemeClr val="accent6">
                  <a:hueOff val="-556026"/>
                  <a:satOff val="8290"/>
                  <a:lumOff val="34267"/>
                </a:schemeClr>
              </a:gs>
            </a:gsLst>
            <a:lin ang="16200000"/>
          </a:gradFill>
          <a:ln>
            <a:solidFill>
              <a:srgbClr val="F6924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Perform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practice bearing calculations. </a:t>
            </a:r>
          </a:p>
        </p:txBody>
      </p:sp>
      <p:sp>
        <p:nvSpPr>
          <p:cNvPr id="335" name="TextBox 14"/>
          <p:cNvSpPr txBox="1"/>
          <p:nvPr/>
        </p:nvSpPr>
        <p:spPr>
          <a:xfrm>
            <a:off x="1630044" y="6546850"/>
            <a:ext cx="5848987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apply</a:t>
            </a:r>
            <a:r>
              <a:t> our learning to demonstrate understanding and then reflect on this.</a:t>
            </a:r>
          </a:p>
        </p:txBody>
      </p:sp>
      <p:pic>
        <p:nvPicPr>
          <p:cNvPr id="336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53425" y="5608637"/>
            <a:ext cx="755650" cy="121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7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8889" y="735403"/>
            <a:ext cx="7958309" cy="4670513"/>
          </a:xfrm>
          <a:prstGeom prst="rect">
            <a:avLst/>
          </a:prstGeom>
          <a:ln w="12700">
            <a:miter lim="400000"/>
          </a:ln>
        </p:spPr>
      </p:pic>
      <p:sp>
        <p:nvSpPr>
          <p:cNvPr id="338" name="Title 1"/>
          <p:cNvSpPr txBox="1"/>
          <p:nvPr/>
        </p:nvSpPr>
        <p:spPr>
          <a:xfrm>
            <a:off x="1804366" y="4347798"/>
            <a:ext cx="966252" cy="825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400">
                <a:solidFill>
                  <a:srgbClr val="1F497D"/>
                </a:solidFill>
              </a:defRPr>
            </a:lvl1pPr>
          </a:lstStyle>
          <a:p>
            <a:pPr/>
            <a14:m>
              <m:oMathPara>
                <m:oMathParaPr>
                  <m:jc m:val="left"/>
                </m:oMathParaPr>
                <m:oMath>
                  <m:sSup>
                    <m:e>
                      <m:r>
                        <a:rPr xmlns:a="http://schemas.openxmlformats.org/drawingml/2006/main" sz="5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xmlns:a="http://schemas.openxmlformats.org/drawingml/2006/main" sz="5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e>
                    <m:sup>
                      <m:r>
                        <a:rPr xmlns:a="http://schemas.openxmlformats.org/drawingml/2006/main" sz="5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𝒐</m:t>
                      </m:r>
                    </m:sup>
                  </m:sSup>
                </m:oMath>
              </m:oMathPara>
            </a14:m>
          </a:p>
        </p:txBody>
      </p:sp>
      <p:sp>
        <p:nvSpPr>
          <p:cNvPr id="339" name="Title 1"/>
          <p:cNvSpPr txBox="1"/>
          <p:nvPr/>
        </p:nvSpPr>
        <p:spPr>
          <a:xfrm>
            <a:off x="4341646" y="4361831"/>
            <a:ext cx="966252" cy="825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400">
                <a:solidFill>
                  <a:srgbClr val="1F497D"/>
                </a:solidFill>
              </a:defRPr>
            </a:lvl1pPr>
          </a:lstStyle>
          <a:p>
            <a:pPr/>
            <a14:m>
              <m:oMathPara>
                <m:oMathParaPr>
                  <m:jc m:val="left"/>
                </m:oMathParaPr>
                <m:oMath>
                  <m:sSup>
                    <m:e>
                      <m:r>
                        <a:rPr xmlns:a="http://schemas.openxmlformats.org/drawingml/2006/main" sz="5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xmlns:a="http://schemas.openxmlformats.org/drawingml/2006/main" sz="5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e>
                    <m:sup>
                      <m:r>
                        <a:rPr xmlns:a="http://schemas.openxmlformats.org/drawingml/2006/main" sz="5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𝒐</m:t>
                      </m:r>
                    </m:sup>
                  </m:sSup>
                </m:oMath>
              </m:oMathPara>
            </a14:m>
          </a:p>
        </p:txBody>
      </p:sp>
      <p:sp>
        <p:nvSpPr>
          <p:cNvPr id="340" name="Title 1"/>
          <p:cNvSpPr txBox="1"/>
          <p:nvPr/>
        </p:nvSpPr>
        <p:spPr>
          <a:xfrm>
            <a:off x="6757208" y="4366338"/>
            <a:ext cx="966252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400">
                <a:solidFill>
                  <a:srgbClr val="1F497D"/>
                </a:solidFill>
              </a:defRPr>
            </a:lvl1pPr>
          </a:lstStyle>
          <a:p>
            <a:pPr/>
            <a14:m>
              <m:oMathPara>
                <m:oMathParaPr>
                  <m:jc m:val="left"/>
                </m:oMathParaPr>
                <m:oMath>
                  <m:sSup>
                    <m:e>
                      <m:r>
                        <a:rPr xmlns:a="http://schemas.openxmlformats.org/drawingml/2006/main" sz="375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xmlns:a="http://schemas.openxmlformats.org/drawingml/2006/main" sz="375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xmlns:a="http://schemas.openxmlformats.org/drawingml/2006/main" sz="375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e>
                    <m:sup>
                      <m:r>
                        <a:rPr xmlns:a="http://schemas.openxmlformats.org/drawingml/2006/main" sz="375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𝒐</m:t>
                      </m:r>
                    </m:sup>
                  </m:sSup>
                </m:oMath>
              </m:oMathPara>
            </a14:m>
          </a:p>
        </p:txBody>
      </p:sp>
      <p:sp>
        <p:nvSpPr>
          <p:cNvPr id="341" name="Title 1"/>
          <p:cNvSpPr txBox="1"/>
          <p:nvPr/>
        </p:nvSpPr>
        <p:spPr>
          <a:xfrm>
            <a:off x="2102007" y="4722879"/>
            <a:ext cx="966252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400">
                <a:solidFill>
                  <a:srgbClr val="1F497D"/>
                </a:solidFill>
              </a:defRPr>
            </a:lvl1pPr>
          </a:lstStyle>
          <a:p>
            <a:pPr/>
            <a14:m>
              <m:oMathPara>
                <m:oMathParaPr>
                  <m:jc m:val="left"/>
                </m:oMathParaPr>
                <m:oMath>
                  <m:sSup>
                    <m:e>
                      <m:r>
                        <a:rPr xmlns:a="http://schemas.openxmlformats.org/drawingml/2006/main" sz="37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xmlns:a="http://schemas.openxmlformats.org/drawingml/2006/main" sz="37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xmlns:a="http://schemas.openxmlformats.org/drawingml/2006/main" sz="37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e>
                    <m:sup>
                      <m:r>
                        <a:rPr xmlns:a="http://schemas.openxmlformats.org/drawingml/2006/main" sz="37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𝒐</m:t>
                      </m:r>
                    </m:sup>
                  </m:sSup>
                </m:oMath>
              </m:oMathPara>
            </a14:m>
          </a:p>
        </p:txBody>
      </p:sp>
      <p:sp>
        <p:nvSpPr>
          <p:cNvPr id="342" name="Title 1"/>
          <p:cNvSpPr txBox="1"/>
          <p:nvPr/>
        </p:nvSpPr>
        <p:spPr>
          <a:xfrm>
            <a:off x="4527094" y="4717262"/>
            <a:ext cx="966252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400">
                <a:solidFill>
                  <a:srgbClr val="1F497D"/>
                </a:solidFill>
              </a:defRPr>
            </a:lvl1pPr>
          </a:lstStyle>
          <a:p>
            <a:pPr/>
            <a14:m>
              <m:oMathPara>
                <m:oMathParaPr>
                  <m:jc m:val="left"/>
                </m:oMathParaPr>
                <m:oMath>
                  <m:sSup>
                    <m:e>
                      <m:r>
                        <a:rPr xmlns:a="http://schemas.openxmlformats.org/drawingml/2006/main" sz="37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xmlns:a="http://schemas.openxmlformats.org/drawingml/2006/main" sz="37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xmlns:a="http://schemas.openxmlformats.org/drawingml/2006/main" sz="37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e>
                    <m:sup>
                      <m:r>
                        <a:rPr xmlns:a="http://schemas.openxmlformats.org/drawingml/2006/main" sz="37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𝒐</m:t>
                      </m:r>
                    </m:sup>
                  </m:sSup>
                </m:oMath>
              </m:oMathPara>
            </a14:m>
          </a:p>
        </p:txBody>
      </p:sp>
      <p:sp>
        <p:nvSpPr>
          <p:cNvPr id="343" name="Title 1"/>
          <p:cNvSpPr txBox="1"/>
          <p:nvPr/>
        </p:nvSpPr>
        <p:spPr>
          <a:xfrm>
            <a:off x="6958532" y="4730755"/>
            <a:ext cx="966252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400">
                <a:solidFill>
                  <a:srgbClr val="1F497D"/>
                </a:solidFill>
              </a:defRPr>
            </a:lvl1pPr>
          </a:lstStyle>
          <a:p>
            <a:pPr/>
            <a14:m>
              <m:oMathPara>
                <m:oMathParaPr>
                  <m:jc m:val="left"/>
                </m:oMathParaPr>
                <m:oMath>
                  <m:sSup>
                    <m:e>
                      <m:r>
                        <a:rPr xmlns:a="http://schemas.openxmlformats.org/drawingml/2006/main" sz="375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xmlns:a="http://schemas.openxmlformats.org/drawingml/2006/main" sz="375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xmlns:a="http://schemas.openxmlformats.org/drawingml/2006/main" sz="375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e>
                    <m:sup>
                      <m:r>
                        <a:rPr xmlns:a="http://schemas.openxmlformats.org/drawingml/2006/main" sz="375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𝒐</m:t>
                      </m:r>
                    </m:sup>
                  </m:sSup>
                </m:oMath>
              </m:oMathPara>
            </a14:m>
          </a:p>
        </p:txBody>
      </p:sp>
      <p:pic>
        <p:nvPicPr>
          <p:cNvPr id="344" name="Picture 17" descr="Picture 1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987302" y="766135"/>
            <a:ext cx="743949" cy="737852"/>
          </a:xfrm>
          <a:prstGeom prst="rect">
            <a:avLst/>
          </a:prstGeom>
          <a:ln w="12700">
            <a:miter lim="400000"/>
          </a:ln>
        </p:spPr>
      </p:pic>
      <p:sp>
        <p:nvSpPr>
          <p:cNvPr id="345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346" name="Picture 5" descr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4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42" grpId="2"/>
      <p:bldP build="whole" bldLvl="1" animBg="1" rev="0" advAuto="0" spid="343" grpId="3"/>
      <p:bldP build="whole" bldLvl="1" animBg="1" rev="0" advAuto="0" spid="34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chemeClr val="accent6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49" name="TextBox 2"/>
          <p:cNvSpPr txBox="1"/>
          <p:nvPr/>
        </p:nvSpPr>
        <p:spPr>
          <a:xfrm>
            <a:off x="238125" y="195262"/>
            <a:ext cx="7327428" cy="367666"/>
          </a:xfrm>
          <a:prstGeom prst="rect">
            <a:avLst/>
          </a:prstGeom>
          <a:gradFill>
            <a:gsLst>
              <a:gs pos="0">
                <a:schemeClr val="accent6">
                  <a:hueOff val="-456778"/>
                  <a:satOff val="8290"/>
                  <a:lumOff val="24503"/>
                </a:schemeClr>
              </a:gs>
              <a:gs pos="35000">
                <a:srgbClr val="FFDECF"/>
              </a:gs>
              <a:gs pos="100000">
                <a:schemeClr val="accent6">
                  <a:hueOff val="-556026"/>
                  <a:satOff val="8290"/>
                  <a:lumOff val="34267"/>
                </a:schemeClr>
              </a:gs>
            </a:gsLst>
            <a:lin ang="16200000"/>
          </a:gradFill>
          <a:ln>
            <a:solidFill>
              <a:srgbClr val="F6924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Perform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practice bearing calculations. </a:t>
            </a:r>
          </a:p>
        </p:txBody>
      </p:sp>
      <p:sp>
        <p:nvSpPr>
          <p:cNvPr id="350" name="TextBox 14"/>
          <p:cNvSpPr txBox="1"/>
          <p:nvPr/>
        </p:nvSpPr>
        <p:spPr>
          <a:xfrm>
            <a:off x="1630044" y="6546850"/>
            <a:ext cx="5848987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apply</a:t>
            </a:r>
            <a:r>
              <a:t> our learning to demonstrate understanding and then reflect on this.</a:t>
            </a:r>
          </a:p>
        </p:txBody>
      </p:sp>
      <p:pic>
        <p:nvPicPr>
          <p:cNvPr id="351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53425" y="5608637"/>
            <a:ext cx="755650" cy="121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2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rcRect l="0" t="11944" r="0" b="16944"/>
          <a:stretch>
            <a:fillRect/>
          </a:stretch>
        </p:blipFill>
        <p:spPr>
          <a:xfrm>
            <a:off x="4740419" y="5492351"/>
            <a:ext cx="1298433" cy="923331"/>
          </a:xfrm>
          <a:prstGeom prst="rect">
            <a:avLst/>
          </a:prstGeom>
          <a:ln w="12700">
            <a:miter lim="400000"/>
          </a:ln>
        </p:spPr>
      </p:pic>
      <p:sp>
        <p:nvSpPr>
          <p:cNvPr id="353" name="TextBox 9"/>
          <p:cNvSpPr txBox="1"/>
          <p:nvPr/>
        </p:nvSpPr>
        <p:spPr>
          <a:xfrm>
            <a:off x="6148387" y="5492351"/>
            <a:ext cx="2095501" cy="1183641"/>
          </a:xfrm>
          <a:prstGeom prst="rect">
            <a:avLst/>
          </a:prstGeom>
          <a:solidFill>
            <a:srgbClr val="FDEADA"/>
          </a:solidFill>
          <a:ln w="25400">
            <a:solidFill>
              <a:schemeClr val="accent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Glue the sheet into your book under this lesson’s work. </a:t>
            </a:r>
          </a:p>
        </p:txBody>
      </p:sp>
      <p:pic>
        <p:nvPicPr>
          <p:cNvPr id="354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194920" y="930761"/>
            <a:ext cx="3048968" cy="4250441"/>
          </a:xfrm>
          <a:prstGeom prst="rect">
            <a:avLst/>
          </a:prstGeom>
          <a:ln w="12700">
            <a:miter lim="400000"/>
          </a:ln>
        </p:spPr>
      </p:pic>
      <p:sp>
        <p:nvSpPr>
          <p:cNvPr id="355" name="TextBox 11"/>
          <p:cNvSpPr txBox="1"/>
          <p:nvPr/>
        </p:nvSpPr>
        <p:spPr>
          <a:xfrm>
            <a:off x="677695" y="1028343"/>
            <a:ext cx="3038476" cy="4650741"/>
          </a:xfrm>
          <a:prstGeom prst="rect">
            <a:avLst/>
          </a:prstGeom>
          <a:solidFill>
            <a:srgbClr val="FDEADA"/>
          </a:solidFill>
          <a:ln w="25400">
            <a:solidFill>
              <a:schemeClr val="accent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Your task now is to find the bearing for each of the angles but now working like a navigator using a map! </a:t>
            </a:r>
          </a:p>
          <a:p>
            <a:pPr/>
          </a:p>
          <a:p>
            <a:pPr/>
            <a:r>
              <a:t>You can work together or individually.  </a:t>
            </a:r>
          </a:p>
          <a:p>
            <a:pPr/>
          </a:p>
          <a:p>
            <a:pPr/>
            <a:r>
              <a:t>Use the protractors to work out the angles. </a:t>
            </a:r>
          </a:p>
          <a:p>
            <a:pPr/>
          </a:p>
          <a:p>
            <a:pPr/>
            <a:r>
              <a:t>Remember bearings are given to three figures e.g. </a:t>
            </a:r>
          </a:p>
          <a:p>
            <a:pPr/>
          </a:p>
          <a:p>
            <a:pPr/>
            <a:r>
              <a:t>If the angle is 30</a:t>
            </a:r>
            <a:r>
              <a:rPr>
                <a:latin typeface="Raleway Bold"/>
                <a:ea typeface="Raleway Bold"/>
                <a:cs typeface="Raleway Bold"/>
                <a:sym typeface="Raleway Bold"/>
              </a:rPr>
              <a:t>°</a:t>
            </a:r>
            <a:r>
              <a:t> </a:t>
            </a:r>
          </a:p>
          <a:p>
            <a:pPr/>
            <a:r>
              <a:t>The bearing would be 030</a:t>
            </a:r>
            <a:r>
              <a:rPr>
                <a:latin typeface="Raleway Bold"/>
                <a:ea typeface="Raleway Bold"/>
                <a:cs typeface="Raleway Bold"/>
                <a:sym typeface="Raleway Bold"/>
              </a:rPr>
              <a:t>°</a:t>
            </a:r>
          </a:p>
        </p:txBody>
      </p:sp>
      <p:pic>
        <p:nvPicPr>
          <p:cNvPr id="356" name="Picture 12" descr="Picture 12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47082" y="211111"/>
            <a:ext cx="591023" cy="628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357" name="Picture 13" descr="Picture 13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347640" y="193675"/>
            <a:ext cx="570368" cy="606773"/>
          </a:xfrm>
          <a:prstGeom prst="rect">
            <a:avLst/>
          </a:prstGeom>
          <a:ln w="12700">
            <a:miter lim="400000"/>
          </a:ln>
        </p:spPr>
      </p:pic>
      <p:sp>
        <p:nvSpPr>
          <p:cNvPr id="358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359" name="Picture 5" descr="Picture 5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chemeClr val="accent6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62" name="TextBox 2"/>
          <p:cNvSpPr txBox="1"/>
          <p:nvPr/>
        </p:nvSpPr>
        <p:spPr>
          <a:xfrm>
            <a:off x="238124" y="195262"/>
            <a:ext cx="7327429" cy="367666"/>
          </a:xfrm>
          <a:prstGeom prst="rect">
            <a:avLst/>
          </a:prstGeom>
          <a:gradFill>
            <a:gsLst>
              <a:gs pos="0">
                <a:schemeClr val="accent6">
                  <a:hueOff val="-456778"/>
                  <a:satOff val="8290"/>
                  <a:lumOff val="24503"/>
                </a:schemeClr>
              </a:gs>
              <a:gs pos="35000">
                <a:srgbClr val="FFDECF"/>
              </a:gs>
              <a:gs pos="100000">
                <a:schemeClr val="accent6">
                  <a:hueOff val="-556026"/>
                  <a:satOff val="8290"/>
                  <a:lumOff val="34267"/>
                </a:schemeClr>
              </a:gs>
            </a:gsLst>
            <a:lin ang="16200000"/>
          </a:gradFill>
          <a:ln>
            <a:solidFill>
              <a:srgbClr val="F6924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Perform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practice bearing calculations. </a:t>
            </a:r>
          </a:p>
        </p:txBody>
      </p:sp>
      <p:sp>
        <p:nvSpPr>
          <p:cNvPr id="363" name="TextBox 14"/>
          <p:cNvSpPr txBox="1"/>
          <p:nvPr/>
        </p:nvSpPr>
        <p:spPr>
          <a:xfrm>
            <a:off x="1630044" y="6546850"/>
            <a:ext cx="5848987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apply</a:t>
            </a:r>
            <a:r>
              <a:t> our learning to demonstrate understanding and then reflect on this.</a:t>
            </a:r>
          </a:p>
        </p:txBody>
      </p:sp>
      <p:pic>
        <p:nvPicPr>
          <p:cNvPr id="364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53425" y="5608637"/>
            <a:ext cx="755650" cy="121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65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rcRect l="0" t="11944" r="0" b="16944"/>
          <a:stretch>
            <a:fillRect/>
          </a:stretch>
        </p:blipFill>
        <p:spPr>
          <a:xfrm>
            <a:off x="4740419" y="5492351"/>
            <a:ext cx="1298433" cy="923331"/>
          </a:xfrm>
          <a:prstGeom prst="rect">
            <a:avLst/>
          </a:prstGeom>
          <a:ln w="12700">
            <a:miter lim="400000"/>
          </a:ln>
        </p:spPr>
      </p:pic>
      <p:sp>
        <p:nvSpPr>
          <p:cNvPr id="366" name="TextBox 9"/>
          <p:cNvSpPr txBox="1"/>
          <p:nvPr/>
        </p:nvSpPr>
        <p:spPr>
          <a:xfrm>
            <a:off x="6148387" y="5492351"/>
            <a:ext cx="2095501" cy="1183641"/>
          </a:xfrm>
          <a:prstGeom prst="rect">
            <a:avLst/>
          </a:prstGeom>
          <a:solidFill>
            <a:srgbClr val="FDEADA"/>
          </a:solidFill>
          <a:ln w="25400">
            <a:solidFill>
              <a:schemeClr val="accent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Glue the sheet into your book under this lesson’s work. </a:t>
            </a:r>
          </a:p>
        </p:txBody>
      </p:sp>
      <p:pic>
        <p:nvPicPr>
          <p:cNvPr id="367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37820" y="845110"/>
            <a:ext cx="3048968" cy="4250441"/>
          </a:xfrm>
          <a:prstGeom prst="rect">
            <a:avLst/>
          </a:prstGeom>
          <a:ln w="12700">
            <a:miter lim="400000"/>
          </a:ln>
        </p:spPr>
      </p:pic>
      <p:sp>
        <p:nvSpPr>
          <p:cNvPr id="368" name="Rectangle 5"/>
          <p:cNvSpPr txBox="1"/>
          <p:nvPr/>
        </p:nvSpPr>
        <p:spPr>
          <a:xfrm>
            <a:off x="440024" y="960746"/>
            <a:ext cx="4480561" cy="2669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Find the bearings to each of the following cities </a:t>
            </a:r>
            <a:r>
              <a:rPr i="1">
                <a:solidFill>
                  <a:schemeClr val="accent6"/>
                </a:solidFill>
                <a:latin typeface="+mn-lt"/>
                <a:ea typeface="+mn-ea"/>
                <a:cs typeface="+mn-cs"/>
                <a:sym typeface="Raleway Regular"/>
              </a:rPr>
              <a:t>from</a:t>
            </a:r>
            <a:r>
              <a:rPr i="1">
                <a:latin typeface="+mn-lt"/>
                <a:ea typeface="+mn-ea"/>
                <a:cs typeface="+mn-cs"/>
                <a:sym typeface="Raleway Regular"/>
              </a:rPr>
              <a:t> </a:t>
            </a:r>
            <a:r>
              <a:t>PLYMOUTH:</a:t>
            </a:r>
          </a:p>
          <a:p>
            <a:pPr marL="514350" indent="-514350">
              <a:buSzPct val="100000"/>
              <a:buAutoNum type="alphaLcParenR" startAt="1"/>
              <a:defRPr sz="2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Glasgow</a:t>
            </a:r>
          </a:p>
          <a:p>
            <a:pPr marL="514350" indent="-514350">
              <a:buSzPct val="100000"/>
              <a:buAutoNum type="alphaLcParenR" startAt="1"/>
              <a:defRPr sz="2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Newcastle</a:t>
            </a:r>
          </a:p>
          <a:p>
            <a:pPr marL="514350" indent="-514350">
              <a:buSzPct val="100000"/>
              <a:buAutoNum type="alphaLcParenR" startAt="1"/>
              <a:defRPr sz="2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Birmingham</a:t>
            </a:r>
          </a:p>
          <a:p>
            <a:pPr marL="514350" indent="-514350">
              <a:buSzPct val="100000"/>
              <a:buAutoNum type="alphaLcParenR" startAt="1"/>
              <a:defRPr sz="2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London</a:t>
            </a:r>
          </a:p>
        </p:txBody>
      </p:sp>
      <p:sp>
        <p:nvSpPr>
          <p:cNvPr id="369" name="Oval 6"/>
          <p:cNvSpPr/>
          <p:nvPr/>
        </p:nvSpPr>
        <p:spPr>
          <a:xfrm>
            <a:off x="5757864" y="4680446"/>
            <a:ext cx="438151" cy="257177"/>
          </a:xfrm>
          <a:prstGeom prst="ellipse">
            <a:avLst/>
          </a:prstGeom>
          <a:ln w="25400">
            <a:solidFill>
              <a:schemeClr val="accent6"/>
            </a:solidFill>
          </a:ln>
        </p:spPr>
        <p:txBody>
          <a:bodyPr lIns="45719" rIns="45719" anchor="ctr"/>
          <a:lstStyle/>
          <a:p>
            <a:pPr algn="ctr"/>
          </a:p>
        </p:txBody>
      </p:sp>
      <p:sp>
        <p:nvSpPr>
          <p:cNvPr id="370" name="TextBox 7"/>
          <p:cNvSpPr txBox="1"/>
          <p:nvPr/>
        </p:nvSpPr>
        <p:spPr>
          <a:xfrm>
            <a:off x="394303" y="4186913"/>
            <a:ext cx="3799546" cy="1983741"/>
          </a:xfrm>
          <a:prstGeom prst="rect">
            <a:avLst/>
          </a:prstGeom>
          <a:solidFill>
            <a:schemeClr val="accent6"/>
          </a:solidFill>
          <a:ln w="25400">
            <a:solidFill>
              <a:srgbClr val="B46D33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Challenge: </a:t>
            </a:r>
            <a:endParaRPr>
              <a:solidFill>
                <a:srgbClr val="FFFFFF"/>
              </a:solidFill>
            </a:endParaRPr>
          </a:p>
          <a:p>
            <a:pPr/>
            <a:r>
              <a:t>Find the bearings of the return journeys from each of these cities </a:t>
            </a:r>
            <a:r>
              <a:rPr>
                <a:latin typeface="Raleway Bold"/>
                <a:ea typeface="Raleway Bold"/>
                <a:cs typeface="Raleway Bold"/>
                <a:sym typeface="Raleway Bold"/>
              </a:rPr>
              <a:t>to</a:t>
            </a:r>
            <a:r>
              <a:t> PLYMOUTH. </a:t>
            </a:r>
            <a:endParaRPr>
              <a:solidFill>
                <a:srgbClr val="FFFFFF"/>
              </a:solidFill>
            </a:endParaRPr>
          </a:p>
          <a:p>
            <a:pPr/>
            <a:r>
              <a:t>E.g. from Glasgow to Plymouth – Remember to keep your protractor in the correct position. </a:t>
            </a:r>
          </a:p>
        </p:txBody>
      </p:sp>
      <p:pic>
        <p:nvPicPr>
          <p:cNvPr id="371" name="Picture 11" descr="Picture 1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47082" y="211111"/>
            <a:ext cx="591023" cy="628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372" name="Picture 12" descr="Picture 1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347640" y="193675"/>
            <a:ext cx="570368" cy="606773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374" name="Picture 5" descr="Picture 5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Who invented the compass? Navigate the truth behind the needle&#10;&#10;Online Media 5" descr="Who invented the compass? Navigate the truth behind the needleOnline Media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7094" y="879187"/>
            <a:ext cx="7283769" cy="4097119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Rectangle 6"/>
          <p:cNvSpPr/>
          <p:nvPr/>
        </p:nvSpPr>
        <p:spPr>
          <a:xfrm>
            <a:off x="484438" y="5230767"/>
            <a:ext cx="7216424" cy="650241"/>
          </a:xfrm>
          <a:prstGeom prst="rect">
            <a:avLst/>
          </a:prstGeom>
          <a:solidFill>
            <a:schemeClr val="accent3"/>
          </a:solidFill>
          <a:ln w="25400">
            <a:solidFill>
              <a:srgbClr val="71884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While watching the clip make notes about the history of the compass. </a:t>
            </a:r>
          </a:p>
        </p:txBody>
      </p:sp>
      <p:sp>
        <p:nvSpPr>
          <p:cNvPr id="138" name="Rectangle 14"/>
          <p:cNvSpPr/>
          <p:nvPr/>
        </p:nvSpPr>
        <p:spPr>
          <a:xfrm>
            <a:off x="107504" y="119754"/>
            <a:ext cx="8892480" cy="6427077"/>
          </a:xfrm>
          <a:prstGeom prst="rect">
            <a:avLst/>
          </a:prstGeom>
          <a:ln w="25400">
            <a:solidFill>
              <a:srgbClr val="92D050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9" name="TextBox 16"/>
          <p:cNvSpPr txBox="1"/>
          <p:nvPr/>
        </p:nvSpPr>
        <p:spPr>
          <a:xfrm>
            <a:off x="237665" y="195936"/>
            <a:ext cx="7925259" cy="377190"/>
          </a:xfrm>
          <a:prstGeom prst="rect">
            <a:avLst/>
          </a:prstGeom>
          <a:gradFill>
            <a:gsLst>
              <a:gs pos="0">
                <a:schemeClr val="accent3">
                  <a:hueOff val="263624"/>
                  <a:satOff val="55948"/>
                  <a:lumOff val="27907"/>
                </a:schemeClr>
              </a:gs>
              <a:gs pos="35000">
                <a:srgbClr val="E4FDBF"/>
              </a:gs>
              <a:gs pos="100000">
                <a:schemeClr val="accent3">
                  <a:hueOff val="321486"/>
                  <a:satOff val="58119"/>
                  <a:lumOff val="40966"/>
                </a:schemeClr>
              </a:gs>
            </a:gsLst>
            <a:lin ang="16200000"/>
          </a:gradFill>
          <a:ln w="19050">
            <a:solidFill>
              <a:srgbClr val="98B955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Research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the history of the use of a compass. </a:t>
            </a:r>
          </a:p>
        </p:txBody>
      </p:sp>
      <p:sp>
        <p:nvSpPr>
          <p:cNvPr id="140" name="TextBox 17"/>
          <p:cNvSpPr txBox="1"/>
          <p:nvPr/>
        </p:nvSpPr>
        <p:spPr>
          <a:xfrm>
            <a:off x="2133952" y="6546829"/>
            <a:ext cx="4840601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gather</a:t>
            </a:r>
            <a:r>
              <a:t> all of the information that we need in order to learn.</a:t>
            </a:r>
          </a:p>
        </p:txBody>
      </p:sp>
      <p:pic>
        <p:nvPicPr>
          <p:cNvPr id="141" name="Picture 19" descr="Picture 1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925933" y="6300823"/>
            <a:ext cx="1197042" cy="519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Picture 7" descr="Picture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315313" y="250209"/>
            <a:ext cx="591023" cy="628978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144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chemeClr val="accent6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77" name="TextBox 2"/>
          <p:cNvSpPr txBox="1"/>
          <p:nvPr/>
        </p:nvSpPr>
        <p:spPr>
          <a:xfrm>
            <a:off x="238124" y="195262"/>
            <a:ext cx="8640765" cy="367666"/>
          </a:xfrm>
          <a:prstGeom prst="rect">
            <a:avLst/>
          </a:prstGeom>
          <a:gradFill>
            <a:gsLst>
              <a:gs pos="0">
                <a:schemeClr val="accent6">
                  <a:hueOff val="-456778"/>
                  <a:satOff val="8290"/>
                  <a:lumOff val="24503"/>
                </a:schemeClr>
              </a:gs>
              <a:gs pos="35000">
                <a:srgbClr val="FFDECF"/>
              </a:gs>
              <a:gs pos="100000">
                <a:schemeClr val="accent6">
                  <a:hueOff val="-556026"/>
                  <a:satOff val="8290"/>
                  <a:lumOff val="34267"/>
                </a:schemeClr>
              </a:gs>
            </a:gsLst>
            <a:lin ang="16200000"/>
          </a:gradFill>
          <a:ln>
            <a:solidFill>
              <a:srgbClr val="F6924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Perform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practice bearing calculations. </a:t>
            </a:r>
          </a:p>
        </p:txBody>
      </p:sp>
      <p:sp>
        <p:nvSpPr>
          <p:cNvPr id="378" name="TextBox 14"/>
          <p:cNvSpPr txBox="1"/>
          <p:nvPr/>
        </p:nvSpPr>
        <p:spPr>
          <a:xfrm>
            <a:off x="1630044" y="6546850"/>
            <a:ext cx="5848987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apply</a:t>
            </a:r>
            <a:r>
              <a:t> our learning to demonstrate understanding and then reflect on this.</a:t>
            </a:r>
          </a:p>
        </p:txBody>
      </p:sp>
      <p:pic>
        <p:nvPicPr>
          <p:cNvPr id="379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53425" y="5608637"/>
            <a:ext cx="755650" cy="121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0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1163" y="963334"/>
            <a:ext cx="2572647" cy="4931332"/>
          </a:xfrm>
          <a:prstGeom prst="rect">
            <a:avLst/>
          </a:prstGeom>
          <a:ln w="12700">
            <a:miter lim="400000"/>
          </a:ln>
        </p:spPr>
      </p:pic>
      <p:pic>
        <p:nvPicPr>
          <p:cNvPr id="381" name="Picture 12" descr="Picture 1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987302" y="766135"/>
            <a:ext cx="743949" cy="737852"/>
          </a:xfrm>
          <a:prstGeom prst="rect">
            <a:avLst/>
          </a:prstGeom>
          <a:ln w="12700">
            <a:miter lim="400000"/>
          </a:ln>
        </p:spPr>
      </p:pic>
      <p:sp>
        <p:nvSpPr>
          <p:cNvPr id="382" name="Rectangle 8"/>
          <p:cNvSpPr txBox="1"/>
          <p:nvPr/>
        </p:nvSpPr>
        <p:spPr>
          <a:xfrm>
            <a:off x="3559912" y="1693589"/>
            <a:ext cx="4480561" cy="2693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/>
            </a:pPr>
            <a:r>
              <a:t>Find the bearings to each of the following cities from PLYMOUTH:</a:t>
            </a:r>
          </a:p>
          <a:p>
            <a:pPr marL="342900" indent="-342900">
              <a:buSzPct val="100000"/>
              <a:buAutoNum type="alphaUcParenR" startAt="1"/>
              <a:defRPr sz="2800"/>
            </a:pPr>
            <a:r>
              <a:t>Glasgow</a:t>
            </a:r>
          </a:p>
          <a:p>
            <a:pPr marL="342900" indent="-342900">
              <a:buSzPct val="100000"/>
              <a:buAutoNum type="alphaUcParenR" startAt="1"/>
              <a:defRPr sz="2800"/>
            </a:pPr>
          </a:p>
          <a:p>
            <a:pPr>
              <a:defRPr sz="2800"/>
            </a:pPr>
            <a:r>
              <a:t>=</a:t>
            </a:r>
            <a:r>
              <a:rPr>
                <a:solidFill>
                  <a:srgbClr val="FF0000"/>
                </a:solidFill>
                <a:latin typeface="Raleway Bold"/>
                <a:ea typeface="Raleway Bold"/>
                <a:cs typeface="Raleway Bold"/>
                <a:sym typeface="Raleway Bold"/>
              </a:rPr>
              <a:t> </a:t>
            </a:r>
            <a14:m>
              <m:oMath>
                <m:sSup>
                  <m:e>
                    <m:r>
                      <a:rPr xmlns:a="http://schemas.openxmlformats.org/drawingml/2006/main" sz="3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xmlns:a="http://schemas.openxmlformats.org/drawingml/2006/main" sz="3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xmlns:a="http://schemas.openxmlformats.org/drawingml/2006/main" sz="3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e>
                  <m:sup>
                    <m:r>
                      <a:rPr xmlns:a="http://schemas.openxmlformats.org/drawingml/2006/main" sz="3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𝒐</m:t>
                    </m:r>
                  </m:sup>
                </m:sSup>
              </m:oMath>
            </a14:m>
            <a:endParaRPr>
              <a:solidFill>
                <a:srgbClr val="FF0000"/>
              </a:solidFill>
            </a:endParaRPr>
          </a:p>
        </p:txBody>
      </p:sp>
      <p:sp>
        <p:nvSpPr>
          <p:cNvPr id="383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384" name="Picture 5" descr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chemeClr val="accent6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87" name="TextBox 2"/>
          <p:cNvSpPr txBox="1"/>
          <p:nvPr/>
        </p:nvSpPr>
        <p:spPr>
          <a:xfrm>
            <a:off x="238124" y="195262"/>
            <a:ext cx="8640765" cy="367666"/>
          </a:xfrm>
          <a:prstGeom prst="rect">
            <a:avLst/>
          </a:prstGeom>
          <a:gradFill>
            <a:gsLst>
              <a:gs pos="0">
                <a:schemeClr val="accent6">
                  <a:hueOff val="-456778"/>
                  <a:satOff val="8290"/>
                  <a:lumOff val="24503"/>
                </a:schemeClr>
              </a:gs>
              <a:gs pos="35000">
                <a:srgbClr val="FFDECF"/>
              </a:gs>
              <a:gs pos="100000">
                <a:schemeClr val="accent6">
                  <a:hueOff val="-556026"/>
                  <a:satOff val="8290"/>
                  <a:lumOff val="34267"/>
                </a:schemeClr>
              </a:gs>
            </a:gsLst>
            <a:lin ang="16200000"/>
          </a:gradFill>
          <a:ln>
            <a:solidFill>
              <a:srgbClr val="F6924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Perform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practice bearing calculations. </a:t>
            </a:r>
          </a:p>
        </p:txBody>
      </p:sp>
      <p:sp>
        <p:nvSpPr>
          <p:cNvPr id="388" name="TextBox 14"/>
          <p:cNvSpPr txBox="1"/>
          <p:nvPr/>
        </p:nvSpPr>
        <p:spPr>
          <a:xfrm>
            <a:off x="1630044" y="6546850"/>
            <a:ext cx="5848987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apply</a:t>
            </a:r>
            <a:r>
              <a:t> our learning to demonstrate understanding and then reflect on this.</a:t>
            </a:r>
          </a:p>
        </p:txBody>
      </p:sp>
      <p:pic>
        <p:nvPicPr>
          <p:cNvPr id="389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53425" y="5608637"/>
            <a:ext cx="755650" cy="121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90" name="Picture 12" descr="Picture 1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87302" y="766135"/>
            <a:ext cx="743949" cy="737852"/>
          </a:xfrm>
          <a:prstGeom prst="rect">
            <a:avLst/>
          </a:prstGeom>
          <a:ln w="12700">
            <a:miter lim="400000"/>
          </a:ln>
        </p:spPr>
      </p:pic>
      <p:pic>
        <p:nvPicPr>
          <p:cNvPr id="391" name="Picture 1" descr="Picture 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7444" y="640794"/>
            <a:ext cx="2911081" cy="5724163"/>
          </a:xfrm>
          <a:prstGeom prst="rect">
            <a:avLst/>
          </a:prstGeom>
          <a:ln w="12700">
            <a:miter lim="400000"/>
          </a:ln>
        </p:spPr>
      </p:pic>
      <p:sp>
        <p:nvSpPr>
          <p:cNvPr id="392" name="Rectangle 6"/>
          <p:cNvSpPr txBox="1"/>
          <p:nvPr/>
        </p:nvSpPr>
        <p:spPr>
          <a:xfrm>
            <a:off x="3669984" y="1503986"/>
            <a:ext cx="4070987" cy="2693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/>
            </a:pPr>
            <a:r>
              <a:t>Find the bearings to each of the following cities from PLYMOUTH:</a:t>
            </a:r>
          </a:p>
          <a:p>
            <a:pPr>
              <a:defRPr sz="2800"/>
            </a:pPr>
            <a:r>
              <a:t>B) Newcastle</a:t>
            </a:r>
          </a:p>
          <a:p>
            <a:pPr>
              <a:defRPr sz="2800"/>
            </a:pPr>
          </a:p>
          <a:p>
            <a:pPr>
              <a:defRPr sz="2800"/>
            </a:pPr>
            <a:r>
              <a:t>= </a:t>
            </a:r>
            <a14:m>
              <m:oMath>
                <m:sSup>
                  <m:e>
                    <m:r>
                      <a:rPr xmlns:a="http://schemas.openxmlformats.org/drawingml/2006/main" sz="3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xmlns:a="http://schemas.openxmlformats.org/drawingml/2006/main" sz="3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xmlns:a="http://schemas.openxmlformats.org/drawingml/2006/main" sz="3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e>
                  <m:sup>
                    <m:r>
                      <a:rPr xmlns:a="http://schemas.openxmlformats.org/drawingml/2006/main" sz="3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𝒐</m:t>
                    </m:r>
                  </m:sup>
                </m:sSup>
              </m:oMath>
            </a14:m>
          </a:p>
        </p:txBody>
      </p:sp>
      <p:sp>
        <p:nvSpPr>
          <p:cNvPr id="393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394" name="Picture 5" descr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chemeClr val="accent6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97" name="TextBox 2"/>
          <p:cNvSpPr txBox="1"/>
          <p:nvPr/>
        </p:nvSpPr>
        <p:spPr>
          <a:xfrm>
            <a:off x="238124" y="195262"/>
            <a:ext cx="8640765" cy="367666"/>
          </a:xfrm>
          <a:prstGeom prst="rect">
            <a:avLst/>
          </a:prstGeom>
          <a:gradFill>
            <a:gsLst>
              <a:gs pos="0">
                <a:schemeClr val="accent6">
                  <a:hueOff val="-456778"/>
                  <a:satOff val="8290"/>
                  <a:lumOff val="24503"/>
                </a:schemeClr>
              </a:gs>
              <a:gs pos="35000">
                <a:srgbClr val="FFDECF"/>
              </a:gs>
              <a:gs pos="100000">
                <a:schemeClr val="accent6">
                  <a:hueOff val="-556026"/>
                  <a:satOff val="8290"/>
                  <a:lumOff val="34267"/>
                </a:schemeClr>
              </a:gs>
            </a:gsLst>
            <a:lin ang="16200000"/>
          </a:gradFill>
          <a:ln>
            <a:solidFill>
              <a:srgbClr val="F6924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Perform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practice bearing calculations. </a:t>
            </a:r>
          </a:p>
        </p:txBody>
      </p:sp>
      <p:sp>
        <p:nvSpPr>
          <p:cNvPr id="398" name="TextBox 14"/>
          <p:cNvSpPr txBox="1"/>
          <p:nvPr/>
        </p:nvSpPr>
        <p:spPr>
          <a:xfrm>
            <a:off x="1630044" y="6546850"/>
            <a:ext cx="5848987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apply</a:t>
            </a:r>
            <a:r>
              <a:t> our learning to demonstrate understanding and then reflect on this.</a:t>
            </a:r>
          </a:p>
        </p:txBody>
      </p:sp>
      <p:pic>
        <p:nvPicPr>
          <p:cNvPr id="399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53425" y="5608637"/>
            <a:ext cx="755650" cy="121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00" name="Picture 12" descr="Picture 1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87302" y="766135"/>
            <a:ext cx="743949" cy="737852"/>
          </a:xfrm>
          <a:prstGeom prst="rect">
            <a:avLst/>
          </a:prstGeom>
          <a:ln w="12700">
            <a:miter lim="400000"/>
          </a:ln>
        </p:spPr>
      </p:pic>
      <p:pic>
        <p:nvPicPr>
          <p:cNvPr id="401" name="Picture 1" descr="Picture 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8125" y="729061"/>
            <a:ext cx="2943225" cy="5653324"/>
          </a:xfrm>
          <a:prstGeom prst="rect">
            <a:avLst/>
          </a:prstGeom>
          <a:ln w="12700">
            <a:miter lim="400000"/>
          </a:ln>
        </p:spPr>
      </p:pic>
      <p:sp>
        <p:nvSpPr>
          <p:cNvPr id="402" name="Rectangle 5"/>
          <p:cNvSpPr txBox="1"/>
          <p:nvPr/>
        </p:nvSpPr>
        <p:spPr>
          <a:xfrm>
            <a:off x="3357244" y="1249360"/>
            <a:ext cx="4480562" cy="2693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/>
            </a:pPr>
            <a:r>
              <a:t>Find the bearings to each of the following cities from PLYMOUTH:</a:t>
            </a:r>
          </a:p>
          <a:p>
            <a:pPr>
              <a:defRPr sz="2800"/>
            </a:pPr>
            <a:r>
              <a:t>C) Birmingham</a:t>
            </a:r>
          </a:p>
          <a:p>
            <a:pPr>
              <a:defRPr sz="2800"/>
            </a:pPr>
          </a:p>
          <a:p>
            <a:pPr>
              <a:defRPr sz="2800"/>
            </a:pPr>
            <a:r>
              <a:t>= </a:t>
            </a:r>
            <a14:m>
              <m:oMath>
                <m:sSup>
                  <m:e>
                    <m:r>
                      <a:rPr xmlns:a="http://schemas.openxmlformats.org/drawingml/2006/main" sz="3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xmlns:a="http://schemas.openxmlformats.org/drawingml/2006/main" sz="3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xmlns:a="http://schemas.openxmlformats.org/drawingml/2006/main" sz="3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e>
                  <m:sup>
                    <m:r>
                      <a:rPr xmlns:a="http://schemas.openxmlformats.org/drawingml/2006/main" sz="3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𝒐</m:t>
                    </m:r>
                  </m:sup>
                </m:sSup>
              </m:oMath>
            </a14:m>
          </a:p>
        </p:txBody>
      </p:sp>
      <p:sp>
        <p:nvSpPr>
          <p:cNvPr id="403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404" name="Picture 5" descr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chemeClr val="accent6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7" name="TextBox 2"/>
          <p:cNvSpPr txBox="1"/>
          <p:nvPr/>
        </p:nvSpPr>
        <p:spPr>
          <a:xfrm>
            <a:off x="238124" y="195262"/>
            <a:ext cx="8640765" cy="367666"/>
          </a:xfrm>
          <a:prstGeom prst="rect">
            <a:avLst/>
          </a:prstGeom>
          <a:gradFill>
            <a:gsLst>
              <a:gs pos="0">
                <a:schemeClr val="accent6">
                  <a:hueOff val="-456778"/>
                  <a:satOff val="8290"/>
                  <a:lumOff val="24503"/>
                </a:schemeClr>
              </a:gs>
              <a:gs pos="35000">
                <a:srgbClr val="FFDECF"/>
              </a:gs>
              <a:gs pos="100000">
                <a:schemeClr val="accent6">
                  <a:hueOff val="-556026"/>
                  <a:satOff val="8290"/>
                  <a:lumOff val="34267"/>
                </a:schemeClr>
              </a:gs>
            </a:gsLst>
            <a:lin ang="16200000"/>
          </a:gradFill>
          <a:ln>
            <a:solidFill>
              <a:srgbClr val="F6924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Perform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practice bearing calculations. </a:t>
            </a:r>
          </a:p>
        </p:txBody>
      </p:sp>
      <p:sp>
        <p:nvSpPr>
          <p:cNvPr id="408" name="TextBox 14"/>
          <p:cNvSpPr txBox="1"/>
          <p:nvPr/>
        </p:nvSpPr>
        <p:spPr>
          <a:xfrm>
            <a:off x="1630044" y="6546850"/>
            <a:ext cx="5848987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apply</a:t>
            </a:r>
            <a:r>
              <a:t> our learning to demonstrate understanding and then reflect on this.</a:t>
            </a:r>
          </a:p>
        </p:txBody>
      </p:sp>
      <p:pic>
        <p:nvPicPr>
          <p:cNvPr id="409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53425" y="5608637"/>
            <a:ext cx="755650" cy="121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0" name="Picture 12" descr="Picture 1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87302" y="766135"/>
            <a:ext cx="743949" cy="73785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1" name="Picture 1" descr="Picture 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5480" y="661085"/>
            <a:ext cx="2899996" cy="5535830"/>
          </a:xfrm>
          <a:prstGeom prst="rect">
            <a:avLst/>
          </a:prstGeom>
          <a:ln w="12700">
            <a:miter lim="400000"/>
          </a:ln>
        </p:spPr>
      </p:pic>
      <p:sp>
        <p:nvSpPr>
          <p:cNvPr id="412" name="Rectangle 6"/>
          <p:cNvSpPr txBox="1"/>
          <p:nvPr/>
        </p:nvSpPr>
        <p:spPr>
          <a:xfrm>
            <a:off x="3550919" y="1503986"/>
            <a:ext cx="4480562" cy="2693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/>
            </a:pPr>
            <a:r>
              <a:t>Find the bearings to each of the following cities from PLYMOUTH:</a:t>
            </a:r>
          </a:p>
          <a:p>
            <a:pPr>
              <a:defRPr sz="2800"/>
            </a:pPr>
            <a:r>
              <a:t>D) London</a:t>
            </a:r>
          </a:p>
          <a:p>
            <a:pPr>
              <a:defRPr sz="2800"/>
            </a:pPr>
          </a:p>
          <a:p>
            <a:pPr>
              <a:defRPr sz="2800"/>
            </a:pPr>
            <a:r>
              <a:t>=</a:t>
            </a:r>
            <a:r>
              <a:rPr>
                <a:solidFill>
                  <a:srgbClr val="FF0000"/>
                </a:solidFill>
                <a:latin typeface="Raleway Bold"/>
                <a:ea typeface="Raleway Bold"/>
                <a:cs typeface="Raleway Bold"/>
                <a:sym typeface="Raleway Bold"/>
              </a:rPr>
              <a:t> </a:t>
            </a:r>
            <a14:m>
              <m:oMath>
                <m:sSup>
                  <m:e>
                    <m:r>
                      <a:rPr xmlns:a="http://schemas.openxmlformats.org/drawingml/2006/main" sz="3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xmlns:a="http://schemas.openxmlformats.org/drawingml/2006/main" sz="3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xmlns:a="http://schemas.openxmlformats.org/drawingml/2006/main" sz="3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e>
                  <m:sup>
                    <m:r>
                      <a:rPr xmlns:a="http://schemas.openxmlformats.org/drawingml/2006/main" sz="3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𝒐</m:t>
                    </m:r>
                  </m:sup>
                </m:sSup>
              </m:oMath>
            </a14:m>
            <a:endParaRPr>
              <a:solidFill>
                <a:srgbClr val="FF0000"/>
              </a:solidFill>
            </a:endParaRPr>
          </a:p>
        </p:txBody>
      </p:sp>
      <p:sp>
        <p:nvSpPr>
          <p:cNvPr id="413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414" name="Picture 5" descr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chemeClr val="accent6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17" name="TextBox 2"/>
          <p:cNvSpPr txBox="1"/>
          <p:nvPr/>
        </p:nvSpPr>
        <p:spPr>
          <a:xfrm>
            <a:off x="238124" y="195262"/>
            <a:ext cx="8640765" cy="367666"/>
          </a:xfrm>
          <a:prstGeom prst="rect">
            <a:avLst/>
          </a:prstGeom>
          <a:gradFill>
            <a:gsLst>
              <a:gs pos="0">
                <a:schemeClr val="accent6">
                  <a:hueOff val="-456778"/>
                  <a:satOff val="8290"/>
                  <a:lumOff val="24503"/>
                </a:schemeClr>
              </a:gs>
              <a:gs pos="35000">
                <a:srgbClr val="FFDECF"/>
              </a:gs>
              <a:gs pos="100000">
                <a:schemeClr val="accent6">
                  <a:hueOff val="-556026"/>
                  <a:satOff val="8290"/>
                  <a:lumOff val="34267"/>
                </a:schemeClr>
              </a:gs>
            </a:gsLst>
            <a:lin ang="16200000"/>
          </a:gradFill>
          <a:ln>
            <a:solidFill>
              <a:srgbClr val="F6924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Perform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practice bearing calculations. </a:t>
            </a:r>
          </a:p>
        </p:txBody>
      </p:sp>
      <p:sp>
        <p:nvSpPr>
          <p:cNvPr id="418" name="TextBox 14"/>
          <p:cNvSpPr txBox="1"/>
          <p:nvPr/>
        </p:nvSpPr>
        <p:spPr>
          <a:xfrm>
            <a:off x="1630044" y="6546850"/>
            <a:ext cx="5848987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apply</a:t>
            </a:r>
            <a:r>
              <a:t> our learning to demonstrate understanding and then reflect on this.</a:t>
            </a:r>
          </a:p>
        </p:txBody>
      </p:sp>
      <p:pic>
        <p:nvPicPr>
          <p:cNvPr id="419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53425" y="5608637"/>
            <a:ext cx="755650" cy="121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20" name="Picture 12" descr="Picture 1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96564" y="743414"/>
            <a:ext cx="558678" cy="554100"/>
          </a:xfrm>
          <a:prstGeom prst="rect">
            <a:avLst/>
          </a:prstGeom>
          <a:ln w="12700">
            <a:miter lim="400000"/>
          </a:ln>
        </p:spPr>
      </p:pic>
      <p:sp>
        <p:nvSpPr>
          <p:cNvPr id="421" name="TextBox 5"/>
          <p:cNvSpPr txBox="1"/>
          <p:nvPr/>
        </p:nvSpPr>
        <p:spPr>
          <a:xfrm>
            <a:off x="388619" y="766135"/>
            <a:ext cx="6395087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Challenge Answers: </a:t>
            </a:r>
          </a:p>
        </p:txBody>
      </p:sp>
      <p:pic>
        <p:nvPicPr>
          <p:cNvPr id="422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0091" y="1544003"/>
            <a:ext cx="2355270" cy="3065879"/>
          </a:xfrm>
          <a:prstGeom prst="rect">
            <a:avLst/>
          </a:prstGeom>
          <a:ln w="12700">
            <a:miter lim="400000"/>
          </a:ln>
        </p:spPr>
      </p:pic>
      <p:sp>
        <p:nvSpPr>
          <p:cNvPr id="423" name="TextBox 7"/>
          <p:cNvSpPr txBox="1"/>
          <p:nvPr/>
        </p:nvSpPr>
        <p:spPr>
          <a:xfrm>
            <a:off x="280286" y="4725180"/>
            <a:ext cx="1423036" cy="950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Glasgow to Plymouth = </a:t>
            </a:r>
            <a14:m>
              <m:oMath>
                <m:sSup>
                  <m:e>
                    <m:r>
                      <a:rPr xmlns:a="http://schemas.openxmlformats.org/drawingml/2006/main" sz="2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xmlns:a="http://schemas.openxmlformats.org/drawingml/2006/main" sz="2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xmlns:a="http://schemas.openxmlformats.org/drawingml/2006/main" sz="2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e>
                  <m:sup>
                    <m:r>
                      <a:rPr xmlns:a="http://schemas.openxmlformats.org/drawingml/2006/main" sz="2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𝒐</m:t>
                    </m:r>
                  </m:sup>
                </m:sSup>
              </m:oMath>
            </a14:m>
          </a:p>
        </p:txBody>
      </p:sp>
      <p:pic>
        <p:nvPicPr>
          <p:cNvPr id="424" name="Picture 1" descr="Picture 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45359" y="1508047"/>
            <a:ext cx="2168353" cy="3035693"/>
          </a:xfrm>
          <a:prstGeom prst="rect">
            <a:avLst/>
          </a:prstGeom>
          <a:ln w="12700">
            <a:miter lim="400000"/>
          </a:ln>
        </p:spPr>
      </p:pic>
      <p:sp>
        <p:nvSpPr>
          <p:cNvPr id="425" name="TextBox 13"/>
          <p:cNvSpPr txBox="1"/>
          <p:nvPr/>
        </p:nvSpPr>
        <p:spPr>
          <a:xfrm>
            <a:off x="2874644" y="4725180"/>
            <a:ext cx="1423036" cy="950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Newcastle to Plymouth = </a:t>
            </a:r>
            <a14:m>
              <m:oMath>
                <m:sSup>
                  <m:e>
                    <m:r>
                      <a:rPr xmlns:a="http://schemas.openxmlformats.org/drawingml/2006/main" sz="215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xmlns:a="http://schemas.openxmlformats.org/drawingml/2006/main" sz="215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xmlns:a="http://schemas.openxmlformats.org/drawingml/2006/main" sz="215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e>
                  <m:sup>
                    <m:r>
                      <a:rPr xmlns:a="http://schemas.openxmlformats.org/drawingml/2006/main" sz="215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𝒐</m:t>
                    </m:r>
                  </m:sup>
                </m:sSup>
              </m:oMath>
            </a14:m>
          </a:p>
        </p:txBody>
      </p:sp>
      <p:pic>
        <p:nvPicPr>
          <p:cNvPr id="426" name="Picture 2" descr="Picture 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659483" y="1544003"/>
            <a:ext cx="2088807" cy="2924329"/>
          </a:xfrm>
          <a:prstGeom prst="rect">
            <a:avLst/>
          </a:prstGeom>
          <a:ln w="12700">
            <a:miter lim="400000"/>
          </a:ln>
        </p:spPr>
      </p:pic>
      <p:sp>
        <p:nvSpPr>
          <p:cNvPr id="427" name="TextBox 16"/>
          <p:cNvSpPr txBox="1"/>
          <p:nvPr/>
        </p:nvSpPr>
        <p:spPr>
          <a:xfrm>
            <a:off x="5275534" y="4725180"/>
            <a:ext cx="1423036" cy="1216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Birmingham to Plymouth =</a:t>
            </a:r>
            <a:r>
              <a:rPr>
                <a:solidFill>
                  <a:srgbClr val="FF0000"/>
                </a:solidFill>
                <a:latin typeface="Raleway Bold"/>
                <a:ea typeface="Raleway Bold"/>
                <a:cs typeface="Raleway Bold"/>
                <a:sym typeface="Raleway Bold"/>
              </a:rPr>
              <a:t> </a:t>
            </a:r>
            <a14:m>
              <m:oMath>
                <m:sSup>
                  <m:e>
                    <m:r>
                      <a:rPr xmlns:a="http://schemas.openxmlformats.org/drawingml/2006/main" sz="215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xmlns:a="http://schemas.openxmlformats.org/drawingml/2006/main" sz="215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xmlns:a="http://schemas.openxmlformats.org/drawingml/2006/main" sz="215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e>
                  <m:sup>
                    <m:r>
                      <a:rPr xmlns:a="http://schemas.openxmlformats.org/drawingml/2006/main" sz="215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𝒐</m:t>
                    </m:r>
                  </m:sup>
                </m:sSup>
              </m:oMath>
            </a14:m>
          </a:p>
        </p:txBody>
      </p:sp>
      <p:pic>
        <p:nvPicPr>
          <p:cNvPr id="428" name="Picture 2" descr="Picture 2"/>
          <p:cNvPicPr>
            <a:picLocks noChangeAspect="1"/>
          </p:cNvPicPr>
          <p:nvPr/>
        </p:nvPicPr>
        <p:blipFill>
          <a:blip r:embed="rId7">
            <a:extLst/>
          </a:blip>
          <a:srcRect l="4945" t="0" r="0" b="0"/>
          <a:stretch>
            <a:fillRect/>
          </a:stretch>
        </p:blipFill>
        <p:spPr>
          <a:xfrm>
            <a:off x="6827835" y="1297512"/>
            <a:ext cx="2061780" cy="3517734"/>
          </a:xfrm>
          <a:prstGeom prst="rect">
            <a:avLst/>
          </a:prstGeom>
          <a:ln w="12700">
            <a:miter lim="400000"/>
          </a:ln>
        </p:spPr>
      </p:pic>
      <p:sp>
        <p:nvSpPr>
          <p:cNvPr id="429" name="TextBox 18"/>
          <p:cNvSpPr txBox="1"/>
          <p:nvPr/>
        </p:nvSpPr>
        <p:spPr>
          <a:xfrm>
            <a:off x="7168286" y="4783411"/>
            <a:ext cx="1423036" cy="1216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London to Plymouth </a:t>
            </a:r>
          </a:p>
          <a:p>
            <a:pPr/>
            <a:r>
              <a:t>= </a:t>
            </a:r>
            <a14:m>
              <m:oMath>
                <m:sSup>
                  <m:e>
                    <m:r>
                      <a:rPr xmlns:a="http://schemas.openxmlformats.org/drawingml/2006/main" sz="215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xmlns:a="http://schemas.openxmlformats.org/drawingml/2006/main" sz="215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xmlns:a="http://schemas.openxmlformats.org/drawingml/2006/main" sz="215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e>
                  <m:sup>
                    <m:r>
                      <a:rPr xmlns:a="http://schemas.openxmlformats.org/drawingml/2006/main" sz="215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𝒐</m:t>
                    </m:r>
                  </m:sup>
                </m:sSup>
              </m:oMath>
            </a14:m>
          </a:p>
        </p:txBody>
      </p:sp>
      <p:sp>
        <p:nvSpPr>
          <p:cNvPr id="430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431" name="Picture 5" descr="Picture 5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3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0" t="0" r="0" b="18062"/>
          <a:stretch>
            <a:fillRect/>
          </a:stretch>
        </p:blipFill>
        <p:spPr>
          <a:xfrm rot="16200000">
            <a:off x="-1500622" y="1795895"/>
            <a:ext cx="5838642" cy="2837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3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0" t="0" r="0" b="18062"/>
          <a:stretch>
            <a:fillRect/>
          </a:stretch>
        </p:blipFill>
        <p:spPr>
          <a:xfrm rot="16200000">
            <a:off x="1538378" y="1938770"/>
            <a:ext cx="5838642" cy="2837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35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0" t="0" r="0" b="18062"/>
          <a:stretch>
            <a:fillRect/>
          </a:stretch>
        </p:blipFill>
        <p:spPr>
          <a:xfrm rot="16200000">
            <a:off x="4577377" y="1938769"/>
            <a:ext cx="5838642" cy="2837400"/>
          </a:xfrm>
          <a:prstGeom prst="rect">
            <a:avLst/>
          </a:prstGeom>
          <a:ln w="12700">
            <a:miter lim="400000"/>
          </a:ln>
        </p:spPr>
      </p:pic>
      <p:sp>
        <p:nvSpPr>
          <p:cNvPr id="436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437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9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936" y="0"/>
            <a:ext cx="4457682" cy="62142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40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0" t="0" r="2756" b="0"/>
          <a:stretch>
            <a:fillRect/>
          </a:stretch>
        </p:blipFill>
        <p:spPr>
          <a:xfrm>
            <a:off x="4571999" y="0"/>
            <a:ext cx="4572002" cy="6554245"/>
          </a:xfrm>
          <a:prstGeom prst="rect">
            <a:avLst/>
          </a:prstGeom>
          <a:ln w="12700">
            <a:miter lim="400000"/>
          </a:ln>
        </p:spPr>
      </p:pic>
      <p:sp>
        <p:nvSpPr>
          <p:cNvPr id="441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442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rgbClr val="00B0F0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149" name="Picture 16" descr="Picture 1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56575" y="5877097"/>
            <a:ext cx="952500" cy="936453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TextBox 3"/>
          <p:cNvSpPr txBox="1"/>
          <p:nvPr/>
        </p:nvSpPr>
        <p:spPr>
          <a:xfrm>
            <a:off x="238125" y="193674"/>
            <a:ext cx="7372351" cy="367666"/>
          </a:xfrm>
          <a:prstGeom prst="rect">
            <a:avLst/>
          </a:prstGeom>
          <a:gradFill>
            <a:gsLst>
              <a:gs pos="0">
                <a:schemeClr val="accent5">
                  <a:hueOff val="249502"/>
                  <a:satOff val="48101"/>
                  <a:lumOff val="28891"/>
                </a:schemeClr>
              </a:gs>
              <a:gs pos="35000">
                <a:srgbClr val="BFEDFF"/>
              </a:gs>
              <a:gs pos="100000">
                <a:schemeClr val="accent5">
                  <a:hueOff val="308963"/>
                  <a:satOff val="48101"/>
                  <a:lumOff val="41680"/>
                </a:schemeClr>
              </a:gs>
            </a:gsLst>
            <a:lin ang="16200000"/>
          </a:gradFill>
          <a:ln>
            <a:solidFill>
              <a:srgbClr val="46AAC4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Explore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compass directions and basics of navigation. </a:t>
            </a:r>
          </a:p>
        </p:txBody>
      </p:sp>
      <p:sp>
        <p:nvSpPr>
          <p:cNvPr id="151" name="TextBox 15"/>
          <p:cNvSpPr txBox="1"/>
          <p:nvPr/>
        </p:nvSpPr>
        <p:spPr>
          <a:xfrm>
            <a:off x="1953895" y="6546850"/>
            <a:ext cx="5199698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process</a:t>
            </a:r>
            <a:r>
              <a:t> information to help us to understand it more effectively.</a:t>
            </a:r>
          </a:p>
        </p:txBody>
      </p:sp>
      <p:pic>
        <p:nvPicPr>
          <p:cNvPr id="152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6544" y="840090"/>
            <a:ext cx="2596171" cy="35514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62713" y="2615807"/>
            <a:ext cx="1775720" cy="355143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6" name="Rectangle 9"/>
          <p:cNvGrpSpPr/>
          <p:nvPr/>
        </p:nvGrpSpPr>
        <p:grpSpPr>
          <a:xfrm>
            <a:off x="4571999" y="1151448"/>
            <a:ext cx="3816919" cy="1592809"/>
            <a:chOff x="0" y="62116"/>
            <a:chExt cx="3816917" cy="1592807"/>
          </a:xfrm>
        </p:grpSpPr>
        <p:sp>
          <p:nvSpPr>
            <p:cNvPr id="154" name="Rectangle"/>
            <p:cNvSpPr/>
            <p:nvPr/>
          </p:nvSpPr>
          <p:spPr>
            <a:xfrm>
              <a:off x="0" y="62116"/>
              <a:ext cx="3816918" cy="1592808"/>
            </a:xfrm>
            <a:prstGeom prst="rect">
              <a:avLst/>
            </a:prstGeom>
            <a:solidFill>
              <a:schemeClr val="accent5"/>
            </a:solidFill>
            <a:ln w="25400" cap="flat">
              <a:solidFill>
                <a:srgbClr val="377E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pc="-150" sz="5400"/>
              </a:pPr>
            </a:p>
          </p:txBody>
        </p:sp>
        <p:sp>
          <p:nvSpPr>
            <p:cNvPr id="155" name="Compass or compass?"/>
            <p:cNvSpPr/>
            <p:nvPr/>
          </p:nvSpPr>
          <p:spPr>
            <a:xfrm>
              <a:off x="45719" y="858520"/>
              <a:ext cx="3725479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pc="-150" sz="5400"/>
              </a:lvl1pPr>
            </a:lstStyle>
            <a:p>
              <a:pPr/>
              <a:r>
                <a:t>Compass or compass?</a:t>
              </a:r>
            </a:p>
          </p:txBody>
        </p:sp>
      </p:grpSp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47082" y="211111"/>
            <a:ext cx="591023" cy="628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Picture 11" descr="Picture 11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347640" y="193675"/>
            <a:ext cx="570368" cy="60677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160" name="Picture 5" descr="Picture 5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rgbClr val="00B0F0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163" name="Picture 16" descr="Picture 1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56575" y="5877097"/>
            <a:ext cx="952500" cy="936453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TextBox 3"/>
          <p:cNvSpPr txBox="1"/>
          <p:nvPr/>
        </p:nvSpPr>
        <p:spPr>
          <a:xfrm>
            <a:off x="238125" y="193674"/>
            <a:ext cx="7334251" cy="367666"/>
          </a:xfrm>
          <a:prstGeom prst="rect">
            <a:avLst/>
          </a:prstGeom>
          <a:gradFill>
            <a:gsLst>
              <a:gs pos="0">
                <a:schemeClr val="accent5">
                  <a:hueOff val="249502"/>
                  <a:satOff val="48101"/>
                  <a:lumOff val="28891"/>
                </a:schemeClr>
              </a:gs>
              <a:gs pos="35000">
                <a:srgbClr val="BFEDFF"/>
              </a:gs>
              <a:gs pos="100000">
                <a:schemeClr val="accent5">
                  <a:hueOff val="308963"/>
                  <a:satOff val="48101"/>
                  <a:lumOff val="41680"/>
                </a:schemeClr>
              </a:gs>
            </a:gsLst>
            <a:lin ang="16200000"/>
          </a:gradFill>
          <a:ln>
            <a:solidFill>
              <a:srgbClr val="46AAC4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Explore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compass directions and basics of navigation. </a:t>
            </a:r>
          </a:p>
        </p:txBody>
      </p:sp>
      <p:sp>
        <p:nvSpPr>
          <p:cNvPr id="165" name="TextBox 15"/>
          <p:cNvSpPr txBox="1"/>
          <p:nvPr/>
        </p:nvSpPr>
        <p:spPr>
          <a:xfrm>
            <a:off x="1953895" y="6546850"/>
            <a:ext cx="5199698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process</a:t>
            </a:r>
            <a:r>
              <a:t> information to help us to understand it more effectively.</a:t>
            </a:r>
          </a:p>
        </p:txBody>
      </p:sp>
      <p:pic>
        <p:nvPicPr>
          <p:cNvPr id="166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8942" y="1137005"/>
            <a:ext cx="6560372" cy="48908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Picture 6" descr="Picture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47082" y="211111"/>
            <a:ext cx="591023" cy="628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Picture 7" descr="Picture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347640" y="193675"/>
            <a:ext cx="570368" cy="606773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170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rgbClr val="00B0F0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173" name="Picture 16" descr="Picture 1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56575" y="5877097"/>
            <a:ext cx="952500" cy="936453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TextBox 3"/>
          <p:cNvSpPr txBox="1"/>
          <p:nvPr/>
        </p:nvSpPr>
        <p:spPr>
          <a:xfrm>
            <a:off x="238125" y="193674"/>
            <a:ext cx="7327428" cy="367666"/>
          </a:xfrm>
          <a:prstGeom prst="rect">
            <a:avLst/>
          </a:prstGeom>
          <a:gradFill>
            <a:gsLst>
              <a:gs pos="0">
                <a:schemeClr val="accent5">
                  <a:hueOff val="249502"/>
                  <a:satOff val="48101"/>
                  <a:lumOff val="28891"/>
                </a:schemeClr>
              </a:gs>
              <a:gs pos="35000">
                <a:srgbClr val="BFEDFF"/>
              </a:gs>
              <a:gs pos="100000">
                <a:schemeClr val="accent5">
                  <a:hueOff val="308963"/>
                  <a:satOff val="48101"/>
                  <a:lumOff val="41680"/>
                </a:schemeClr>
              </a:gs>
            </a:gsLst>
            <a:lin ang="16200000"/>
          </a:gradFill>
          <a:ln>
            <a:solidFill>
              <a:srgbClr val="46AAC4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Explore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compass directions and basics of navigation. </a:t>
            </a:r>
          </a:p>
        </p:txBody>
      </p:sp>
      <p:sp>
        <p:nvSpPr>
          <p:cNvPr id="175" name="TextBox 15"/>
          <p:cNvSpPr txBox="1"/>
          <p:nvPr/>
        </p:nvSpPr>
        <p:spPr>
          <a:xfrm>
            <a:off x="1953895" y="6546850"/>
            <a:ext cx="5199698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process</a:t>
            </a:r>
            <a:r>
              <a:t> information to help us to understand it more effectively.</a:t>
            </a:r>
          </a:p>
        </p:txBody>
      </p:sp>
      <p:pic>
        <p:nvPicPr>
          <p:cNvPr id="176" name="Make Your Own Compass - Sick Science! #072&#10;&#10;Online Media 5" descr="Make Your Own Compass - Sick Science! #072Online Media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3663" y="1052762"/>
            <a:ext cx="6096001" cy="3429001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TextBox 6"/>
          <p:cNvSpPr txBox="1"/>
          <p:nvPr/>
        </p:nvSpPr>
        <p:spPr>
          <a:xfrm>
            <a:off x="637673" y="4728410"/>
            <a:ext cx="6112044" cy="1450341"/>
          </a:xfrm>
          <a:prstGeom prst="rect">
            <a:avLst/>
          </a:prstGeom>
          <a:solidFill>
            <a:schemeClr val="accent5"/>
          </a:solidFill>
          <a:ln w="25400">
            <a:solidFill>
              <a:srgbClr val="377E9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You can make your own compass to find due North. </a:t>
            </a:r>
            <a:endParaRPr>
              <a:solidFill>
                <a:srgbClr val="FFFFFF"/>
              </a:solidFill>
            </a:endParaRPr>
          </a:p>
          <a:p>
            <a:pPr/>
          </a:p>
          <a:p>
            <a:pPr/>
            <a:r>
              <a:t>We’re going to have a go! </a:t>
            </a:r>
            <a:endParaRPr>
              <a:solidFill>
                <a:srgbClr val="FFFFFF"/>
              </a:solidFill>
            </a:endParaRPr>
          </a:p>
          <a:p>
            <a:pPr/>
            <a:r>
              <a:t>With three simple objects; a magnetised needle, a circle of baking paper and a bowl of water. </a:t>
            </a:r>
          </a:p>
        </p:txBody>
      </p:sp>
      <p:pic>
        <p:nvPicPr>
          <p:cNvPr id="178" name="Picture 2" descr="Picture 2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098631" y="1011896"/>
            <a:ext cx="1219201" cy="121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Picture 4" descr="Picture 4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098631" y="2536415"/>
            <a:ext cx="1476683" cy="11091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" name="Picture 6" descr="Picture 6"/>
          <p:cNvPicPr>
            <a:picLocks noChangeAspect="1"/>
          </p:cNvPicPr>
          <p:nvPr/>
        </p:nvPicPr>
        <p:blipFill>
          <a:blip r:embed="rId7">
            <a:extLst/>
          </a:blip>
          <a:srcRect l="0" t="17588" r="0" b="17590"/>
          <a:stretch>
            <a:fillRect/>
          </a:stretch>
        </p:blipFill>
        <p:spPr>
          <a:xfrm>
            <a:off x="7084124" y="4028257"/>
            <a:ext cx="1581007" cy="10248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647082" y="211111"/>
            <a:ext cx="591023" cy="628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Picture 11" descr="Picture 11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8347640" y="193675"/>
            <a:ext cx="570368" cy="60677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184" name="Picture 5" descr="Picture 5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rgbClr val="00B0F0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189" name="Picture 16" descr="Picture 1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56575" y="5877097"/>
            <a:ext cx="952500" cy="936453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TextBox 3"/>
          <p:cNvSpPr txBox="1"/>
          <p:nvPr/>
        </p:nvSpPr>
        <p:spPr>
          <a:xfrm>
            <a:off x="238124" y="193674"/>
            <a:ext cx="8640765" cy="367666"/>
          </a:xfrm>
          <a:prstGeom prst="rect">
            <a:avLst/>
          </a:prstGeom>
          <a:gradFill>
            <a:gsLst>
              <a:gs pos="0">
                <a:schemeClr val="accent5">
                  <a:hueOff val="249502"/>
                  <a:satOff val="48101"/>
                  <a:lumOff val="28891"/>
                </a:schemeClr>
              </a:gs>
              <a:gs pos="35000">
                <a:srgbClr val="BFEDFF"/>
              </a:gs>
              <a:gs pos="100000">
                <a:schemeClr val="accent5">
                  <a:hueOff val="308963"/>
                  <a:satOff val="48101"/>
                  <a:lumOff val="41680"/>
                </a:schemeClr>
              </a:gs>
            </a:gsLst>
            <a:lin ang="16200000"/>
          </a:gradFill>
          <a:ln>
            <a:solidFill>
              <a:srgbClr val="46AAC4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Explore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compass directions and basics of navigation. </a:t>
            </a:r>
          </a:p>
        </p:txBody>
      </p:sp>
      <p:sp>
        <p:nvSpPr>
          <p:cNvPr id="191" name="TextBox 15"/>
          <p:cNvSpPr txBox="1"/>
          <p:nvPr/>
        </p:nvSpPr>
        <p:spPr>
          <a:xfrm>
            <a:off x="1953895" y="6546850"/>
            <a:ext cx="5199698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process</a:t>
            </a:r>
            <a:r>
              <a:t> information to help us to understand it more effectively.</a:t>
            </a:r>
          </a:p>
        </p:txBody>
      </p:sp>
      <p:grpSp>
        <p:nvGrpSpPr>
          <p:cNvPr id="203" name="Diagram 6"/>
          <p:cNvGrpSpPr/>
          <p:nvPr/>
        </p:nvGrpSpPr>
        <p:grpSpPr>
          <a:xfrm>
            <a:off x="433136" y="2926157"/>
            <a:ext cx="8445753" cy="1632556"/>
            <a:chOff x="0" y="0"/>
            <a:chExt cx="8445751" cy="1632555"/>
          </a:xfrm>
        </p:grpSpPr>
        <p:grpSp>
          <p:nvGrpSpPr>
            <p:cNvPr id="194" name="Group"/>
            <p:cNvGrpSpPr/>
            <p:nvPr/>
          </p:nvGrpSpPr>
          <p:grpSpPr>
            <a:xfrm>
              <a:off x="0" y="0"/>
              <a:ext cx="2176741" cy="1632556"/>
              <a:chOff x="0" y="0"/>
              <a:chExt cx="2176740" cy="1632555"/>
            </a:xfrm>
          </p:grpSpPr>
          <p:sp>
            <p:nvSpPr>
              <p:cNvPr id="192" name="Rounded Rectangle"/>
              <p:cNvSpPr/>
              <p:nvPr/>
            </p:nvSpPr>
            <p:spPr>
              <a:xfrm>
                <a:off x="0" y="0"/>
                <a:ext cx="2176741" cy="1632556"/>
              </a:xfrm>
              <a:prstGeom prst="roundRect">
                <a:avLst>
                  <a:gd name="adj" fmla="val 7500"/>
                </a:avLst>
              </a:prstGeom>
              <a:solidFill>
                <a:srgbClr val="4775AB"/>
              </a:solidFill>
              <a:ln w="38100" cap="flat">
                <a:solidFill>
                  <a:srgbClr val="FFFFFF"/>
                </a:solidFill>
                <a:prstDash val="solid"/>
                <a:round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914400">
                  <a:defRPr sz="2000">
                    <a:latin typeface="Raleway Bold"/>
                    <a:ea typeface="Raleway Bold"/>
                    <a:cs typeface="Raleway Bold"/>
                    <a:sym typeface="Raleway Bold"/>
                  </a:defRPr>
                </a:pPr>
              </a:p>
            </p:txBody>
          </p:sp>
          <p:sp>
            <p:nvSpPr>
              <p:cNvPr id="193" name="Bearings help us to describe where things are."/>
              <p:cNvSpPr txBox="1"/>
              <p:nvPr/>
            </p:nvSpPr>
            <p:spPr>
              <a:xfrm>
                <a:off x="81545" y="160957"/>
                <a:ext cx="2013650" cy="13106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 defTabSz="914400">
                  <a:defRPr sz="2000">
                    <a:latin typeface="Raleway Bold"/>
                    <a:ea typeface="Raleway Bold"/>
                    <a:cs typeface="Raleway Bold"/>
                    <a:sym typeface="Raleway Bold"/>
                  </a:defRPr>
                </a:lvl1pPr>
              </a:lstStyle>
              <a:p>
                <a:pPr/>
                <a:r>
                  <a:t>Bearings help us to describe where things are.</a:t>
                </a:r>
              </a:p>
            </p:txBody>
          </p:sp>
        </p:grpSp>
        <p:sp>
          <p:nvSpPr>
            <p:cNvPr id="195" name="Arrow"/>
            <p:cNvSpPr/>
            <p:nvPr/>
          </p:nvSpPr>
          <p:spPr>
            <a:xfrm>
              <a:off x="2416181" y="576836"/>
              <a:ext cx="478884" cy="478883"/>
            </a:xfrm>
            <a:prstGeom prst="rightArrow">
              <a:avLst>
                <a:gd name="adj1" fmla="val 64000"/>
                <a:gd name="adj2" fmla="val 50000"/>
              </a:avLst>
            </a:prstGeom>
            <a:solidFill>
              <a:srgbClr val="4B7BB4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98" name="Group"/>
            <p:cNvGrpSpPr/>
            <p:nvPr/>
          </p:nvGrpSpPr>
          <p:grpSpPr>
            <a:xfrm>
              <a:off x="3134505" y="0"/>
              <a:ext cx="2176741" cy="1632556"/>
              <a:chOff x="0" y="0"/>
              <a:chExt cx="2176740" cy="1632555"/>
            </a:xfrm>
          </p:grpSpPr>
          <p:sp>
            <p:nvSpPr>
              <p:cNvPr id="196" name="Rounded Rectangle"/>
              <p:cNvSpPr/>
              <p:nvPr/>
            </p:nvSpPr>
            <p:spPr>
              <a:xfrm>
                <a:off x="0" y="0"/>
                <a:ext cx="2176741" cy="1632556"/>
              </a:xfrm>
              <a:prstGeom prst="roundRect">
                <a:avLst>
                  <a:gd name="adj" fmla="val 7500"/>
                </a:avLst>
              </a:prstGeom>
              <a:solidFill>
                <a:srgbClr val="546A8A"/>
              </a:solidFill>
              <a:ln w="38100" cap="flat">
                <a:solidFill>
                  <a:srgbClr val="FFFFFF"/>
                </a:solidFill>
                <a:prstDash val="solid"/>
                <a:round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914400">
                  <a:defRPr sz="257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197" name="They tell us how much you need to turn to get to an object."/>
              <p:cNvSpPr txBox="1"/>
              <p:nvPr/>
            </p:nvSpPr>
            <p:spPr>
              <a:xfrm>
                <a:off x="81545" y="8557"/>
                <a:ext cx="2013650" cy="16154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 defTabSz="914400">
                  <a:defRPr sz="2000">
                    <a:latin typeface="Raleway Bold"/>
                    <a:ea typeface="Raleway Bold"/>
                    <a:cs typeface="Raleway Bold"/>
                    <a:sym typeface="Raleway Bold"/>
                  </a:defRPr>
                </a:lvl1pPr>
              </a:lstStyle>
              <a:p>
                <a:pPr/>
                <a:r>
                  <a:t>They tell us how much you need to turn to get to an object.</a:t>
                </a:r>
              </a:p>
            </p:txBody>
          </p:sp>
        </p:grpSp>
        <p:sp>
          <p:nvSpPr>
            <p:cNvPr id="199" name="Arrow"/>
            <p:cNvSpPr/>
            <p:nvPr/>
          </p:nvSpPr>
          <p:spPr>
            <a:xfrm>
              <a:off x="5550686" y="576836"/>
              <a:ext cx="478884" cy="478883"/>
            </a:xfrm>
            <a:prstGeom prst="rightArrow">
              <a:avLst>
                <a:gd name="adj1" fmla="val 64000"/>
                <a:gd name="adj2" fmla="val 50000"/>
              </a:avLst>
            </a:prstGeom>
            <a:solidFill>
              <a:srgbClr val="9FB3D3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202" name="Group"/>
            <p:cNvGrpSpPr/>
            <p:nvPr/>
          </p:nvGrpSpPr>
          <p:grpSpPr>
            <a:xfrm>
              <a:off x="6269011" y="0"/>
              <a:ext cx="2176741" cy="1632556"/>
              <a:chOff x="0" y="0"/>
              <a:chExt cx="2176740" cy="1632555"/>
            </a:xfrm>
          </p:grpSpPr>
          <p:sp>
            <p:nvSpPr>
              <p:cNvPr id="200" name="Rounded Rectangle"/>
              <p:cNvSpPr/>
              <p:nvPr/>
            </p:nvSpPr>
            <p:spPr>
              <a:xfrm>
                <a:off x="0" y="0"/>
                <a:ext cx="2176741" cy="1632556"/>
              </a:xfrm>
              <a:prstGeom prst="roundRect">
                <a:avLst>
                  <a:gd name="adj" fmla="val 7500"/>
                </a:avLst>
              </a:prstGeom>
              <a:solidFill>
                <a:srgbClr val="9FB3D3"/>
              </a:solidFill>
              <a:ln w="38100" cap="flat">
                <a:solidFill>
                  <a:srgbClr val="FFFFFF"/>
                </a:solidFill>
                <a:prstDash val="solid"/>
                <a:round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914400">
                  <a:defRPr sz="257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01" name="They’re used most commonly with maps."/>
              <p:cNvSpPr txBox="1"/>
              <p:nvPr/>
            </p:nvSpPr>
            <p:spPr>
              <a:xfrm>
                <a:off x="81545" y="160957"/>
                <a:ext cx="2013650" cy="13106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 defTabSz="914400">
                  <a:defRPr sz="2000">
                    <a:latin typeface="Raleway Bold"/>
                    <a:ea typeface="Raleway Bold"/>
                    <a:cs typeface="Raleway Bold"/>
                    <a:sym typeface="Raleway Bold"/>
                  </a:defRPr>
                </a:lvl1pPr>
              </a:lstStyle>
              <a:p>
                <a:pPr/>
                <a:r>
                  <a:t>They’re used most commonly with maps.</a:t>
                </a:r>
              </a:p>
            </p:txBody>
          </p:sp>
        </p:grpSp>
      </p:grpSp>
      <p:sp>
        <p:nvSpPr>
          <p:cNvPr id="204" name="Rectangle 7"/>
          <p:cNvSpPr txBox="1"/>
          <p:nvPr/>
        </p:nvSpPr>
        <p:spPr>
          <a:xfrm>
            <a:off x="3154503" y="1077276"/>
            <a:ext cx="3003018" cy="9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54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chemeClr val="accent1"/>
                </a:solidFill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Bearings</a:t>
            </a:r>
          </a:p>
        </p:txBody>
      </p:sp>
      <p:pic>
        <p:nvPicPr>
          <p:cNvPr id="205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99313" y="637618"/>
            <a:ext cx="1595563" cy="157414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9125" y="751868"/>
            <a:ext cx="1595563" cy="1574146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208" name="Picture 5" descr="Picture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rgbClr val="00B0F0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211" name="Picture 16" descr="Picture 1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56575" y="5877097"/>
            <a:ext cx="952500" cy="936453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TextBox 3"/>
          <p:cNvSpPr txBox="1"/>
          <p:nvPr/>
        </p:nvSpPr>
        <p:spPr>
          <a:xfrm>
            <a:off x="238124" y="193674"/>
            <a:ext cx="8640765" cy="367666"/>
          </a:xfrm>
          <a:prstGeom prst="rect">
            <a:avLst/>
          </a:prstGeom>
          <a:gradFill>
            <a:gsLst>
              <a:gs pos="0">
                <a:schemeClr val="accent5">
                  <a:hueOff val="249502"/>
                  <a:satOff val="48101"/>
                  <a:lumOff val="28891"/>
                </a:schemeClr>
              </a:gs>
              <a:gs pos="35000">
                <a:srgbClr val="BFEDFF"/>
              </a:gs>
              <a:gs pos="100000">
                <a:schemeClr val="accent5">
                  <a:hueOff val="308963"/>
                  <a:satOff val="48101"/>
                  <a:lumOff val="41680"/>
                </a:schemeClr>
              </a:gs>
            </a:gsLst>
            <a:lin ang="16200000"/>
          </a:gradFill>
          <a:ln>
            <a:solidFill>
              <a:srgbClr val="46AAC4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Explore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compass directions and basics of navigation. </a:t>
            </a:r>
          </a:p>
        </p:txBody>
      </p:sp>
      <p:sp>
        <p:nvSpPr>
          <p:cNvPr id="213" name="TextBox 15"/>
          <p:cNvSpPr txBox="1"/>
          <p:nvPr/>
        </p:nvSpPr>
        <p:spPr>
          <a:xfrm>
            <a:off x="1953895" y="6546850"/>
            <a:ext cx="5199698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process</a:t>
            </a:r>
            <a:r>
              <a:t> information to help us to understand it more effectively.</a:t>
            </a:r>
          </a:p>
        </p:txBody>
      </p:sp>
      <p:sp>
        <p:nvSpPr>
          <p:cNvPr id="214" name="Rectangle 7"/>
          <p:cNvSpPr txBox="1"/>
          <p:nvPr/>
        </p:nvSpPr>
        <p:spPr>
          <a:xfrm>
            <a:off x="3154503" y="1077276"/>
            <a:ext cx="3003018" cy="9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54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chemeClr val="accent1"/>
                </a:solidFill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pPr/>
            <a:r>
              <a:t>Bearings</a:t>
            </a:r>
          </a:p>
        </p:txBody>
      </p:sp>
      <p:pic>
        <p:nvPicPr>
          <p:cNvPr id="215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99313" y="637618"/>
            <a:ext cx="1595563" cy="157414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9125" y="751868"/>
            <a:ext cx="1595563" cy="157414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9" name="Diagram 8"/>
          <p:cNvGrpSpPr/>
          <p:nvPr/>
        </p:nvGrpSpPr>
        <p:grpSpPr>
          <a:xfrm>
            <a:off x="1507538" y="2726032"/>
            <a:ext cx="6296947" cy="2719138"/>
            <a:chOff x="0" y="0"/>
            <a:chExt cx="6296945" cy="2719136"/>
          </a:xfrm>
        </p:grpSpPr>
        <p:grpSp>
          <p:nvGrpSpPr>
            <p:cNvPr id="219" name="Group"/>
            <p:cNvGrpSpPr/>
            <p:nvPr/>
          </p:nvGrpSpPr>
          <p:grpSpPr>
            <a:xfrm>
              <a:off x="-1" y="-1"/>
              <a:ext cx="6296947" cy="585331"/>
              <a:chOff x="0" y="0"/>
              <a:chExt cx="6296945" cy="585329"/>
            </a:xfrm>
          </p:grpSpPr>
          <p:sp>
            <p:nvSpPr>
              <p:cNvPr id="217" name="Rounded Rectangle"/>
              <p:cNvSpPr/>
              <p:nvPr/>
            </p:nvSpPr>
            <p:spPr>
              <a:xfrm>
                <a:off x="0" y="0"/>
                <a:ext cx="6296946" cy="585330"/>
              </a:xfrm>
              <a:prstGeom prst="roundRect">
                <a:avLst>
                  <a:gd name="adj" fmla="val 7500"/>
                </a:avLst>
              </a:prstGeom>
              <a:solidFill>
                <a:srgbClr val="4775AB"/>
              </a:solidFill>
              <a:ln w="254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914400">
                  <a:defRPr sz="921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18" name="Rules of bearings:"/>
              <p:cNvSpPr txBox="1"/>
              <p:nvPr/>
            </p:nvSpPr>
            <p:spPr>
              <a:xfrm>
                <a:off x="58564" y="94544"/>
                <a:ext cx="6179817" cy="396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 defTabSz="914400">
                  <a:defRPr sz="2000"/>
                </a:lvl1pPr>
              </a:lstStyle>
              <a:p>
                <a:pPr/>
                <a:r>
                  <a:t>Rules of bearings: </a:t>
                </a:r>
              </a:p>
            </p:txBody>
          </p:sp>
        </p:grpSp>
        <p:grpSp>
          <p:nvGrpSpPr>
            <p:cNvPr id="222" name="Group"/>
            <p:cNvGrpSpPr/>
            <p:nvPr/>
          </p:nvGrpSpPr>
          <p:grpSpPr>
            <a:xfrm>
              <a:off x="-1" y="711268"/>
              <a:ext cx="6296947" cy="585331"/>
              <a:chOff x="0" y="0"/>
              <a:chExt cx="6296945" cy="585329"/>
            </a:xfrm>
          </p:grpSpPr>
          <p:sp>
            <p:nvSpPr>
              <p:cNvPr id="220" name="Rounded Rectangle"/>
              <p:cNvSpPr/>
              <p:nvPr/>
            </p:nvSpPr>
            <p:spPr>
              <a:xfrm>
                <a:off x="0" y="0"/>
                <a:ext cx="6296946" cy="585330"/>
              </a:xfrm>
              <a:prstGeom prst="roundRect">
                <a:avLst>
                  <a:gd name="adj" fmla="val 7500"/>
                </a:avLst>
              </a:prstGeom>
              <a:solidFill>
                <a:srgbClr val="4D6381"/>
              </a:solidFill>
              <a:ln w="254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914400">
                  <a:defRPr sz="921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21" name="1. They must always be given in three digits."/>
              <p:cNvSpPr txBox="1"/>
              <p:nvPr/>
            </p:nvSpPr>
            <p:spPr>
              <a:xfrm>
                <a:off x="58564" y="94544"/>
                <a:ext cx="6179817" cy="396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 defTabSz="914400">
                  <a:defRPr sz="2000"/>
                </a:lvl1pPr>
              </a:lstStyle>
              <a:p>
                <a:pPr/>
                <a:r>
                  <a:t>1. They must always be given in three digits. </a:t>
                </a:r>
              </a:p>
            </p:txBody>
          </p:sp>
        </p:grpSp>
        <p:grpSp>
          <p:nvGrpSpPr>
            <p:cNvPr id="225" name="Group"/>
            <p:cNvGrpSpPr/>
            <p:nvPr/>
          </p:nvGrpSpPr>
          <p:grpSpPr>
            <a:xfrm>
              <a:off x="-1" y="1422537"/>
              <a:ext cx="6296947" cy="585331"/>
              <a:chOff x="0" y="0"/>
              <a:chExt cx="6296945" cy="585329"/>
            </a:xfrm>
          </p:grpSpPr>
          <p:sp>
            <p:nvSpPr>
              <p:cNvPr id="223" name="Rounded Rectangle"/>
              <p:cNvSpPr/>
              <p:nvPr/>
            </p:nvSpPr>
            <p:spPr>
              <a:xfrm>
                <a:off x="0" y="0"/>
                <a:ext cx="6296946" cy="585330"/>
              </a:xfrm>
              <a:prstGeom prst="roundRect">
                <a:avLst>
                  <a:gd name="adj" fmla="val 7500"/>
                </a:avLst>
              </a:prstGeom>
              <a:solidFill>
                <a:srgbClr val="5B7294"/>
              </a:solidFill>
              <a:ln w="254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914400">
                  <a:defRPr sz="921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24" name="2. Always start your measurement from North."/>
              <p:cNvSpPr txBox="1"/>
              <p:nvPr/>
            </p:nvSpPr>
            <p:spPr>
              <a:xfrm>
                <a:off x="58564" y="94544"/>
                <a:ext cx="6179817" cy="396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 defTabSz="914400">
                  <a:defRPr sz="2000"/>
                </a:lvl1pPr>
              </a:lstStyle>
              <a:p>
                <a:pPr/>
                <a:r>
                  <a:t>2. Always start your measurement from North. </a:t>
                </a:r>
              </a:p>
            </p:txBody>
          </p:sp>
        </p:grpSp>
        <p:grpSp>
          <p:nvGrpSpPr>
            <p:cNvPr id="228" name="Group"/>
            <p:cNvGrpSpPr/>
            <p:nvPr/>
          </p:nvGrpSpPr>
          <p:grpSpPr>
            <a:xfrm>
              <a:off x="-1" y="2133806"/>
              <a:ext cx="6296947" cy="585331"/>
              <a:chOff x="0" y="0"/>
              <a:chExt cx="6296945" cy="585329"/>
            </a:xfrm>
          </p:grpSpPr>
          <p:sp>
            <p:nvSpPr>
              <p:cNvPr id="226" name="Rounded Rectangle"/>
              <p:cNvSpPr/>
              <p:nvPr/>
            </p:nvSpPr>
            <p:spPr>
              <a:xfrm>
                <a:off x="0" y="0"/>
                <a:ext cx="6296946" cy="585330"/>
              </a:xfrm>
              <a:prstGeom prst="roundRect">
                <a:avLst>
                  <a:gd name="adj" fmla="val 7500"/>
                </a:avLst>
              </a:prstGeom>
              <a:solidFill>
                <a:srgbClr val="9FB3D3"/>
              </a:solidFill>
              <a:ln w="254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914400">
                  <a:defRPr sz="921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27" name="3. Always measure clockwise."/>
              <p:cNvSpPr txBox="1"/>
              <p:nvPr/>
            </p:nvSpPr>
            <p:spPr>
              <a:xfrm>
                <a:off x="58564" y="94544"/>
                <a:ext cx="6179817" cy="396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 defTabSz="914400">
                  <a:defRPr sz="2000"/>
                </a:lvl1pPr>
              </a:lstStyle>
              <a:p>
                <a:pPr/>
                <a:r>
                  <a:t>3. Always measure clockwise. </a:t>
                </a:r>
              </a:p>
            </p:txBody>
          </p:sp>
        </p:grpSp>
      </p:grpSp>
      <p:sp>
        <p:nvSpPr>
          <p:cNvPr id="230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231" name="Picture 5" descr="Picture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rgbClr val="00B0F0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234" name="Picture 16" descr="Picture 1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56575" y="5877097"/>
            <a:ext cx="952500" cy="936453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TextBox 3"/>
          <p:cNvSpPr txBox="1"/>
          <p:nvPr/>
        </p:nvSpPr>
        <p:spPr>
          <a:xfrm>
            <a:off x="238125" y="193674"/>
            <a:ext cx="7299419" cy="367666"/>
          </a:xfrm>
          <a:prstGeom prst="rect">
            <a:avLst/>
          </a:prstGeom>
          <a:gradFill>
            <a:gsLst>
              <a:gs pos="0">
                <a:schemeClr val="accent5">
                  <a:hueOff val="249502"/>
                  <a:satOff val="48101"/>
                  <a:lumOff val="28891"/>
                </a:schemeClr>
              </a:gs>
              <a:gs pos="35000">
                <a:srgbClr val="BFEDFF"/>
              </a:gs>
              <a:gs pos="100000">
                <a:schemeClr val="accent5">
                  <a:hueOff val="308963"/>
                  <a:satOff val="48101"/>
                  <a:lumOff val="41680"/>
                </a:schemeClr>
              </a:gs>
            </a:gsLst>
            <a:lin ang="16200000"/>
          </a:gradFill>
          <a:ln>
            <a:solidFill>
              <a:srgbClr val="46AAC4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Explore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compass directions and basics of navigation. </a:t>
            </a:r>
          </a:p>
        </p:txBody>
      </p:sp>
      <p:sp>
        <p:nvSpPr>
          <p:cNvPr id="236" name="TextBox 15"/>
          <p:cNvSpPr txBox="1"/>
          <p:nvPr/>
        </p:nvSpPr>
        <p:spPr>
          <a:xfrm>
            <a:off x="1953895" y="6546850"/>
            <a:ext cx="5199698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process</a:t>
            </a:r>
            <a:r>
              <a:t> information to help us to understand it more effectively.</a:t>
            </a:r>
          </a:p>
        </p:txBody>
      </p:sp>
      <p:sp>
        <p:nvSpPr>
          <p:cNvPr id="237" name="TextBox 5"/>
          <p:cNvSpPr txBox="1"/>
          <p:nvPr/>
        </p:nvSpPr>
        <p:spPr>
          <a:xfrm>
            <a:off x="492918" y="1635002"/>
            <a:ext cx="3598073" cy="316484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5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/>
            </a:pPr>
            <a:r>
              <a:t>First you need to get to grips with your bearings of compass points and directions: </a:t>
            </a:r>
          </a:p>
          <a:p>
            <a:pPr>
              <a:defRPr sz="2000"/>
            </a:pPr>
          </a:p>
          <a:p>
            <a:pPr>
              <a:defRPr sz="2000"/>
            </a:pPr>
            <a:r>
              <a:t>Long before GPS, navigation across distances would have been calculated using bearings and maps. </a:t>
            </a:r>
          </a:p>
        </p:txBody>
      </p:sp>
      <p:pic>
        <p:nvPicPr>
          <p:cNvPr id="238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75958" y="1659065"/>
            <a:ext cx="4283030" cy="3157584"/>
          </a:xfrm>
          <a:prstGeom prst="rect">
            <a:avLst/>
          </a:prstGeom>
          <a:ln w="12700">
            <a:miter lim="400000"/>
          </a:ln>
        </p:spPr>
      </p:pic>
      <p:sp>
        <p:nvSpPr>
          <p:cNvPr id="239" name="TextBox 6"/>
          <p:cNvSpPr txBox="1"/>
          <p:nvPr/>
        </p:nvSpPr>
        <p:spPr>
          <a:xfrm>
            <a:off x="2032544" y="5196032"/>
            <a:ext cx="5258592" cy="650241"/>
          </a:xfrm>
          <a:prstGeom prst="rect">
            <a:avLst/>
          </a:prstGeom>
          <a:solidFill>
            <a:schemeClr val="accent5"/>
          </a:solidFill>
          <a:ln w="25400">
            <a:solidFill>
              <a:srgbClr val="377E9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pPr/>
            <a:r>
              <a:t>Using the protractor calculate the bearing points. </a:t>
            </a:r>
          </a:p>
        </p:txBody>
      </p:sp>
      <p:pic>
        <p:nvPicPr>
          <p:cNvPr id="240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47082" y="211111"/>
            <a:ext cx="591023" cy="628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Picture 9" descr="Picture 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347640" y="193675"/>
            <a:ext cx="570368" cy="606773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243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Rectangle 1"/>
          <p:cNvSpPr/>
          <p:nvPr/>
        </p:nvSpPr>
        <p:spPr>
          <a:xfrm>
            <a:off x="107949" y="119062"/>
            <a:ext cx="8891590" cy="6427789"/>
          </a:xfrm>
          <a:prstGeom prst="rect">
            <a:avLst/>
          </a:prstGeom>
          <a:ln w="25400">
            <a:solidFill>
              <a:srgbClr val="00B0F0"/>
            </a:solidFill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246" name="Picture 16" descr="Picture 1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56575" y="5877097"/>
            <a:ext cx="952500" cy="936453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TextBox 3"/>
          <p:cNvSpPr txBox="1"/>
          <p:nvPr/>
        </p:nvSpPr>
        <p:spPr>
          <a:xfrm>
            <a:off x="238124" y="193674"/>
            <a:ext cx="8640765" cy="367666"/>
          </a:xfrm>
          <a:prstGeom prst="rect">
            <a:avLst/>
          </a:prstGeom>
          <a:gradFill>
            <a:gsLst>
              <a:gs pos="0">
                <a:schemeClr val="accent5">
                  <a:hueOff val="249502"/>
                  <a:satOff val="48101"/>
                  <a:lumOff val="28891"/>
                </a:schemeClr>
              </a:gs>
              <a:gs pos="35000">
                <a:srgbClr val="BFEDFF"/>
              </a:gs>
              <a:gs pos="100000">
                <a:schemeClr val="accent5">
                  <a:hueOff val="308963"/>
                  <a:satOff val="48101"/>
                  <a:lumOff val="41680"/>
                </a:schemeClr>
              </a:gs>
            </a:gsLst>
            <a:lin ang="16200000"/>
          </a:gradFill>
          <a:ln>
            <a:solidFill>
              <a:srgbClr val="46AAC4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Explore </a:t>
            </a:r>
            <a:r>
              <a:rPr>
                <a:latin typeface="+mn-lt"/>
                <a:ea typeface="+mn-ea"/>
                <a:cs typeface="+mn-cs"/>
                <a:sym typeface="Raleway Regular"/>
              </a:rPr>
              <a:t>compass directions and basics of navigation. </a:t>
            </a:r>
          </a:p>
        </p:txBody>
      </p:sp>
      <p:sp>
        <p:nvSpPr>
          <p:cNvPr id="248" name="TextBox 15"/>
          <p:cNvSpPr txBox="1"/>
          <p:nvPr/>
        </p:nvSpPr>
        <p:spPr>
          <a:xfrm>
            <a:off x="1953895" y="6546850"/>
            <a:ext cx="5199698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defRPr sz="1400"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t>We </a:t>
            </a:r>
            <a:r>
              <a:rPr u="sng"/>
              <a:t>process</a:t>
            </a:r>
            <a:r>
              <a:t> information to help us to understand it more effectively.</a:t>
            </a:r>
          </a:p>
        </p:txBody>
      </p:sp>
      <p:pic>
        <p:nvPicPr>
          <p:cNvPr id="249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63197" y="880236"/>
            <a:ext cx="5641312" cy="53493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Picture 8" descr="Picture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426252" y="770954"/>
            <a:ext cx="1206573" cy="1196684"/>
          </a:xfrm>
          <a:prstGeom prst="rect">
            <a:avLst/>
          </a:prstGeom>
          <a:ln w="12700">
            <a:miter lim="400000"/>
          </a:ln>
        </p:spPr>
      </p:pic>
      <p:sp>
        <p:nvSpPr>
          <p:cNvPr id="251" name="Rectangle"/>
          <p:cNvSpPr/>
          <p:nvPr/>
        </p:nvSpPr>
        <p:spPr>
          <a:xfrm>
            <a:off x="-40085" y="6178094"/>
            <a:ext cx="1602185" cy="6310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252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127000" y="5994400"/>
            <a:ext cx="1631720" cy="884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1_Office Theme">
  <a:themeElements>
    <a:clrScheme name="1_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Office Theme">
      <a:majorFont>
        <a:latin typeface="Raleway Regular"/>
        <a:ea typeface="Raleway Regular"/>
        <a:cs typeface="Raleway Regular"/>
      </a:majorFont>
      <a:minorFont>
        <a:latin typeface="Raleway Regular"/>
        <a:ea typeface="Raleway Regular"/>
        <a:cs typeface="Raleway Regular"/>
      </a:minorFont>
    </a:fontScheme>
    <a:fmtScheme name="1_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Raleway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Raleway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1_Office Theme">
  <a:themeElements>
    <a:clrScheme name="1_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Office Theme">
      <a:majorFont>
        <a:latin typeface="Raleway Regular"/>
        <a:ea typeface="Raleway Regular"/>
        <a:cs typeface="Raleway Regular"/>
      </a:majorFont>
      <a:minorFont>
        <a:latin typeface="Raleway Regular"/>
        <a:ea typeface="Raleway Regular"/>
        <a:cs typeface="Raleway Regular"/>
      </a:minorFont>
    </a:fontScheme>
    <a:fmtScheme name="1_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Raleway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Raleway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