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8" r:id="rId2"/>
    <p:sldId id="268" r:id="rId3"/>
    <p:sldId id="289" r:id="rId4"/>
    <p:sldId id="290" r:id="rId5"/>
    <p:sldId id="292" r:id="rId6"/>
    <p:sldId id="293" r:id="rId7"/>
    <p:sldId id="29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81" d="100"/>
          <a:sy n="81" d="100"/>
        </p:scale>
        <p:origin x="-78" y="-7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FE0651-DB71-4458-9831-94408060DCB9}" type="datetimeFigureOut">
              <a:rPr lang="en-GB" smtClean="0"/>
              <a:t>23/01/2020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CA0CA5-91E2-4D51-BFC6-1237CA41CC8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56901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CA0CA5-91E2-4D51-BFC6-1237CA41CC8E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446411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A1108-F771-4280-818F-2AD300CA973B}" type="datetimeFigureOut">
              <a:rPr lang="en-GB" smtClean="0"/>
              <a:t>23/01/2020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026" name="Picture 2" descr="Accenture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181" b="34410"/>
          <a:stretch/>
        </p:blipFill>
        <p:spPr bwMode="auto">
          <a:xfrm>
            <a:off x="9963150" y="6086422"/>
            <a:ext cx="2228850" cy="763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EC491-7AF9-4CB2-B315-8166E8972D7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64569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A1108-F771-4280-818F-2AD300CA973B}" type="datetimeFigureOut">
              <a:rPr lang="en-GB" smtClean="0"/>
              <a:t>23/01/2020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EC491-7AF9-4CB2-B315-8166E8972D7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9867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A1108-F771-4280-818F-2AD300CA973B}" type="datetimeFigureOut">
              <a:rPr lang="en-GB" smtClean="0"/>
              <a:t>23/01/2020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EC491-7AF9-4CB2-B315-8166E8972D7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47413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A1108-F771-4280-818F-2AD300CA973B}" type="datetimeFigureOut">
              <a:rPr lang="en-GB" smtClean="0"/>
              <a:t>23/01/2020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2050" name="Picture 2" descr="Accenture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284" b="33433"/>
          <a:stretch/>
        </p:blipFill>
        <p:spPr bwMode="auto">
          <a:xfrm>
            <a:off x="9963150" y="6119343"/>
            <a:ext cx="2228850" cy="738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EC491-7AF9-4CB2-B315-8166E8972D7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4874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A1108-F771-4280-818F-2AD300CA973B}" type="datetimeFigureOut">
              <a:rPr lang="en-GB" smtClean="0"/>
              <a:t>23/01/2020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EC491-7AF9-4CB2-B315-8166E8972D7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204874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A1108-F771-4280-818F-2AD300CA973B}" type="datetimeFigureOut">
              <a:rPr lang="en-GB" smtClean="0"/>
              <a:t>23/01/2020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EC491-7AF9-4CB2-B315-8166E8972D7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98672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A1108-F771-4280-818F-2AD300CA973B}" type="datetimeFigureOut">
              <a:rPr lang="en-GB" smtClean="0"/>
              <a:t>23/01/2020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EC491-7AF9-4CB2-B315-8166E8972D7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3498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A1108-F771-4280-818F-2AD300CA973B}" type="datetimeFigureOut">
              <a:rPr lang="en-GB" smtClean="0"/>
              <a:t>23/01/2020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EC491-7AF9-4CB2-B315-8166E8972D7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249087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A1108-F771-4280-818F-2AD300CA973B}" type="datetimeFigureOut">
              <a:rPr lang="en-GB" smtClean="0"/>
              <a:t>23/01/2020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EC491-7AF9-4CB2-B315-8166E8972D7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5635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A1108-F771-4280-818F-2AD300CA973B}" type="datetimeFigureOut">
              <a:rPr lang="en-GB" smtClean="0"/>
              <a:t>23/01/2020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EC491-7AF9-4CB2-B315-8166E8972D7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00436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A1108-F771-4280-818F-2AD300CA973B}" type="datetimeFigureOut">
              <a:rPr lang="en-GB" smtClean="0"/>
              <a:t>23/01/2020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EC491-7AF9-4CB2-B315-8166E8972D7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9006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EA1108-F771-4280-818F-2AD300CA973B}" type="datetimeFigureOut">
              <a:rPr lang="en-GB" smtClean="0"/>
              <a:t>23/01/2020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4EC491-7AF9-4CB2-B315-8166E8972D7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0415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Box 111"/>
          <p:cNvSpPr txBox="1">
            <a:spLocks noChangeArrowheads="1"/>
          </p:cNvSpPr>
          <p:nvPr/>
        </p:nvSpPr>
        <p:spPr bwMode="auto">
          <a:xfrm>
            <a:off x="302758" y="1740724"/>
            <a:ext cx="11059786" cy="3056128"/>
          </a:xfrm>
          <a:prstGeom prst="rect">
            <a:avLst/>
          </a:prstGeom>
          <a:solidFill>
            <a:srgbClr val="FFFFFF"/>
          </a:solidFill>
          <a:ln w="38100">
            <a:solidFill>
              <a:srgbClr val="0070C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  <a:tabLst>
                <a:tab pos="2865755" algn="ctr"/>
                <a:tab pos="5731510" algn="r"/>
              </a:tabLst>
            </a:pPr>
            <a:r>
              <a:rPr lang="en-GB" sz="2400" kern="1200" dirty="0">
                <a:solidFill>
                  <a:srgbClr val="000000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Week: ___   Date: ________    Ratio:__:­__     Staff:_____         I    </a:t>
            </a:r>
            <a:r>
              <a:rPr lang="en-GB" sz="2400" kern="1200" dirty="0" smtClean="0">
                <a:solidFill>
                  <a:srgbClr val="000000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VF</a:t>
            </a:r>
            <a:endParaRPr lang="en-GB" sz="2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lnSpc>
                <a:spcPct val="115000"/>
              </a:lnSpc>
              <a:tabLst>
                <a:tab pos="2865755" algn="ctr"/>
                <a:tab pos="5731510" algn="r"/>
              </a:tabLst>
            </a:pPr>
            <a:r>
              <a:rPr lang="en-GB" sz="2400" kern="1200" dirty="0" smtClean="0">
                <a:solidFill>
                  <a:srgbClr val="000000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</a:rPr>
              <a:t>LO: </a:t>
            </a:r>
            <a:r>
              <a:rPr lang="en-GB" sz="2400" dirty="0" smtClean="0">
                <a:latin typeface="Century Gothic" panose="020B0502020202020204" pitchFamily="34" charset="0"/>
              </a:rPr>
              <a:t>Year 4: Visit Cobalt Business Park and note down as many businesses/jobs that you see </a:t>
            </a:r>
          </a:p>
          <a:p>
            <a:pPr>
              <a:lnSpc>
                <a:spcPct val="115000"/>
              </a:lnSpc>
              <a:tabLst>
                <a:tab pos="2865755" algn="ctr"/>
                <a:tab pos="5731510" algn="r"/>
              </a:tabLst>
            </a:pPr>
            <a:r>
              <a:rPr lang="en-GB" sz="2400" b="1" kern="1200" dirty="0" smtClean="0">
                <a:solidFill>
                  <a:srgbClr val="00B050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</a:rPr>
              <a:t>Challenge: I can come up with 10 businesses and 15 jobs</a:t>
            </a:r>
            <a:endParaRPr lang="en-GB" sz="2400" b="1" dirty="0" smtClean="0">
              <a:solidFill>
                <a:srgbClr val="00B050"/>
              </a:solidFill>
              <a:latin typeface="Century Gothic" panose="020B0502020202020204" pitchFamily="34" charset="0"/>
            </a:endParaRPr>
          </a:p>
          <a:p>
            <a:endParaRPr lang="en-GB" sz="1600" dirty="0">
              <a:solidFill>
                <a:srgbClr val="00B050"/>
              </a:solidFill>
              <a:latin typeface="Century Gothic" panose="020B0502020202020204" pitchFamily="34" charset="0"/>
            </a:endParaRPr>
          </a:p>
          <a:p>
            <a:pPr>
              <a:lnSpc>
                <a:spcPct val="115000"/>
              </a:lnSpc>
              <a:tabLst>
                <a:tab pos="2865755" algn="ctr"/>
                <a:tab pos="5731510" algn="r"/>
              </a:tabLst>
            </a:pPr>
            <a:endParaRPr lang="en-GB" sz="1600" dirty="0">
              <a:solidFill>
                <a:srgbClr val="00B050"/>
              </a:solidFill>
              <a:effectLst/>
              <a:latin typeface="Century Gothic" panose="020B0502020202020204" pitchFamily="34" charset="0"/>
              <a:ea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  <a:tabLst>
                <a:tab pos="2865755" algn="ctr"/>
                <a:tab pos="5731510" algn="r"/>
              </a:tabLst>
            </a:pPr>
            <a:r>
              <a:rPr lang="en-GB" sz="1600" b="1" kern="1200" dirty="0">
                <a:solidFill>
                  <a:srgbClr val="00B050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 </a:t>
            </a:r>
            <a:endParaRPr lang="en-GB" sz="1600" dirty="0">
              <a:solidFill>
                <a:srgbClr val="00B050"/>
              </a:solidFill>
              <a:effectLst/>
              <a:latin typeface="Century Gothic" panose="020B0502020202020204" pitchFamily="34" charset="0"/>
              <a:ea typeface="Times New Roman" panose="02020603050405020304" pitchFamily="18" charset="0"/>
            </a:endParaRP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en-GB" sz="11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200000"/>
              </a:lnSpc>
              <a:spcAft>
                <a:spcPts val="800"/>
              </a:spcAft>
            </a:pPr>
            <a:r>
              <a:rPr lang="en-GB" sz="11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200000"/>
              </a:lnSpc>
              <a:spcAft>
                <a:spcPts val="800"/>
              </a:spcAft>
            </a:pPr>
            <a:r>
              <a:rPr lang="en-GB" sz="11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GB" sz="1200" dirty="0">
                <a:solidFill>
                  <a:schemeClr val="bg1"/>
                </a:solidFill>
                <a:latin typeface="Century Gothic" panose="020B0502020202020204" pitchFamily="34" charset="0"/>
              </a:rPr>
              <a:t>I can use classification keys to help group, living things</a:t>
            </a:r>
            <a:r>
              <a:rPr lang="en-GB" sz="1200" dirty="0"/>
              <a:t> </a:t>
            </a:r>
            <a:r>
              <a:rPr lang="en-GB" sz="1200" dirty="0">
                <a:solidFill>
                  <a:schemeClr val="bg1"/>
                </a:solidFill>
                <a:latin typeface="Century Gothic" panose="020B0502020202020204" pitchFamily="34" charset="0"/>
              </a:rPr>
              <a:t>in their environments and make links between classification and environment</a:t>
            </a:r>
          </a:p>
          <a:p>
            <a:pPr>
              <a:lnSpc>
                <a:spcPct val="200000"/>
              </a:lnSpc>
              <a:spcAft>
                <a:spcPts val="800"/>
              </a:spcAft>
            </a:pP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GB" sz="1200" dirty="0">
                <a:solidFill>
                  <a:schemeClr val="bg1"/>
                </a:solidFill>
                <a:latin typeface="Century Gothic" panose="020B0502020202020204" pitchFamily="34" charset="0"/>
              </a:rPr>
              <a:t>I can use classification keys to help group, living things</a:t>
            </a:r>
            <a:r>
              <a:rPr lang="en-GB" sz="1200" dirty="0"/>
              <a:t> </a:t>
            </a:r>
            <a:r>
              <a:rPr lang="en-GB" sz="1200" dirty="0">
                <a:solidFill>
                  <a:schemeClr val="bg1"/>
                </a:solidFill>
                <a:latin typeface="Century Gothic" panose="020B0502020202020204" pitchFamily="34" charset="0"/>
              </a:rPr>
              <a:t>in their environments and make links between classification and environment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GB" sz="1200" dirty="0">
                <a:solidFill>
                  <a:schemeClr val="bg1"/>
                </a:solidFill>
                <a:latin typeface="Century Gothic" panose="020B0502020202020204" pitchFamily="34" charset="0"/>
              </a:rPr>
              <a:t>I can use classification keys to help group, living things</a:t>
            </a:r>
            <a:r>
              <a:rPr lang="en-GB" sz="1200" dirty="0"/>
              <a:t> </a:t>
            </a:r>
            <a:r>
              <a:rPr lang="en-GB" sz="1200" dirty="0">
                <a:solidFill>
                  <a:schemeClr val="bg1"/>
                </a:solidFill>
                <a:latin typeface="Century Gothic" panose="020B0502020202020204" pitchFamily="34" charset="0"/>
              </a:rPr>
              <a:t>in their environments and make links between classification and environment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GB" sz="16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0" name="Picture 9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9" t="4675" r="1649" b="5890"/>
          <a:stretch/>
        </p:blipFill>
        <p:spPr bwMode="auto">
          <a:xfrm>
            <a:off x="9949213" y="3972393"/>
            <a:ext cx="1143507" cy="56917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2" name="Group 1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11" name="Picture 4" descr="Image result for North east edge foundation&quot;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2608" b="32643"/>
            <a:stretch/>
          </p:blipFill>
          <p:spPr bwMode="auto">
            <a:xfrm>
              <a:off x="0" y="6003544"/>
              <a:ext cx="2458975" cy="8544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4"/>
            <a:srcRect l="-1" t="5101" r="76730"/>
            <a:stretch/>
          </p:blipFill>
          <p:spPr>
            <a:xfrm>
              <a:off x="9344728" y="0"/>
              <a:ext cx="2847272" cy="119948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39029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2" descr="Image result for sun flower"/>
          <p:cNvSpPr>
            <a:spLocks noChangeAspect="1" noChangeArrowheads="1"/>
          </p:cNvSpPr>
          <p:nvPr/>
        </p:nvSpPr>
        <p:spPr bwMode="auto">
          <a:xfrm>
            <a:off x="7343531" y="2659795"/>
            <a:ext cx="1524000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7" name="AutoShape 4" descr="Image result for poppy flower"/>
          <p:cNvSpPr>
            <a:spLocks noChangeAspect="1" noChangeArrowheads="1"/>
          </p:cNvSpPr>
          <p:nvPr/>
        </p:nvSpPr>
        <p:spPr bwMode="auto">
          <a:xfrm>
            <a:off x="2734215" y="5443659"/>
            <a:ext cx="2181225" cy="163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8" name="AutoShape 6" descr="Image result for poppy flower"/>
          <p:cNvSpPr>
            <a:spLocks noChangeAspect="1" noChangeArrowheads="1"/>
          </p:cNvSpPr>
          <p:nvPr/>
        </p:nvSpPr>
        <p:spPr bwMode="auto">
          <a:xfrm>
            <a:off x="63500" y="-136525"/>
            <a:ext cx="2181225" cy="163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5582520" y="3609943"/>
            <a:ext cx="5854700" cy="107721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sz="3200" b="1" dirty="0" smtClean="0">
                <a:latin typeface="Century Gothic" panose="020B0502020202020204" pitchFamily="34" charset="0"/>
              </a:rPr>
              <a:t>Challenge</a:t>
            </a:r>
            <a:r>
              <a:rPr lang="en-GB" sz="3200" b="1" dirty="0" smtClean="0">
                <a:latin typeface="Century Gothic" panose="020B0502020202020204" pitchFamily="34" charset="0"/>
              </a:rPr>
              <a:t>: What jobs could be linked to these images?</a:t>
            </a:r>
            <a:endParaRPr lang="en-GB" sz="3200" b="1" dirty="0">
              <a:latin typeface="Century Gothic" panose="020B0502020202020204" pitchFamily="34" charset="0"/>
            </a:endParaRPr>
          </a:p>
        </p:txBody>
      </p:sp>
      <p:pic>
        <p:nvPicPr>
          <p:cNvPr id="3074" name="Picture 2" descr="Image result for it job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193" y="179881"/>
            <a:ext cx="4079926" cy="2723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Image result for cleaning job#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192" y="3228649"/>
            <a:ext cx="4079926" cy="2721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Image result for construction job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5440" y="179880"/>
            <a:ext cx="4093649" cy="2727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114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8530652" cy="1325563"/>
          </a:xfrm>
        </p:spPr>
        <p:txBody>
          <a:bodyPr>
            <a:normAutofit/>
          </a:bodyPr>
          <a:lstStyle/>
          <a:p>
            <a:r>
              <a:rPr lang="en-GB" dirty="0" smtClean="0"/>
              <a:t>We are now going to a place that looked like this in 2002</a:t>
            </a:r>
            <a:endParaRPr lang="en-GB" dirty="0"/>
          </a:p>
        </p:txBody>
      </p:sp>
      <p:pic>
        <p:nvPicPr>
          <p:cNvPr id="6146" name="Picture 2" descr="Image result for cobalt business park site befor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 bwMode="auto">
          <a:xfrm>
            <a:off x="2239208" y="2326155"/>
            <a:ext cx="5715000" cy="3438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7980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It now looks like this</a:t>
            </a:r>
            <a:endParaRPr lang="en-GB" dirty="0"/>
          </a:p>
        </p:txBody>
      </p:sp>
      <p:pic>
        <p:nvPicPr>
          <p:cNvPr id="4098" name="Picture 2" descr="An aerial view over Cobalt Business Par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9267" y="1334126"/>
            <a:ext cx="7388685" cy="4913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5698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8515662" cy="1325563"/>
          </a:xfrm>
        </p:spPr>
        <p:txBody>
          <a:bodyPr/>
          <a:lstStyle/>
          <a:p>
            <a:r>
              <a:rPr lang="en-GB" dirty="0" smtClean="0"/>
              <a:t>……with lots of businesses and jobs</a:t>
            </a:r>
            <a:endParaRPr lang="en-GB" dirty="0"/>
          </a:p>
        </p:txBody>
      </p:sp>
      <p:pic>
        <p:nvPicPr>
          <p:cNvPr id="7170" name="Picture 2" descr="Image result for cobalt business park site befor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/>
        </p:blipFill>
        <p:spPr bwMode="auto">
          <a:xfrm>
            <a:off x="2108044" y="1666586"/>
            <a:ext cx="7380730" cy="4440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5839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On your clipboard in the two tables….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3546231" cy="4351338"/>
          </a:xfrm>
        </p:spPr>
        <p:txBody>
          <a:bodyPr/>
          <a:lstStyle/>
          <a:p>
            <a:r>
              <a:rPr lang="en-GB" dirty="0" smtClean="0"/>
              <a:t>Try to see and note down at least 10 businesses and 15 jobs people could be doing at these businesses or on the business park. 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84" t="17308" r="14519" b="20794"/>
          <a:stretch/>
        </p:blipFill>
        <p:spPr bwMode="auto">
          <a:xfrm>
            <a:off x="4695091" y="1893276"/>
            <a:ext cx="5726723" cy="4045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09645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Head to the bus with your clipboards</a:t>
            </a:r>
            <a:endParaRPr lang="en-GB" dirty="0"/>
          </a:p>
        </p:txBody>
      </p:sp>
      <p:pic>
        <p:nvPicPr>
          <p:cNvPr id="5122" name="Picture 2" descr="Image result for white ford mini bu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83" t="16459" r="25583" b="15694"/>
          <a:stretch/>
        </p:blipFill>
        <p:spPr bwMode="auto">
          <a:xfrm>
            <a:off x="2934520" y="1693889"/>
            <a:ext cx="5669834" cy="4166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3006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788</TotalTime>
  <Words>120</Words>
  <Application>Microsoft Office PowerPoint</Application>
  <PresentationFormat>Custom</PresentationFormat>
  <Paragraphs>22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PowerPoint Presentation</vt:lpstr>
      <vt:lpstr>We are now going to a place that looked like this in 2002</vt:lpstr>
      <vt:lpstr>It now looks like this</vt:lpstr>
      <vt:lpstr>……with lots of businesses and jobs</vt:lpstr>
      <vt:lpstr>On your clipboard in the two tables….</vt:lpstr>
      <vt:lpstr>Head to the bus with your clipboards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Staff</dc:creator>
  <cp:lastModifiedBy>Richard Munro</cp:lastModifiedBy>
  <cp:revision>53</cp:revision>
  <dcterms:created xsi:type="dcterms:W3CDTF">2019-10-01T08:38:41Z</dcterms:created>
  <dcterms:modified xsi:type="dcterms:W3CDTF">2020-01-23T17:41:10Z</dcterms:modified>
</cp:coreProperties>
</file>