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63" r:id="rId5"/>
    <p:sldId id="264" r:id="rId6"/>
    <p:sldId id="265" r:id="rId7"/>
    <p:sldId id="266" r:id="rId8"/>
    <p:sldId id="267" r:id="rId9"/>
    <p:sldId id="258" r:id="rId10"/>
    <p:sldId id="259" r:id="rId11"/>
    <p:sldId id="268" r:id="rId12"/>
    <p:sldId id="261" r:id="rId13"/>
    <p:sldId id="26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7A278-B151-4B4A-9DA1-8F64ADD9727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5912D69-9398-48D1-97D2-ECA40CF9FE2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4202F2A-91F6-4128-9ADC-BD1F764F2C41}"/>
              </a:ext>
            </a:extLst>
          </p:cNvPr>
          <p:cNvSpPr>
            <a:spLocks noGrp="1"/>
          </p:cNvSpPr>
          <p:nvPr>
            <p:ph type="dt" sz="half" idx="10"/>
          </p:nvPr>
        </p:nvSpPr>
        <p:spPr/>
        <p:txBody>
          <a:bodyPr/>
          <a:lstStyle/>
          <a:p>
            <a:fld id="{FF64E9BE-513E-4EFD-8453-655D32D463E6}" type="datetimeFigureOut">
              <a:rPr lang="en-GB" smtClean="0"/>
              <a:t>03/03/2020</a:t>
            </a:fld>
            <a:endParaRPr lang="en-GB"/>
          </a:p>
        </p:txBody>
      </p:sp>
      <p:sp>
        <p:nvSpPr>
          <p:cNvPr id="5" name="Footer Placeholder 4">
            <a:extLst>
              <a:ext uri="{FF2B5EF4-FFF2-40B4-BE49-F238E27FC236}">
                <a16:creationId xmlns:a16="http://schemas.microsoft.com/office/drawing/2014/main" id="{1910881C-7463-455A-AAC3-6EF60F4872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D54D0C-BF15-4ABE-B062-0460E0F82A58}"/>
              </a:ext>
            </a:extLst>
          </p:cNvPr>
          <p:cNvSpPr>
            <a:spLocks noGrp="1"/>
          </p:cNvSpPr>
          <p:nvPr>
            <p:ph type="sldNum" sz="quarter" idx="12"/>
          </p:nvPr>
        </p:nvSpPr>
        <p:spPr/>
        <p:txBody>
          <a:bodyPr/>
          <a:lstStyle/>
          <a:p>
            <a:fld id="{48D5E83D-6892-4EE7-A39B-FEE5B4FCDB94}" type="slidenum">
              <a:rPr lang="en-GB" smtClean="0"/>
              <a:t>‹#›</a:t>
            </a:fld>
            <a:endParaRPr lang="en-GB"/>
          </a:p>
        </p:txBody>
      </p:sp>
    </p:spTree>
    <p:extLst>
      <p:ext uri="{BB962C8B-B14F-4D97-AF65-F5344CB8AC3E}">
        <p14:creationId xmlns:p14="http://schemas.microsoft.com/office/powerpoint/2010/main" val="4029671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4AD50-93F0-46F3-8EB4-A135CC618D4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EADCAC-1617-421D-9884-C0EE105B3A7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FA7159-7DD5-4792-924D-AE9C8A3687F4}"/>
              </a:ext>
            </a:extLst>
          </p:cNvPr>
          <p:cNvSpPr>
            <a:spLocks noGrp="1"/>
          </p:cNvSpPr>
          <p:nvPr>
            <p:ph type="dt" sz="half" idx="10"/>
          </p:nvPr>
        </p:nvSpPr>
        <p:spPr/>
        <p:txBody>
          <a:bodyPr/>
          <a:lstStyle/>
          <a:p>
            <a:fld id="{FF64E9BE-513E-4EFD-8453-655D32D463E6}" type="datetimeFigureOut">
              <a:rPr lang="en-GB" smtClean="0"/>
              <a:t>03/03/2020</a:t>
            </a:fld>
            <a:endParaRPr lang="en-GB"/>
          </a:p>
        </p:txBody>
      </p:sp>
      <p:sp>
        <p:nvSpPr>
          <p:cNvPr id="5" name="Footer Placeholder 4">
            <a:extLst>
              <a:ext uri="{FF2B5EF4-FFF2-40B4-BE49-F238E27FC236}">
                <a16:creationId xmlns:a16="http://schemas.microsoft.com/office/drawing/2014/main" id="{ADE65C19-B4B8-4940-9DE6-EDC993955E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1389EC-C8EE-4A33-B484-355964AF1EF3}"/>
              </a:ext>
            </a:extLst>
          </p:cNvPr>
          <p:cNvSpPr>
            <a:spLocks noGrp="1"/>
          </p:cNvSpPr>
          <p:nvPr>
            <p:ph type="sldNum" sz="quarter" idx="12"/>
          </p:nvPr>
        </p:nvSpPr>
        <p:spPr/>
        <p:txBody>
          <a:bodyPr/>
          <a:lstStyle/>
          <a:p>
            <a:fld id="{48D5E83D-6892-4EE7-A39B-FEE5B4FCDB94}" type="slidenum">
              <a:rPr lang="en-GB" smtClean="0"/>
              <a:t>‹#›</a:t>
            </a:fld>
            <a:endParaRPr lang="en-GB"/>
          </a:p>
        </p:txBody>
      </p:sp>
    </p:spTree>
    <p:extLst>
      <p:ext uri="{BB962C8B-B14F-4D97-AF65-F5344CB8AC3E}">
        <p14:creationId xmlns:p14="http://schemas.microsoft.com/office/powerpoint/2010/main" val="233514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F44A86-4768-4CDD-A2AE-F5F4FA35CB6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B729BA7-1E1E-46C7-870E-415131451FA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623883-6405-4A1A-B64F-9525DE052C00}"/>
              </a:ext>
            </a:extLst>
          </p:cNvPr>
          <p:cNvSpPr>
            <a:spLocks noGrp="1"/>
          </p:cNvSpPr>
          <p:nvPr>
            <p:ph type="dt" sz="half" idx="10"/>
          </p:nvPr>
        </p:nvSpPr>
        <p:spPr/>
        <p:txBody>
          <a:bodyPr/>
          <a:lstStyle/>
          <a:p>
            <a:fld id="{FF64E9BE-513E-4EFD-8453-655D32D463E6}" type="datetimeFigureOut">
              <a:rPr lang="en-GB" smtClean="0"/>
              <a:t>03/03/2020</a:t>
            </a:fld>
            <a:endParaRPr lang="en-GB"/>
          </a:p>
        </p:txBody>
      </p:sp>
      <p:sp>
        <p:nvSpPr>
          <p:cNvPr id="5" name="Footer Placeholder 4">
            <a:extLst>
              <a:ext uri="{FF2B5EF4-FFF2-40B4-BE49-F238E27FC236}">
                <a16:creationId xmlns:a16="http://schemas.microsoft.com/office/drawing/2014/main" id="{B0EC1688-6A28-4C2B-BD99-8E597BC7FA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1069A22-3EB9-4985-8537-041B4971BDE1}"/>
              </a:ext>
            </a:extLst>
          </p:cNvPr>
          <p:cNvSpPr>
            <a:spLocks noGrp="1"/>
          </p:cNvSpPr>
          <p:nvPr>
            <p:ph type="sldNum" sz="quarter" idx="12"/>
          </p:nvPr>
        </p:nvSpPr>
        <p:spPr/>
        <p:txBody>
          <a:bodyPr/>
          <a:lstStyle/>
          <a:p>
            <a:fld id="{48D5E83D-6892-4EE7-A39B-FEE5B4FCDB94}" type="slidenum">
              <a:rPr lang="en-GB" smtClean="0"/>
              <a:t>‹#›</a:t>
            </a:fld>
            <a:endParaRPr lang="en-GB"/>
          </a:p>
        </p:txBody>
      </p:sp>
    </p:spTree>
    <p:extLst>
      <p:ext uri="{BB962C8B-B14F-4D97-AF65-F5344CB8AC3E}">
        <p14:creationId xmlns:p14="http://schemas.microsoft.com/office/powerpoint/2010/main" val="210458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C6372-268E-4C71-B1AC-161F75D521B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7228866-CF28-46C0-8D26-B332B516565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A1A42D-2312-4591-9DE0-891EA4CFCC0E}"/>
              </a:ext>
            </a:extLst>
          </p:cNvPr>
          <p:cNvSpPr>
            <a:spLocks noGrp="1"/>
          </p:cNvSpPr>
          <p:nvPr>
            <p:ph type="dt" sz="half" idx="10"/>
          </p:nvPr>
        </p:nvSpPr>
        <p:spPr/>
        <p:txBody>
          <a:bodyPr/>
          <a:lstStyle/>
          <a:p>
            <a:fld id="{FF64E9BE-513E-4EFD-8453-655D32D463E6}" type="datetimeFigureOut">
              <a:rPr lang="en-GB" smtClean="0"/>
              <a:t>03/03/2020</a:t>
            </a:fld>
            <a:endParaRPr lang="en-GB"/>
          </a:p>
        </p:txBody>
      </p:sp>
      <p:sp>
        <p:nvSpPr>
          <p:cNvPr id="5" name="Footer Placeholder 4">
            <a:extLst>
              <a:ext uri="{FF2B5EF4-FFF2-40B4-BE49-F238E27FC236}">
                <a16:creationId xmlns:a16="http://schemas.microsoft.com/office/drawing/2014/main" id="{FEFE3D69-902D-452B-854D-961A90AE58D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0173AB-11A3-4B2C-B1B0-FB4807FC6CB2}"/>
              </a:ext>
            </a:extLst>
          </p:cNvPr>
          <p:cNvSpPr>
            <a:spLocks noGrp="1"/>
          </p:cNvSpPr>
          <p:nvPr>
            <p:ph type="sldNum" sz="quarter" idx="12"/>
          </p:nvPr>
        </p:nvSpPr>
        <p:spPr/>
        <p:txBody>
          <a:bodyPr/>
          <a:lstStyle/>
          <a:p>
            <a:fld id="{48D5E83D-6892-4EE7-A39B-FEE5B4FCDB94}" type="slidenum">
              <a:rPr lang="en-GB" smtClean="0"/>
              <a:t>‹#›</a:t>
            </a:fld>
            <a:endParaRPr lang="en-GB"/>
          </a:p>
        </p:txBody>
      </p:sp>
    </p:spTree>
    <p:extLst>
      <p:ext uri="{BB962C8B-B14F-4D97-AF65-F5344CB8AC3E}">
        <p14:creationId xmlns:p14="http://schemas.microsoft.com/office/powerpoint/2010/main" val="1149779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B27A3-E476-4477-B608-1AAF8029F98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B5103C-61BB-4700-914D-A6A4B91A73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B7B1EBB-600A-4EA4-9E7C-0EA927214537}"/>
              </a:ext>
            </a:extLst>
          </p:cNvPr>
          <p:cNvSpPr>
            <a:spLocks noGrp="1"/>
          </p:cNvSpPr>
          <p:nvPr>
            <p:ph type="dt" sz="half" idx="10"/>
          </p:nvPr>
        </p:nvSpPr>
        <p:spPr/>
        <p:txBody>
          <a:bodyPr/>
          <a:lstStyle/>
          <a:p>
            <a:fld id="{FF64E9BE-513E-4EFD-8453-655D32D463E6}" type="datetimeFigureOut">
              <a:rPr lang="en-GB" smtClean="0"/>
              <a:t>03/03/2020</a:t>
            </a:fld>
            <a:endParaRPr lang="en-GB"/>
          </a:p>
        </p:txBody>
      </p:sp>
      <p:sp>
        <p:nvSpPr>
          <p:cNvPr id="5" name="Footer Placeholder 4">
            <a:extLst>
              <a:ext uri="{FF2B5EF4-FFF2-40B4-BE49-F238E27FC236}">
                <a16:creationId xmlns:a16="http://schemas.microsoft.com/office/drawing/2014/main" id="{31DF2756-7865-456B-94C9-8C89F657B98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CAD9732-A192-418F-ADBE-1570067FD328}"/>
              </a:ext>
            </a:extLst>
          </p:cNvPr>
          <p:cNvSpPr>
            <a:spLocks noGrp="1"/>
          </p:cNvSpPr>
          <p:nvPr>
            <p:ph type="sldNum" sz="quarter" idx="12"/>
          </p:nvPr>
        </p:nvSpPr>
        <p:spPr/>
        <p:txBody>
          <a:bodyPr/>
          <a:lstStyle/>
          <a:p>
            <a:fld id="{48D5E83D-6892-4EE7-A39B-FEE5B4FCDB94}" type="slidenum">
              <a:rPr lang="en-GB" smtClean="0"/>
              <a:t>‹#›</a:t>
            </a:fld>
            <a:endParaRPr lang="en-GB"/>
          </a:p>
        </p:txBody>
      </p:sp>
    </p:spTree>
    <p:extLst>
      <p:ext uri="{BB962C8B-B14F-4D97-AF65-F5344CB8AC3E}">
        <p14:creationId xmlns:p14="http://schemas.microsoft.com/office/powerpoint/2010/main" val="2119208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767E7-5B2B-4640-B15B-AF09230AECD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C3EE1BF-52F3-4097-B533-EE70FDDA60C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DC3AEF1-A309-4AC3-9734-75ECADC79A6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DAFB102-D7FC-4CF2-9B48-861557345A4A}"/>
              </a:ext>
            </a:extLst>
          </p:cNvPr>
          <p:cNvSpPr>
            <a:spLocks noGrp="1"/>
          </p:cNvSpPr>
          <p:nvPr>
            <p:ph type="dt" sz="half" idx="10"/>
          </p:nvPr>
        </p:nvSpPr>
        <p:spPr/>
        <p:txBody>
          <a:bodyPr/>
          <a:lstStyle/>
          <a:p>
            <a:fld id="{FF64E9BE-513E-4EFD-8453-655D32D463E6}" type="datetimeFigureOut">
              <a:rPr lang="en-GB" smtClean="0"/>
              <a:t>03/03/2020</a:t>
            </a:fld>
            <a:endParaRPr lang="en-GB"/>
          </a:p>
        </p:txBody>
      </p:sp>
      <p:sp>
        <p:nvSpPr>
          <p:cNvPr id="6" name="Footer Placeholder 5">
            <a:extLst>
              <a:ext uri="{FF2B5EF4-FFF2-40B4-BE49-F238E27FC236}">
                <a16:creationId xmlns:a16="http://schemas.microsoft.com/office/drawing/2014/main" id="{C70E742C-2D3E-4DD6-BF96-B422387F409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B2E952A-A7A7-42F7-BF8B-9EA5B25FEFE2}"/>
              </a:ext>
            </a:extLst>
          </p:cNvPr>
          <p:cNvSpPr>
            <a:spLocks noGrp="1"/>
          </p:cNvSpPr>
          <p:nvPr>
            <p:ph type="sldNum" sz="quarter" idx="12"/>
          </p:nvPr>
        </p:nvSpPr>
        <p:spPr/>
        <p:txBody>
          <a:bodyPr/>
          <a:lstStyle/>
          <a:p>
            <a:fld id="{48D5E83D-6892-4EE7-A39B-FEE5B4FCDB94}" type="slidenum">
              <a:rPr lang="en-GB" smtClean="0"/>
              <a:t>‹#›</a:t>
            </a:fld>
            <a:endParaRPr lang="en-GB"/>
          </a:p>
        </p:txBody>
      </p:sp>
    </p:spTree>
    <p:extLst>
      <p:ext uri="{BB962C8B-B14F-4D97-AF65-F5344CB8AC3E}">
        <p14:creationId xmlns:p14="http://schemas.microsoft.com/office/powerpoint/2010/main" val="3837818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8EAC3-D765-4D0B-8D03-CC5C0D49EF3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FC9ADC2-C43F-45C1-84C2-1D75B47F5A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52A8CFE-B095-4494-8BD6-57B39580006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49197FB-311B-4C9F-A612-FB0F38D5D7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BBACE79-1316-4664-9B61-C6D14B4677F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F386215-7B42-4BE6-9057-0CB2001E4295}"/>
              </a:ext>
            </a:extLst>
          </p:cNvPr>
          <p:cNvSpPr>
            <a:spLocks noGrp="1"/>
          </p:cNvSpPr>
          <p:nvPr>
            <p:ph type="dt" sz="half" idx="10"/>
          </p:nvPr>
        </p:nvSpPr>
        <p:spPr/>
        <p:txBody>
          <a:bodyPr/>
          <a:lstStyle/>
          <a:p>
            <a:fld id="{FF64E9BE-513E-4EFD-8453-655D32D463E6}" type="datetimeFigureOut">
              <a:rPr lang="en-GB" smtClean="0"/>
              <a:t>03/03/2020</a:t>
            </a:fld>
            <a:endParaRPr lang="en-GB"/>
          </a:p>
        </p:txBody>
      </p:sp>
      <p:sp>
        <p:nvSpPr>
          <p:cNvPr id="8" name="Footer Placeholder 7">
            <a:extLst>
              <a:ext uri="{FF2B5EF4-FFF2-40B4-BE49-F238E27FC236}">
                <a16:creationId xmlns:a16="http://schemas.microsoft.com/office/drawing/2014/main" id="{F82980C1-97AF-420A-8E25-7DB2FAB4E3A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569442D-6F61-4D88-B2ED-8AAC866C0B6B}"/>
              </a:ext>
            </a:extLst>
          </p:cNvPr>
          <p:cNvSpPr>
            <a:spLocks noGrp="1"/>
          </p:cNvSpPr>
          <p:nvPr>
            <p:ph type="sldNum" sz="quarter" idx="12"/>
          </p:nvPr>
        </p:nvSpPr>
        <p:spPr/>
        <p:txBody>
          <a:bodyPr/>
          <a:lstStyle/>
          <a:p>
            <a:fld id="{48D5E83D-6892-4EE7-A39B-FEE5B4FCDB94}" type="slidenum">
              <a:rPr lang="en-GB" smtClean="0"/>
              <a:t>‹#›</a:t>
            </a:fld>
            <a:endParaRPr lang="en-GB"/>
          </a:p>
        </p:txBody>
      </p:sp>
    </p:spTree>
    <p:extLst>
      <p:ext uri="{BB962C8B-B14F-4D97-AF65-F5344CB8AC3E}">
        <p14:creationId xmlns:p14="http://schemas.microsoft.com/office/powerpoint/2010/main" val="1761670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E9DF8-A6B9-42D8-9FBC-4BE675088BC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6A6458E-D5BC-4860-9584-5756DDBECBF9}"/>
              </a:ext>
            </a:extLst>
          </p:cNvPr>
          <p:cNvSpPr>
            <a:spLocks noGrp="1"/>
          </p:cNvSpPr>
          <p:nvPr>
            <p:ph type="dt" sz="half" idx="10"/>
          </p:nvPr>
        </p:nvSpPr>
        <p:spPr/>
        <p:txBody>
          <a:bodyPr/>
          <a:lstStyle/>
          <a:p>
            <a:fld id="{FF64E9BE-513E-4EFD-8453-655D32D463E6}" type="datetimeFigureOut">
              <a:rPr lang="en-GB" smtClean="0"/>
              <a:t>03/03/2020</a:t>
            </a:fld>
            <a:endParaRPr lang="en-GB"/>
          </a:p>
        </p:txBody>
      </p:sp>
      <p:sp>
        <p:nvSpPr>
          <p:cNvPr id="4" name="Footer Placeholder 3">
            <a:extLst>
              <a:ext uri="{FF2B5EF4-FFF2-40B4-BE49-F238E27FC236}">
                <a16:creationId xmlns:a16="http://schemas.microsoft.com/office/drawing/2014/main" id="{FAB1340B-8C5C-4E08-A61A-D77F6EA7D87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426D8AB-A23E-4D9B-8D2A-A915AABA7950}"/>
              </a:ext>
            </a:extLst>
          </p:cNvPr>
          <p:cNvSpPr>
            <a:spLocks noGrp="1"/>
          </p:cNvSpPr>
          <p:nvPr>
            <p:ph type="sldNum" sz="quarter" idx="12"/>
          </p:nvPr>
        </p:nvSpPr>
        <p:spPr/>
        <p:txBody>
          <a:bodyPr/>
          <a:lstStyle/>
          <a:p>
            <a:fld id="{48D5E83D-6892-4EE7-A39B-FEE5B4FCDB94}" type="slidenum">
              <a:rPr lang="en-GB" smtClean="0"/>
              <a:t>‹#›</a:t>
            </a:fld>
            <a:endParaRPr lang="en-GB"/>
          </a:p>
        </p:txBody>
      </p:sp>
    </p:spTree>
    <p:extLst>
      <p:ext uri="{BB962C8B-B14F-4D97-AF65-F5344CB8AC3E}">
        <p14:creationId xmlns:p14="http://schemas.microsoft.com/office/powerpoint/2010/main" val="2459867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1D4944-C665-4B97-811F-11738A5EA201}"/>
              </a:ext>
            </a:extLst>
          </p:cNvPr>
          <p:cNvSpPr>
            <a:spLocks noGrp="1"/>
          </p:cNvSpPr>
          <p:nvPr>
            <p:ph type="dt" sz="half" idx="10"/>
          </p:nvPr>
        </p:nvSpPr>
        <p:spPr/>
        <p:txBody>
          <a:bodyPr/>
          <a:lstStyle/>
          <a:p>
            <a:fld id="{FF64E9BE-513E-4EFD-8453-655D32D463E6}" type="datetimeFigureOut">
              <a:rPr lang="en-GB" smtClean="0"/>
              <a:t>03/03/2020</a:t>
            </a:fld>
            <a:endParaRPr lang="en-GB"/>
          </a:p>
        </p:txBody>
      </p:sp>
      <p:sp>
        <p:nvSpPr>
          <p:cNvPr id="3" name="Footer Placeholder 2">
            <a:extLst>
              <a:ext uri="{FF2B5EF4-FFF2-40B4-BE49-F238E27FC236}">
                <a16:creationId xmlns:a16="http://schemas.microsoft.com/office/drawing/2014/main" id="{2F97AF7F-2AD3-4EFB-AA2F-59A2BB6C410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70FE909-716D-4941-BBEA-19C0D4FC1D8E}"/>
              </a:ext>
            </a:extLst>
          </p:cNvPr>
          <p:cNvSpPr>
            <a:spLocks noGrp="1"/>
          </p:cNvSpPr>
          <p:nvPr>
            <p:ph type="sldNum" sz="quarter" idx="12"/>
          </p:nvPr>
        </p:nvSpPr>
        <p:spPr/>
        <p:txBody>
          <a:bodyPr/>
          <a:lstStyle/>
          <a:p>
            <a:fld id="{48D5E83D-6892-4EE7-A39B-FEE5B4FCDB94}" type="slidenum">
              <a:rPr lang="en-GB" smtClean="0"/>
              <a:t>‹#›</a:t>
            </a:fld>
            <a:endParaRPr lang="en-GB"/>
          </a:p>
        </p:txBody>
      </p:sp>
    </p:spTree>
    <p:extLst>
      <p:ext uri="{BB962C8B-B14F-4D97-AF65-F5344CB8AC3E}">
        <p14:creationId xmlns:p14="http://schemas.microsoft.com/office/powerpoint/2010/main" val="76360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C9162-C738-439F-8ECB-2D3D79F0AB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569FC9E-2CE8-4538-A5EA-FFA6CD37860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A28497A-C527-4221-90D8-69BEEBFECE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09A580E-3642-4688-9943-6874EEB3D6F6}"/>
              </a:ext>
            </a:extLst>
          </p:cNvPr>
          <p:cNvSpPr>
            <a:spLocks noGrp="1"/>
          </p:cNvSpPr>
          <p:nvPr>
            <p:ph type="dt" sz="half" idx="10"/>
          </p:nvPr>
        </p:nvSpPr>
        <p:spPr/>
        <p:txBody>
          <a:bodyPr/>
          <a:lstStyle/>
          <a:p>
            <a:fld id="{FF64E9BE-513E-4EFD-8453-655D32D463E6}" type="datetimeFigureOut">
              <a:rPr lang="en-GB" smtClean="0"/>
              <a:t>03/03/2020</a:t>
            </a:fld>
            <a:endParaRPr lang="en-GB"/>
          </a:p>
        </p:txBody>
      </p:sp>
      <p:sp>
        <p:nvSpPr>
          <p:cNvPr id="6" name="Footer Placeholder 5">
            <a:extLst>
              <a:ext uri="{FF2B5EF4-FFF2-40B4-BE49-F238E27FC236}">
                <a16:creationId xmlns:a16="http://schemas.microsoft.com/office/drawing/2014/main" id="{B1D5A4F8-00CB-4AEE-92A9-942DDE98203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B13D4E6-F4DC-4DEF-B1C7-20C0F93DBF5C}"/>
              </a:ext>
            </a:extLst>
          </p:cNvPr>
          <p:cNvSpPr>
            <a:spLocks noGrp="1"/>
          </p:cNvSpPr>
          <p:nvPr>
            <p:ph type="sldNum" sz="quarter" idx="12"/>
          </p:nvPr>
        </p:nvSpPr>
        <p:spPr/>
        <p:txBody>
          <a:bodyPr/>
          <a:lstStyle/>
          <a:p>
            <a:fld id="{48D5E83D-6892-4EE7-A39B-FEE5B4FCDB94}" type="slidenum">
              <a:rPr lang="en-GB" smtClean="0"/>
              <a:t>‹#›</a:t>
            </a:fld>
            <a:endParaRPr lang="en-GB"/>
          </a:p>
        </p:txBody>
      </p:sp>
    </p:spTree>
    <p:extLst>
      <p:ext uri="{BB962C8B-B14F-4D97-AF65-F5344CB8AC3E}">
        <p14:creationId xmlns:p14="http://schemas.microsoft.com/office/powerpoint/2010/main" val="816740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9350F-04EC-4DE9-8232-BB5A6EDDB8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CC182EB-85B6-47BF-9C17-590601CAB4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6360A25-474C-4599-88DB-B2CD572154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98A3E04-3209-451E-B435-9FE62E158DC0}"/>
              </a:ext>
            </a:extLst>
          </p:cNvPr>
          <p:cNvSpPr>
            <a:spLocks noGrp="1"/>
          </p:cNvSpPr>
          <p:nvPr>
            <p:ph type="dt" sz="half" idx="10"/>
          </p:nvPr>
        </p:nvSpPr>
        <p:spPr/>
        <p:txBody>
          <a:bodyPr/>
          <a:lstStyle/>
          <a:p>
            <a:fld id="{FF64E9BE-513E-4EFD-8453-655D32D463E6}" type="datetimeFigureOut">
              <a:rPr lang="en-GB" smtClean="0"/>
              <a:t>03/03/2020</a:t>
            </a:fld>
            <a:endParaRPr lang="en-GB"/>
          </a:p>
        </p:txBody>
      </p:sp>
      <p:sp>
        <p:nvSpPr>
          <p:cNvPr id="6" name="Footer Placeholder 5">
            <a:extLst>
              <a:ext uri="{FF2B5EF4-FFF2-40B4-BE49-F238E27FC236}">
                <a16:creationId xmlns:a16="http://schemas.microsoft.com/office/drawing/2014/main" id="{9F0D52C6-4E74-40CE-B80C-E5564E948FE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EA898BD-B76C-4E63-A924-63A6CD4C179D}"/>
              </a:ext>
            </a:extLst>
          </p:cNvPr>
          <p:cNvSpPr>
            <a:spLocks noGrp="1"/>
          </p:cNvSpPr>
          <p:nvPr>
            <p:ph type="sldNum" sz="quarter" idx="12"/>
          </p:nvPr>
        </p:nvSpPr>
        <p:spPr/>
        <p:txBody>
          <a:bodyPr/>
          <a:lstStyle/>
          <a:p>
            <a:fld id="{48D5E83D-6892-4EE7-A39B-FEE5B4FCDB94}" type="slidenum">
              <a:rPr lang="en-GB" smtClean="0"/>
              <a:t>‹#›</a:t>
            </a:fld>
            <a:endParaRPr lang="en-GB"/>
          </a:p>
        </p:txBody>
      </p:sp>
    </p:spTree>
    <p:extLst>
      <p:ext uri="{BB962C8B-B14F-4D97-AF65-F5344CB8AC3E}">
        <p14:creationId xmlns:p14="http://schemas.microsoft.com/office/powerpoint/2010/main" val="37223639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306953-7C51-4C82-9426-9B3A7D3EB2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7F950D1-8ECB-4D58-B598-D9F5F28C97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79CD1AC-9685-42B1-8394-0834344BBBC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64E9BE-513E-4EFD-8453-655D32D463E6}" type="datetimeFigureOut">
              <a:rPr lang="en-GB" smtClean="0"/>
              <a:t>03/03/2020</a:t>
            </a:fld>
            <a:endParaRPr lang="en-GB"/>
          </a:p>
        </p:txBody>
      </p:sp>
      <p:sp>
        <p:nvSpPr>
          <p:cNvPr id="5" name="Footer Placeholder 4">
            <a:extLst>
              <a:ext uri="{FF2B5EF4-FFF2-40B4-BE49-F238E27FC236}">
                <a16:creationId xmlns:a16="http://schemas.microsoft.com/office/drawing/2014/main" id="{939659BF-7A2B-499B-B4A3-C90E28404D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B448254-E51F-4BA2-BABC-3BD0981A5F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D5E83D-6892-4EE7-A39B-FEE5B4FCDB94}" type="slidenum">
              <a:rPr lang="en-GB" smtClean="0"/>
              <a:t>‹#›</a:t>
            </a:fld>
            <a:endParaRPr lang="en-GB"/>
          </a:p>
        </p:txBody>
      </p:sp>
    </p:spTree>
    <p:extLst>
      <p:ext uri="{BB962C8B-B14F-4D97-AF65-F5344CB8AC3E}">
        <p14:creationId xmlns:p14="http://schemas.microsoft.com/office/powerpoint/2010/main" val="402084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_LneALBpMf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1C7BB-9ACD-4913-9DC0-200129381364}"/>
              </a:ext>
            </a:extLst>
          </p:cNvPr>
          <p:cNvSpPr>
            <a:spLocks noGrp="1"/>
          </p:cNvSpPr>
          <p:nvPr>
            <p:ph type="ctrTitle"/>
          </p:nvPr>
        </p:nvSpPr>
        <p:spPr>
          <a:xfrm>
            <a:off x="1524000" y="2397491"/>
            <a:ext cx="9144000" cy="2387600"/>
          </a:xfrm>
        </p:spPr>
        <p:txBody>
          <a:bodyPr>
            <a:noAutofit/>
          </a:bodyPr>
          <a:lstStyle/>
          <a:p>
            <a:r>
              <a:rPr lang="en-GB" sz="4800" dirty="0">
                <a:solidFill>
                  <a:srgbClr val="9900FF"/>
                </a:solidFill>
                <a:latin typeface="Comic Sans MS" panose="030F0702030302020204" pitchFamily="66" charset="0"/>
              </a:rPr>
              <a:t>We are aiming to improve our students oracy skills by designing a lesson activity that focuses around speaking and listening</a:t>
            </a:r>
          </a:p>
        </p:txBody>
      </p:sp>
      <p:sp>
        <p:nvSpPr>
          <p:cNvPr id="3" name="Subtitle 2">
            <a:extLst>
              <a:ext uri="{FF2B5EF4-FFF2-40B4-BE49-F238E27FC236}">
                <a16:creationId xmlns:a16="http://schemas.microsoft.com/office/drawing/2014/main" id="{0FA5528E-9895-4A32-A8E7-8CC5B8C552C7}"/>
              </a:ext>
            </a:extLst>
          </p:cNvPr>
          <p:cNvSpPr>
            <a:spLocks noGrp="1"/>
          </p:cNvSpPr>
          <p:nvPr>
            <p:ph type="subTitle" idx="1"/>
          </p:nvPr>
        </p:nvSpPr>
        <p:spPr>
          <a:xfrm>
            <a:off x="190151" y="5796793"/>
            <a:ext cx="1873541" cy="920692"/>
          </a:xfrm>
        </p:spPr>
        <p:txBody>
          <a:bodyPr>
            <a:normAutofit fontScale="70000" lnSpcReduction="20000"/>
          </a:bodyPr>
          <a:lstStyle/>
          <a:p>
            <a:r>
              <a:rPr lang="en-GB" dirty="0">
                <a:latin typeface="Comic Sans MS" panose="030F0702030302020204" pitchFamily="66" charset="0"/>
              </a:rPr>
              <a:t>Anna Hardman </a:t>
            </a:r>
          </a:p>
          <a:p>
            <a:r>
              <a:rPr lang="en-GB" dirty="0">
                <a:latin typeface="Comic Sans MS" panose="030F0702030302020204" pitchFamily="66" charset="0"/>
              </a:rPr>
              <a:t>and </a:t>
            </a:r>
          </a:p>
          <a:p>
            <a:r>
              <a:rPr lang="en-GB" dirty="0">
                <a:latin typeface="Comic Sans MS" panose="030F0702030302020204" pitchFamily="66" charset="0"/>
              </a:rPr>
              <a:t>Julie Armstrong </a:t>
            </a:r>
          </a:p>
        </p:txBody>
      </p:sp>
    </p:spTree>
    <p:extLst>
      <p:ext uri="{BB962C8B-B14F-4D97-AF65-F5344CB8AC3E}">
        <p14:creationId xmlns:p14="http://schemas.microsoft.com/office/powerpoint/2010/main" val="6244305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BC6EF-CAA7-4A39-9190-AC9C2935E67F}"/>
              </a:ext>
            </a:extLst>
          </p:cNvPr>
          <p:cNvSpPr>
            <a:spLocks noGrp="1"/>
          </p:cNvSpPr>
          <p:nvPr>
            <p:ph type="title"/>
          </p:nvPr>
        </p:nvSpPr>
        <p:spPr/>
        <p:txBody>
          <a:bodyPr>
            <a:normAutofit fontScale="90000"/>
          </a:bodyPr>
          <a:lstStyle/>
          <a:p>
            <a:pPr algn="ctr"/>
            <a:r>
              <a:rPr lang="en-GB" b="1" dirty="0">
                <a:solidFill>
                  <a:srgbClr val="9900FF"/>
                </a:solidFill>
                <a:latin typeface="Comic Sans MS" panose="030F0702030302020204" pitchFamily="66" charset="0"/>
              </a:rPr>
              <a:t>What are the hazards and risks associated with hospital/care home environments?</a:t>
            </a:r>
          </a:p>
        </p:txBody>
      </p:sp>
      <p:sp>
        <p:nvSpPr>
          <p:cNvPr id="3" name="Content Placeholder 2">
            <a:extLst>
              <a:ext uri="{FF2B5EF4-FFF2-40B4-BE49-F238E27FC236}">
                <a16:creationId xmlns:a16="http://schemas.microsoft.com/office/drawing/2014/main" id="{A6AFFA3E-8995-4594-B83B-E8C1C4420937}"/>
              </a:ext>
            </a:extLst>
          </p:cNvPr>
          <p:cNvSpPr>
            <a:spLocks noGrp="1"/>
          </p:cNvSpPr>
          <p:nvPr>
            <p:ph idx="1"/>
          </p:nvPr>
        </p:nvSpPr>
        <p:spPr>
          <a:xfrm>
            <a:off x="838200" y="2043739"/>
            <a:ext cx="10515600" cy="4351338"/>
          </a:xfrm>
        </p:spPr>
        <p:txBody>
          <a:bodyPr>
            <a:normAutofit fontScale="92500" lnSpcReduction="10000"/>
          </a:bodyPr>
          <a:lstStyle/>
          <a:p>
            <a:pPr marL="514350" indent="-514350">
              <a:buFont typeface="+mj-lt"/>
              <a:buAutoNum type="arabicPeriod"/>
            </a:pPr>
            <a:r>
              <a:rPr lang="en-GB" b="1" dirty="0">
                <a:latin typeface="Comic Sans MS" panose="030F0702030302020204" pitchFamily="66" charset="0"/>
              </a:rPr>
              <a:t>2 people from group A must sit with 2 people from group B</a:t>
            </a:r>
          </a:p>
          <a:p>
            <a:pPr marL="514350" indent="-514350">
              <a:buFont typeface="+mj-lt"/>
              <a:buAutoNum type="arabicPeriod"/>
            </a:pPr>
            <a:endParaRPr lang="en-GB" dirty="0">
              <a:latin typeface="Comic Sans MS" panose="030F0702030302020204" pitchFamily="66" charset="0"/>
            </a:endParaRPr>
          </a:p>
          <a:p>
            <a:pPr marL="514350" indent="-514350">
              <a:buFont typeface="+mj-lt"/>
              <a:buAutoNum type="arabicPeriod"/>
            </a:pPr>
            <a:r>
              <a:rPr lang="en-GB" dirty="0">
                <a:latin typeface="Comic Sans MS" panose="030F0702030302020204" pitchFamily="66" charset="0"/>
              </a:rPr>
              <a:t>In your pairs, decide on one hazard that  you will need to describe to the other pair. </a:t>
            </a:r>
          </a:p>
          <a:p>
            <a:pPr marL="514350" indent="-514350">
              <a:buFont typeface="+mj-lt"/>
              <a:buAutoNum type="arabicPeriod"/>
            </a:pPr>
            <a:r>
              <a:rPr lang="en-GB" dirty="0">
                <a:latin typeface="Comic Sans MS" panose="030F0702030302020204" pitchFamily="66" charset="0"/>
              </a:rPr>
              <a:t>However, you are not allowed to say the actual word.</a:t>
            </a:r>
          </a:p>
          <a:p>
            <a:pPr marL="514350" indent="-514350">
              <a:buFont typeface="+mj-lt"/>
              <a:buAutoNum type="arabicPeriod"/>
            </a:pPr>
            <a:r>
              <a:rPr lang="en-GB" dirty="0">
                <a:latin typeface="Comic Sans MS" panose="030F0702030302020204" pitchFamily="66" charset="0"/>
              </a:rPr>
              <a:t> The other group must identify what the hazard is AND the potential risk to the service user with Dementia, visitors and staff.</a:t>
            </a:r>
          </a:p>
          <a:p>
            <a:pPr marL="0" indent="0">
              <a:buNone/>
            </a:pPr>
            <a:r>
              <a:rPr lang="en-GB" b="1" dirty="0">
                <a:solidFill>
                  <a:srgbClr val="9900FF"/>
                </a:solidFill>
                <a:latin typeface="Comic Sans MS" panose="030F0702030302020204" pitchFamily="66" charset="0"/>
              </a:rPr>
              <a:t>Challenge</a:t>
            </a:r>
          </a:p>
          <a:p>
            <a:pPr marL="0" indent="0">
              <a:buNone/>
            </a:pPr>
            <a:r>
              <a:rPr lang="en-GB" b="1" i="1" dirty="0">
                <a:latin typeface="Comic Sans MS" panose="030F0702030302020204" pitchFamily="66" charset="0"/>
              </a:rPr>
              <a:t>Who is responsible for minimising hazards in the hospital and the care home?</a:t>
            </a:r>
            <a:endParaRPr lang="en-GB" dirty="0">
              <a:latin typeface="Comic Sans MS" panose="030F0702030302020204" pitchFamily="66" charset="0"/>
            </a:endParaRPr>
          </a:p>
          <a:p>
            <a:endParaRPr lang="en-GB" dirty="0"/>
          </a:p>
          <a:p>
            <a:endParaRPr lang="en-GB" dirty="0"/>
          </a:p>
        </p:txBody>
      </p:sp>
    </p:spTree>
    <p:extLst>
      <p:ext uri="{BB962C8B-B14F-4D97-AF65-F5344CB8AC3E}">
        <p14:creationId xmlns:p14="http://schemas.microsoft.com/office/powerpoint/2010/main" val="2540684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6C93AC-2547-4E23-841A-412D8DF0C4BB}"/>
              </a:ext>
            </a:extLst>
          </p:cNvPr>
          <p:cNvSpPr>
            <a:spLocks noGrp="1"/>
          </p:cNvSpPr>
          <p:nvPr>
            <p:ph type="title"/>
          </p:nvPr>
        </p:nvSpPr>
        <p:spPr/>
        <p:txBody>
          <a:bodyPr/>
          <a:lstStyle/>
          <a:p>
            <a:r>
              <a:rPr lang="en-GB" dirty="0">
                <a:solidFill>
                  <a:srgbClr val="9900FF"/>
                </a:solidFill>
                <a:latin typeface="Comic Sans MS" panose="030F0702030302020204" pitchFamily="66" charset="0"/>
              </a:rPr>
              <a:t>Plenary: Exit Ticket</a:t>
            </a:r>
          </a:p>
        </p:txBody>
      </p:sp>
      <p:sp>
        <p:nvSpPr>
          <p:cNvPr id="3" name="Content Placeholder 2">
            <a:extLst>
              <a:ext uri="{FF2B5EF4-FFF2-40B4-BE49-F238E27FC236}">
                <a16:creationId xmlns:a16="http://schemas.microsoft.com/office/drawing/2014/main" id="{17D8ADFB-5EF8-4265-9306-EEB9F8D46D3F}"/>
              </a:ext>
            </a:extLst>
          </p:cNvPr>
          <p:cNvSpPr>
            <a:spLocks noGrp="1"/>
          </p:cNvSpPr>
          <p:nvPr>
            <p:ph idx="1"/>
          </p:nvPr>
        </p:nvSpPr>
        <p:spPr/>
        <p:txBody>
          <a:bodyPr/>
          <a:lstStyle/>
          <a:p>
            <a:endParaRPr lang="en-GB" dirty="0"/>
          </a:p>
          <a:p>
            <a:r>
              <a:rPr lang="en-GB" dirty="0"/>
              <a:t>One thing I now know, that I didn’t know before?</a:t>
            </a:r>
          </a:p>
          <a:p>
            <a:r>
              <a:rPr lang="en-GB" b="1" dirty="0">
                <a:solidFill>
                  <a:srgbClr val="0070C0"/>
                </a:solidFill>
              </a:rPr>
              <a:t>One thing I would like to know more about.</a:t>
            </a:r>
          </a:p>
          <a:p>
            <a:pPr marL="0" indent="0">
              <a:buNone/>
            </a:pPr>
            <a:endParaRPr lang="en-GB" b="1" dirty="0">
              <a:solidFill>
                <a:srgbClr val="0070C0"/>
              </a:solidFill>
            </a:endParaRPr>
          </a:p>
          <a:p>
            <a:r>
              <a:rPr lang="en-GB" dirty="0"/>
              <a:t>Why do you think you need to know and understand hazards and their potential risks?</a:t>
            </a:r>
          </a:p>
          <a:p>
            <a:r>
              <a:rPr lang="en-GB" dirty="0"/>
              <a:t>The blue question is your homework task, you must research and find the answer. This will be shared next session.</a:t>
            </a:r>
          </a:p>
          <a:p>
            <a:endParaRPr lang="en-GB" dirty="0"/>
          </a:p>
        </p:txBody>
      </p:sp>
      <p:pic>
        <p:nvPicPr>
          <p:cNvPr id="4" name="Picture 3">
            <a:extLst>
              <a:ext uri="{FF2B5EF4-FFF2-40B4-BE49-F238E27FC236}">
                <a16:creationId xmlns:a16="http://schemas.microsoft.com/office/drawing/2014/main" id="{967CEE5C-A278-4B15-BA3C-8787E09E3077}"/>
              </a:ext>
            </a:extLst>
          </p:cNvPr>
          <p:cNvPicPr>
            <a:picLocks noChangeAspect="1"/>
          </p:cNvPicPr>
          <p:nvPr/>
        </p:nvPicPr>
        <p:blipFill>
          <a:blip r:embed="rId2"/>
          <a:stretch>
            <a:fillRect/>
          </a:stretch>
        </p:blipFill>
        <p:spPr>
          <a:xfrm>
            <a:off x="8504968" y="105419"/>
            <a:ext cx="3554276" cy="1999661"/>
          </a:xfrm>
          <a:prstGeom prst="rect">
            <a:avLst/>
          </a:prstGeom>
        </p:spPr>
      </p:pic>
    </p:spTree>
    <p:extLst>
      <p:ext uri="{BB962C8B-B14F-4D97-AF65-F5344CB8AC3E}">
        <p14:creationId xmlns:p14="http://schemas.microsoft.com/office/powerpoint/2010/main" val="1328930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E1E42C-59CF-4512-9BE4-BC6E7C8943B0}"/>
              </a:ext>
            </a:extLst>
          </p:cNvPr>
          <p:cNvSpPr>
            <a:spLocks noGrp="1"/>
          </p:cNvSpPr>
          <p:nvPr>
            <p:ph idx="1"/>
          </p:nvPr>
        </p:nvSpPr>
        <p:spPr/>
        <p:txBody>
          <a:bodyPr>
            <a:normAutofit/>
          </a:bodyPr>
          <a:lstStyle/>
          <a:p>
            <a:pPr marL="0" indent="0" algn="ctr">
              <a:buNone/>
            </a:pPr>
            <a:endParaRPr lang="en-GB" sz="4800" b="1" dirty="0">
              <a:solidFill>
                <a:srgbClr val="9900FF"/>
              </a:solidFill>
              <a:latin typeface="Comic Sans MS" panose="030F0702030302020204" pitchFamily="66" charset="0"/>
            </a:endParaRPr>
          </a:p>
          <a:p>
            <a:pPr marL="0" indent="0" algn="ctr">
              <a:buNone/>
            </a:pPr>
            <a:r>
              <a:rPr lang="en-GB" sz="5400" b="1" dirty="0">
                <a:solidFill>
                  <a:srgbClr val="9900FF"/>
                </a:solidFill>
                <a:latin typeface="Comic Sans MS" panose="030F0702030302020204" pitchFamily="66" charset="0"/>
              </a:rPr>
              <a:t>Cross curricular </a:t>
            </a:r>
          </a:p>
          <a:p>
            <a:pPr marL="0" indent="0" algn="ctr">
              <a:buNone/>
            </a:pPr>
            <a:r>
              <a:rPr lang="en-GB" sz="5400" b="1" dirty="0">
                <a:solidFill>
                  <a:srgbClr val="9900FF"/>
                </a:solidFill>
                <a:latin typeface="Comic Sans MS" panose="030F0702030302020204" pitchFamily="66" charset="0"/>
              </a:rPr>
              <a:t>learning activity</a:t>
            </a:r>
          </a:p>
        </p:txBody>
      </p:sp>
    </p:spTree>
    <p:extLst>
      <p:ext uri="{BB962C8B-B14F-4D97-AF65-F5344CB8AC3E}">
        <p14:creationId xmlns:p14="http://schemas.microsoft.com/office/powerpoint/2010/main" val="3275952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DE89B-D53F-48B1-9F26-3AD059FD50D1}"/>
              </a:ext>
            </a:extLst>
          </p:cNvPr>
          <p:cNvSpPr>
            <a:spLocks noGrp="1"/>
          </p:cNvSpPr>
          <p:nvPr>
            <p:ph type="title"/>
          </p:nvPr>
        </p:nvSpPr>
        <p:spPr/>
        <p:txBody>
          <a:bodyPr/>
          <a:lstStyle/>
          <a:p>
            <a:r>
              <a:rPr lang="en-GB" b="1" dirty="0">
                <a:solidFill>
                  <a:srgbClr val="9900FF"/>
                </a:solidFill>
                <a:latin typeface="Comic Sans MS" panose="030F0702030302020204" pitchFamily="66" charset="0"/>
              </a:rPr>
              <a:t>Word Wall </a:t>
            </a:r>
          </a:p>
        </p:txBody>
      </p:sp>
      <p:sp>
        <p:nvSpPr>
          <p:cNvPr id="3" name="Content Placeholder 2">
            <a:extLst>
              <a:ext uri="{FF2B5EF4-FFF2-40B4-BE49-F238E27FC236}">
                <a16:creationId xmlns:a16="http://schemas.microsoft.com/office/drawing/2014/main" id="{12F5DBAB-EA89-4703-915A-267575A4C3AE}"/>
              </a:ext>
            </a:extLst>
          </p:cNvPr>
          <p:cNvSpPr>
            <a:spLocks noGrp="1"/>
          </p:cNvSpPr>
          <p:nvPr>
            <p:ph idx="1"/>
          </p:nvPr>
        </p:nvSpPr>
        <p:spPr/>
        <p:txBody>
          <a:bodyPr>
            <a:normAutofit fontScale="70000" lnSpcReduction="20000"/>
          </a:bodyPr>
          <a:lstStyle/>
          <a:p>
            <a:pPr marL="0" indent="0" algn="just">
              <a:buNone/>
            </a:pPr>
            <a:r>
              <a:rPr lang="en-GB" dirty="0">
                <a:latin typeface="Comic Sans MS" panose="030F0702030302020204" pitchFamily="66" charset="0"/>
              </a:rPr>
              <a:t>The students will receive support for their spelling as we have worked together to create a Word wall which is designed to remind students of how to spell key terminology and what words they should be using in their assignments. This is a short selection of the key words that we will use on our word wall. The students will receive spelling tests in their English lessons to remind them to spell each word correctly.</a:t>
            </a:r>
          </a:p>
          <a:p>
            <a:pPr marL="0" indent="0">
              <a:buNone/>
            </a:pPr>
            <a:endParaRPr lang="en-GB" b="1" dirty="0">
              <a:solidFill>
                <a:srgbClr val="9900FF"/>
              </a:solidFill>
              <a:latin typeface="Comic Sans MS" panose="030F0702030302020204" pitchFamily="66" charset="0"/>
            </a:endParaRPr>
          </a:p>
          <a:p>
            <a:pPr marL="0" indent="0">
              <a:buNone/>
            </a:pPr>
            <a:r>
              <a:rPr lang="en-GB" b="1" dirty="0">
                <a:solidFill>
                  <a:srgbClr val="9900FF"/>
                </a:solidFill>
                <a:latin typeface="Comic Sans MS" panose="030F0702030302020204" pitchFamily="66" charset="0"/>
              </a:rPr>
              <a:t>Dementia</a:t>
            </a:r>
          </a:p>
          <a:p>
            <a:pPr marL="0" indent="0">
              <a:buNone/>
            </a:pPr>
            <a:r>
              <a:rPr lang="en-GB" b="1" dirty="0">
                <a:solidFill>
                  <a:srgbClr val="9900FF"/>
                </a:solidFill>
                <a:latin typeface="Comic Sans MS" panose="030F0702030302020204" pitchFamily="66" charset="0"/>
              </a:rPr>
              <a:t>Dangerous occurrences</a:t>
            </a:r>
          </a:p>
          <a:p>
            <a:pPr marL="0" indent="0">
              <a:buNone/>
            </a:pPr>
            <a:r>
              <a:rPr lang="en-GB" b="1" dirty="0">
                <a:solidFill>
                  <a:srgbClr val="9900FF"/>
                </a:solidFill>
                <a:latin typeface="Comic Sans MS" panose="030F0702030302020204" pitchFamily="66" charset="0"/>
              </a:rPr>
              <a:t>Reporting</a:t>
            </a:r>
          </a:p>
          <a:p>
            <a:pPr marL="0" indent="0">
              <a:buNone/>
            </a:pPr>
            <a:r>
              <a:rPr lang="en-GB" b="1" dirty="0">
                <a:solidFill>
                  <a:srgbClr val="9900FF"/>
                </a:solidFill>
                <a:latin typeface="Comic Sans MS" panose="030F0702030302020204" pitchFamily="66" charset="0"/>
              </a:rPr>
              <a:t>Substances</a:t>
            </a:r>
          </a:p>
          <a:p>
            <a:pPr marL="0" indent="0">
              <a:buNone/>
            </a:pPr>
            <a:r>
              <a:rPr lang="en-GB" b="1" dirty="0">
                <a:solidFill>
                  <a:srgbClr val="9900FF"/>
                </a:solidFill>
                <a:latin typeface="Comic Sans MS" panose="030F0702030302020204" pitchFamily="66" charset="0"/>
              </a:rPr>
              <a:t>Assessment</a:t>
            </a:r>
          </a:p>
          <a:p>
            <a:pPr marL="0" indent="0">
              <a:buNone/>
            </a:pPr>
            <a:r>
              <a:rPr lang="en-GB" b="1" dirty="0">
                <a:solidFill>
                  <a:srgbClr val="9900FF"/>
                </a:solidFill>
                <a:latin typeface="Comic Sans MS" panose="030F0702030302020204" pitchFamily="66" charset="0"/>
              </a:rPr>
              <a:t>Potential</a:t>
            </a:r>
          </a:p>
          <a:p>
            <a:pPr marL="0" indent="0">
              <a:buNone/>
            </a:pPr>
            <a:r>
              <a:rPr lang="en-GB" b="1" dirty="0">
                <a:solidFill>
                  <a:srgbClr val="9900FF"/>
                </a:solidFill>
                <a:latin typeface="Comic Sans MS" panose="030F0702030302020204" pitchFamily="66" charset="0"/>
              </a:rPr>
              <a:t>Minimise</a:t>
            </a:r>
          </a:p>
          <a:p>
            <a:endParaRPr lang="en-GB" dirty="0"/>
          </a:p>
          <a:p>
            <a:endParaRPr lang="en-GB" dirty="0"/>
          </a:p>
          <a:p>
            <a:endParaRPr lang="en-GB" dirty="0"/>
          </a:p>
        </p:txBody>
      </p:sp>
      <p:sp>
        <p:nvSpPr>
          <p:cNvPr id="4" name="TextBox 3">
            <a:extLst>
              <a:ext uri="{FF2B5EF4-FFF2-40B4-BE49-F238E27FC236}">
                <a16:creationId xmlns:a16="http://schemas.microsoft.com/office/drawing/2014/main" id="{A7A81E40-6950-4EEC-BE86-D5F8767156FF}"/>
              </a:ext>
            </a:extLst>
          </p:cNvPr>
          <p:cNvSpPr txBox="1"/>
          <p:nvPr/>
        </p:nvSpPr>
        <p:spPr>
          <a:xfrm>
            <a:off x="4806892" y="3264912"/>
            <a:ext cx="2961314" cy="3046988"/>
          </a:xfrm>
          <a:prstGeom prst="rect">
            <a:avLst/>
          </a:prstGeom>
          <a:noFill/>
        </p:spPr>
        <p:txBody>
          <a:bodyPr wrap="square" rtlCol="0">
            <a:spAutoFit/>
          </a:bodyPr>
          <a:lstStyle/>
          <a:p>
            <a:r>
              <a:rPr lang="en-GB" sz="2400" b="1" dirty="0">
                <a:solidFill>
                  <a:srgbClr val="9900FF"/>
                </a:solidFill>
                <a:latin typeface="Comic Sans MS" panose="030F0702030302020204" pitchFamily="66" charset="0"/>
              </a:rPr>
              <a:t>Hazards </a:t>
            </a:r>
          </a:p>
          <a:p>
            <a:r>
              <a:rPr lang="en-GB" sz="2400" b="1" dirty="0">
                <a:solidFill>
                  <a:srgbClr val="9900FF"/>
                </a:solidFill>
                <a:latin typeface="Comic Sans MS" panose="030F0702030302020204" pitchFamily="66" charset="0"/>
              </a:rPr>
              <a:t>Risks</a:t>
            </a:r>
          </a:p>
          <a:p>
            <a:r>
              <a:rPr lang="en-GB" sz="2400" b="1" dirty="0">
                <a:solidFill>
                  <a:srgbClr val="9900FF"/>
                </a:solidFill>
                <a:latin typeface="Comic Sans MS" panose="030F0702030302020204" pitchFamily="66" charset="0"/>
              </a:rPr>
              <a:t>Health</a:t>
            </a:r>
          </a:p>
          <a:p>
            <a:r>
              <a:rPr lang="en-GB" sz="2400" b="1" dirty="0">
                <a:solidFill>
                  <a:srgbClr val="9900FF"/>
                </a:solidFill>
                <a:latin typeface="Comic Sans MS" panose="030F0702030302020204" pitchFamily="66" charset="0"/>
              </a:rPr>
              <a:t>Social</a:t>
            </a:r>
          </a:p>
          <a:p>
            <a:r>
              <a:rPr lang="en-GB" sz="2400" b="1" dirty="0">
                <a:solidFill>
                  <a:srgbClr val="9900FF"/>
                </a:solidFill>
                <a:latin typeface="Comic Sans MS" panose="030F0702030302020204" pitchFamily="66" charset="0"/>
              </a:rPr>
              <a:t>Environment</a:t>
            </a:r>
          </a:p>
          <a:p>
            <a:r>
              <a:rPr lang="en-GB" sz="2400" b="1" dirty="0">
                <a:solidFill>
                  <a:srgbClr val="9900FF"/>
                </a:solidFill>
                <a:latin typeface="Comic Sans MS" panose="030F0702030302020204" pitchFamily="66" charset="0"/>
              </a:rPr>
              <a:t>House</a:t>
            </a:r>
          </a:p>
          <a:p>
            <a:r>
              <a:rPr lang="en-GB" sz="2400" b="1" dirty="0">
                <a:solidFill>
                  <a:srgbClr val="9900FF"/>
                </a:solidFill>
                <a:latin typeface="Comic Sans MS" panose="030F0702030302020204" pitchFamily="66" charset="0"/>
              </a:rPr>
              <a:t>Care home</a:t>
            </a:r>
          </a:p>
          <a:p>
            <a:r>
              <a:rPr lang="en-GB" sz="2400" b="1" dirty="0">
                <a:solidFill>
                  <a:srgbClr val="9900FF"/>
                </a:solidFill>
                <a:latin typeface="Comic Sans MS" panose="030F0702030302020204" pitchFamily="66" charset="0"/>
              </a:rPr>
              <a:t>Hospital</a:t>
            </a:r>
          </a:p>
        </p:txBody>
      </p:sp>
      <p:sp>
        <p:nvSpPr>
          <p:cNvPr id="5" name="TextBox 4">
            <a:extLst>
              <a:ext uri="{FF2B5EF4-FFF2-40B4-BE49-F238E27FC236}">
                <a16:creationId xmlns:a16="http://schemas.microsoft.com/office/drawing/2014/main" id="{36132E00-08D5-40CF-BBD4-8F00735181CF}"/>
              </a:ext>
            </a:extLst>
          </p:cNvPr>
          <p:cNvSpPr txBox="1"/>
          <p:nvPr/>
        </p:nvSpPr>
        <p:spPr>
          <a:xfrm>
            <a:off x="8036653" y="3429000"/>
            <a:ext cx="1912690" cy="3323987"/>
          </a:xfrm>
          <a:prstGeom prst="rect">
            <a:avLst/>
          </a:prstGeom>
          <a:noFill/>
        </p:spPr>
        <p:txBody>
          <a:bodyPr wrap="square" rtlCol="0">
            <a:spAutoFit/>
          </a:bodyPr>
          <a:lstStyle/>
          <a:p>
            <a:r>
              <a:rPr lang="en-GB" sz="2400" b="1" dirty="0">
                <a:solidFill>
                  <a:srgbClr val="9900FF"/>
                </a:solidFill>
                <a:latin typeface="Comic Sans MS" panose="030F0702030302020204" pitchFamily="66" charset="0"/>
              </a:rPr>
              <a:t>Infection</a:t>
            </a:r>
          </a:p>
          <a:p>
            <a:r>
              <a:rPr lang="en-GB" sz="2400" b="1" dirty="0">
                <a:solidFill>
                  <a:srgbClr val="9900FF"/>
                </a:solidFill>
                <a:latin typeface="Comic Sans MS" panose="030F0702030302020204" pitchFamily="66" charset="0"/>
              </a:rPr>
              <a:t>Food preparation</a:t>
            </a:r>
          </a:p>
          <a:p>
            <a:r>
              <a:rPr lang="en-GB" sz="2400" b="1" dirty="0">
                <a:solidFill>
                  <a:srgbClr val="9900FF"/>
                </a:solidFill>
                <a:latin typeface="Comic Sans MS" panose="030F0702030302020204" pitchFamily="66" charset="0"/>
              </a:rPr>
              <a:t>Eating</a:t>
            </a:r>
          </a:p>
          <a:p>
            <a:r>
              <a:rPr lang="en-GB" sz="2400" b="1" dirty="0">
                <a:solidFill>
                  <a:srgbClr val="9900FF"/>
                </a:solidFill>
                <a:latin typeface="Comic Sans MS" panose="030F0702030302020204" pitchFamily="66" charset="0"/>
              </a:rPr>
              <a:t>Mobility</a:t>
            </a:r>
          </a:p>
          <a:p>
            <a:r>
              <a:rPr lang="en-GB" sz="2400" b="1" dirty="0">
                <a:solidFill>
                  <a:srgbClr val="9900FF"/>
                </a:solidFill>
                <a:latin typeface="Comic Sans MS" panose="030F0702030302020204" pitchFamily="66" charset="0"/>
              </a:rPr>
              <a:t>Medicine</a:t>
            </a:r>
          </a:p>
          <a:p>
            <a:r>
              <a:rPr lang="en-GB" sz="2400" b="1" dirty="0">
                <a:solidFill>
                  <a:srgbClr val="9900FF"/>
                </a:solidFill>
                <a:latin typeface="Comic Sans MS" panose="030F0702030302020204" pitchFamily="66" charset="0"/>
              </a:rPr>
              <a:t>Reporting</a:t>
            </a:r>
          </a:p>
          <a:p>
            <a:r>
              <a:rPr lang="en-GB" sz="2400" b="1" dirty="0">
                <a:solidFill>
                  <a:srgbClr val="9900FF"/>
                </a:solidFill>
                <a:latin typeface="Comic Sans MS" panose="030F0702030302020204" pitchFamily="66" charset="0"/>
              </a:rPr>
              <a:t>Substances</a:t>
            </a:r>
          </a:p>
          <a:p>
            <a:endParaRPr lang="en-GB" dirty="0"/>
          </a:p>
        </p:txBody>
      </p:sp>
    </p:spTree>
    <p:extLst>
      <p:ext uri="{BB962C8B-B14F-4D97-AF65-F5344CB8AC3E}">
        <p14:creationId xmlns:p14="http://schemas.microsoft.com/office/powerpoint/2010/main" val="232901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91D25-6C96-4C44-B9DD-88E978241EEF}"/>
              </a:ext>
            </a:extLst>
          </p:cNvPr>
          <p:cNvSpPr>
            <a:spLocks noGrp="1"/>
          </p:cNvSpPr>
          <p:nvPr>
            <p:ph type="title"/>
          </p:nvPr>
        </p:nvSpPr>
        <p:spPr>
          <a:xfrm>
            <a:off x="2851775" y="193940"/>
            <a:ext cx="6208334" cy="1325563"/>
          </a:xfrm>
        </p:spPr>
        <p:txBody>
          <a:bodyPr/>
          <a:lstStyle/>
          <a:p>
            <a:r>
              <a:rPr lang="en-GB" b="1" dirty="0">
                <a:solidFill>
                  <a:srgbClr val="9900FF"/>
                </a:solidFill>
                <a:latin typeface="Comic Sans MS" panose="030F0702030302020204" pitchFamily="66" charset="0"/>
              </a:rPr>
              <a:t>Context and Rationale</a:t>
            </a:r>
          </a:p>
        </p:txBody>
      </p:sp>
      <p:sp>
        <p:nvSpPr>
          <p:cNvPr id="3" name="Content Placeholder 2">
            <a:extLst>
              <a:ext uri="{FF2B5EF4-FFF2-40B4-BE49-F238E27FC236}">
                <a16:creationId xmlns:a16="http://schemas.microsoft.com/office/drawing/2014/main" id="{C238E44E-7729-4685-9C48-467873D745B4}"/>
              </a:ext>
            </a:extLst>
          </p:cNvPr>
          <p:cNvSpPr>
            <a:spLocks noGrp="1"/>
          </p:cNvSpPr>
          <p:nvPr>
            <p:ph idx="1"/>
          </p:nvPr>
        </p:nvSpPr>
        <p:spPr>
          <a:xfrm>
            <a:off x="838200" y="1825624"/>
            <a:ext cx="10515600" cy="4776511"/>
          </a:xfrm>
        </p:spPr>
        <p:txBody>
          <a:bodyPr>
            <a:normAutofit fontScale="62500" lnSpcReduction="20000"/>
          </a:bodyPr>
          <a:lstStyle/>
          <a:p>
            <a:pPr marL="0" indent="0" algn="just">
              <a:buNone/>
            </a:pPr>
            <a:r>
              <a:rPr lang="en-GB" sz="3300" dirty="0">
                <a:latin typeface="Comic Sans MS" panose="030F0702030302020204" pitchFamily="66" charset="0"/>
              </a:rPr>
              <a:t>This task was designed for a class size of approximately 20 students. The learners are studying a OCR level 2 Cambridge technical Diploma in Health and Social care. A large proportion of the students are also resitting their English Language GCSE. The task was aimed at addressing the pass 1 criteria for unit 4 Ensuring safe Environments in Health and Social Care. Staff will use the AQA Spoken language framework as a guide to assess spoken English and  the students ability to put the hazard and risk terminology into context. </a:t>
            </a:r>
          </a:p>
          <a:p>
            <a:pPr marL="0" indent="0" algn="just">
              <a:buNone/>
            </a:pPr>
            <a:r>
              <a:rPr lang="en-GB" sz="3300" dirty="0">
                <a:latin typeface="Comic Sans MS" panose="030F0702030302020204" pitchFamily="66" charset="0"/>
              </a:rPr>
              <a:t> The students need to identify what hazards and risks occur in health and social care environments. I have </a:t>
            </a:r>
            <a:r>
              <a:rPr lang="en-GB" sz="3300" dirty="0" smtClean="0">
                <a:latin typeface="Comic Sans MS" panose="030F0702030302020204" pitchFamily="66" charset="0"/>
              </a:rPr>
              <a:t>selected the Health Care hub as a setting for the lesson so that I can link the PBL project focus of Dementia within a Health &amp; Care setting. </a:t>
            </a:r>
            <a:endParaRPr lang="en-GB" sz="3300" dirty="0">
              <a:latin typeface="Comic Sans MS" panose="030F0702030302020204" pitchFamily="66" charset="0"/>
            </a:endParaRPr>
          </a:p>
          <a:p>
            <a:pPr marL="0" indent="0" algn="just">
              <a:buNone/>
            </a:pPr>
            <a:endParaRPr lang="en-GB" sz="3300" dirty="0">
              <a:latin typeface="Comic Sans MS" panose="030F0702030302020204" pitchFamily="66" charset="0"/>
            </a:endParaRPr>
          </a:p>
          <a:p>
            <a:pPr marL="0" indent="0" algn="just">
              <a:buNone/>
            </a:pPr>
            <a:r>
              <a:rPr lang="en-GB" sz="3300" dirty="0">
                <a:latin typeface="Comic Sans MS" panose="030F0702030302020204" pitchFamily="66" charset="0"/>
              </a:rPr>
              <a:t>The students  already have an awareness of what Dementia is and how it affects people.</a:t>
            </a:r>
          </a:p>
          <a:p>
            <a:pPr marL="0" indent="0" algn="just">
              <a:buNone/>
            </a:pPr>
            <a:endParaRPr lang="en-GB" sz="3300" dirty="0">
              <a:latin typeface="Comic Sans MS" panose="030F0702030302020204" pitchFamily="66" charset="0"/>
            </a:endParaRPr>
          </a:p>
          <a:p>
            <a:pPr marL="0" indent="0" algn="just">
              <a:buNone/>
            </a:pPr>
            <a:r>
              <a:rPr lang="en-GB" sz="3300" dirty="0">
                <a:latin typeface="Comic Sans MS" panose="030F0702030302020204" pitchFamily="66" charset="0"/>
              </a:rPr>
              <a:t>The lesson will take place in our health hub which has a simulated state of the art  hospital ward and care home environment.</a:t>
            </a:r>
          </a:p>
          <a:p>
            <a:endParaRPr lang="en-GB" dirty="0"/>
          </a:p>
          <a:p>
            <a:endParaRPr lang="en-GB" dirty="0"/>
          </a:p>
        </p:txBody>
      </p:sp>
      <p:pic>
        <p:nvPicPr>
          <p:cNvPr id="4" name="Picture 3">
            <a:extLst>
              <a:ext uri="{FF2B5EF4-FFF2-40B4-BE49-F238E27FC236}">
                <a16:creationId xmlns:a16="http://schemas.microsoft.com/office/drawing/2014/main" id="{4B247286-4182-414A-89A1-C6BE36F5A3FC}"/>
              </a:ext>
            </a:extLst>
          </p:cNvPr>
          <p:cNvPicPr>
            <a:picLocks noChangeAspect="1"/>
          </p:cNvPicPr>
          <p:nvPr/>
        </p:nvPicPr>
        <p:blipFill rotWithShape="1">
          <a:blip r:embed="rId2"/>
          <a:srcRect l="17889" t="19363" r="18367" b="20496"/>
          <a:stretch/>
        </p:blipFill>
        <p:spPr>
          <a:xfrm>
            <a:off x="9474420" y="255865"/>
            <a:ext cx="2530226" cy="1044429"/>
          </a:xfrm>
          <a:prstGeom prst="rect">
            <a:avLst/>
          </a:prstGeom>
        </p:spPr>
      </p:pic>
      <p:pic>
        <p:nvPicPr>
          <p:cNvPr id="5" name="Picture 4">
            <a:extLst>
              <a:ext uri="{FF2B5EF4-FFF2-40B4-BE49-F238E27FC236}">
                <a16:creationId xmlns:a16="http://schemas.microsoft.com/office/drawing/2014/main" id="{649D5E23-0AC4-4392-A776-614ECD41E076}"/>
              </a:ext>
            </a:extLst>
          </p:cNvPr>
          <p:cNvPicPr>
            <a:picLocks noChangeAspect="1"/>
          </p:cNvPicPr>
          <p:nvPr/>
        </p:nvPicPr>
        <p:blipFill>
          <a:blip r:embed="rId3"/>
          <a:stretch>
            <a:fillRect/>
          </a:stretch>
        </p:blipFill>
        <p:spPr>
          <a:xfrm>
            <a:off x="187354" y="404448"/>
            <a:ext cx="2346121" cy="808935"/>
          </a:xfrm>
          <a:prstGeom prst="rect">
            <a:avLst/>
          </a:prstGeom>
        </p:spPr>
      </p:pic>
    </p:spTree>
    <p:extLst>
      <p:ext uri="{BB962C8B-B14F-4D97-AF65-F5344CB8AC3E}">
        <p14:creationId xmlns:p14="http://schemas.microsoft.com/office/powerpoint/2010/main" val="629435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822A6-B89F-4DAC-8387-F29B9BEA046E}"/>
              </a:ext>
            </a:extLst>
          </p:cNvPr>
          <p:cNvSpPr>
            <a:spLocks noGrp="1"/>
          </p:cNvSpPr>
          <p:nvPr>
            <p:ph type="title"/>
          </p:nvPr>
        </p:nvSpPr>
        <p:spPr/>
        <p:txBody>
          <a:bodyPr/>
          <a:lstStyle/>
          <a:p>
            <a:pPr algn="ctr"/>
            <a:r>
              <a:rPr lang="en-GB" b="1" dirty="0">
                <a:solidFill>
                  <a:srgbClr val="9900FF"/>
                </a:solidFill>
                <a:latin typeface="Comic Sans MS" panose="030F0702030302020204" pitchFamily="66" charset="0"/>
              </a:rPr>
              <a:t>Connect Activity</a:t>
            </a:r>
          </a:p>
        </p:txBody>
      </p:sp>
      <p:sp>
        <p:nvSpPr>
          <p:cNvPr id="3" name="Content Placeholder 2">
            <a:extLst>
              <a:ext uri="{FF2B5EF4-FFF2-40B4-BE49-F238E27FC236}">
                <a16:creationId xmlns:a16="http://schemas.microsoft.com/office/drawing/2014/main" id="{1CCB2FD1-5B55-4274-A3A3-1DA84D11094A}"/>
              </a:ext>
            </a:extLst>
          </p:cNvPr>
          <p:cNvSpPr>
            <a:spLocks noGrp="1"/>
          </p:cNvSpPr>
          <p:nvPr>
            <p:ph idx="1"/>
          </p:nvPr>
        </p:nvSpPr>
        <p:spPr/>
        <p:txBody>
          <a:bodyPr/>
          <a:lstStyle/>
          <a:p>
            <a:pPr marL="0" indent="0" algn="ctr">
              <a:buNone/>
            </a:pPr>
            <a:r>
              <a:rPr lang="en-GB" dirty="0"/>
              <a:t>Using the post it note provided write down what we mean by the words “hazard” and “risk”.</a:t>
            </a:r>
          </a:p>
          <a:p>
            <a:pPr marL="0" indent="0" algn="ctr">
              <a:buNone/>
            </a:pPr>
            <a:endParaRPr lang="en-GB" dirty="0"/>
          </a:p>
          <a:p>
            <a:pPr marL="0" indent="0" algn="ctr">
              <a:buNone/>
            </a:pPr>
            <a:r>
              <a:rPr lang="en-GB" b="1" dirty="0"/>
              <a:t>Think, Pair, Share</a:t>
            </a:r>
          </a:p>
          <a:p>
            <a:pPr marL="0" indent="0" algn="ctr">
              <a:buNone/>
            </a:pPr>
            <a:r>
              <a:rPr lang="en-GB" dirty="0"/>
              <a:t>For example, what potential hazards could a nurse come into contact with on a hospital ward. </a:t>
            </a:r>
          </a:p>
          <a:p>
            <a:endParaRPr lang="en-GB" dirty="0"/>
          </a:p>
        </p:txBody>
      </p:sp>
      <p:pic>
        <p:nvPicPr>
          <p:cNvPr id="4" name="Picture 3">
            <a:extLst>
              <a:ext uri="{FF2B5EF4-FFF2-40B4-BE49-F238E27FC236}">
                <a16:creationId xmlns:a16="http://schemas.microsoft.com/office/drawing/2014/main" id="{EA7F0A71-06C5-4F97-B709-7DD97C946D55}"/>
              </a:ext>
            </a:extLst>
          </p:cNvPr>
          <p:cNvPicPr>
            <a:picLocks noChangeAspect="1"/>
          </p:cNvPicPr>
          <p:nvPr/>
        </p:nvPicPr>
        <p:blipFill rotWithShape="1">
          <a:blip r:embed="rId2"/>
          <a:srcRect l="16510" t="7917" r="18213" b="14240"/>
          <a:stretch/>
        </p:blipFill>
        <p:spPr>
          <a:xfrm>
            <a:off x="10427516" y="46245"/>
            <a:ext cx="1682384" cy="1779380"/>
          </a:xfrm>
          <a:prstGeom prst="rect">
            <a:avLst/>
          </a:prstGeom>
        </p:spPr>
      </p:pic>
    </p:spTree>
    <p:extLst>
      <p:ext uri="{BB962C8B-B14F-4D97-AF65-F5344CB8AC3E}">
        <p14:creationId xmlns:p14="http://schemas.microsoft.com/office/powerpoint/2010/main" val="3652268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C395C-8916-45E9-982B-D0A6553841C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C2C1E79-8BB3-4458-8BC4-6DBD93353AB0}"/>
              </a:ext>
            </a:extLst>
          </p:cNvPr>
          <p:cNvSpPr>
            <a:spLocks noGrp="1"/>
          </p:cNvSpPr>
          <p:nvPr>
            <p:ph idx="1"/>
          </p:nvPr>
        </p:nvSpPr>
        <p:spPr/>
        <p:txBody>
          <a:bodyPr>
            <a:normAutofit/>
          </a:bodyPr>
          <a:lstStyle/>
          <a:p>
            <a:pPr marL="0" indent="0" algn="ctr">
              <a:buNone/>
            </a:pPr>
            <a:r>
              <a:rPr lang="en-GB" sz="4800" dirty="0">
                <a:solidFill>
                  <a:srgbClr val="9900FF"/>
                </a:solidFill>
                <a:latin typeface="Comic Sans MS" panose="030F0702030302020204" pitchFamily="66" charset="0"/>
              </a:rPr>
              <a:t>Unit 4 </a:t>
            </a:r>
            <a:br>
              <a:rPr lang="en-GB" sz="4800" dirty="0">
                <a:solidFill>
                  <a:srgbClr val="9900FF"/>
                </a:solidFill>
                <a:latin typeface="Comic Sans MS" panose="030F0702030302020204" pitchFamily="66" charset="0"/>
              </a:rPr>
            </a:br>
            <a:r>
              <a:rPr lang="en-GB" sz="4800" dirty="0">
                <a:solidFill>
                  <a:srgbClr val="9900FF"/>
                </a:solidFill>
                <a:latin typeface="Comic Sans MS" panose="030F0702030302020204" pitchFamily="66" charset="0"/>
              </a:rPr>
              <a:t>Ensuring Safe Environments in Health and Social care </a:t>
            </a:r>
          </a:p>
        </p:txBody>
      </p:sp>
      <p:pic>
        <p:nvPicPr>
          <p:cNvPr id="4" name="Picture 3">
            <a:extLst>
              <a:ext uri="{FF2B5EF4-FFF2-40B4-BE49-F238E27FC236}">
                <a16:creationId xmlns:a16="http://schemas.microsoft.com/office/drawing/2014/main" id="{3559A60F-F791-4083-8A98-2799A1ACCE2B}"/>
              </a:ext>
            </a:extLst>
          </p:cNvPr>
          <p:cNvPicPr>
            <a:picLocks noChangeAspect="1"/>
          </p:cNvPicPr>
          <p:nvPr/>
        </p:nvPicPr>
        <p:blipFill>
          <a:blip r:embed="rId2"/>
          <a:stretch>
            <a:fillRect/>
          </a:stretch>
        </p:blipFill>
        <p:spPr>
          <a:xfrm>
            <a:off x="4367634" y="4188387"/>
            <a:ext cx="3456732" cy="2304488"/>
          </a:xfrm>
          <a:prstGeom prst="rect">
            <a:avLst/>
          </a:prstGeom>
        </p:spPr>
      </p:pic>
    </p:spTree>
    <p:extLst>
      <p:ext uri="{BB962C8B-B14F-4D97-AF65-F5344CB8AC3E}">
        <p14:creationId xmlns:p14="http://schemas.microsoft.com/office/powerpoint/2010/main" val="27479216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BEB13-872E-4797-A999-C901409CD2F0}"/>
              </a:ext>
            </a:extLst>
          </p:cNvPr>
          <p:cNvSpPr>
            <a:spLocks noGrp="1"/>
          </p:cNvSpPr>
          <p:nvPr>
            <p:ph type="title"/>
          </p:nvPr>
        </p:nvSpPr>
        <p:spPr/>
        <p:txBody>
          <a:bodyPr/>
          <a:lstStyle/>
          <a:p>
            <a:r>
              <a:rPr lang="en-GB" b="1" dirty="0">
                <a:solidFill>
                  <a:srgbClr val="9900FF"/>
                </a:solidFill>
                <a:latin typeface="Comic Sans MS" panose="030F0702030302020204" pitchFamily="66" charset="0"/>
              </a:rPr>
              <a:t>This weeks aim…</a:t>
            </a:r>
          </a:p>
        </p:txBody>
      </p:sp>
      <p:sp>
        <p:nvSpPr>
          <p:cNvPr id="3" name="Content Placeholder 2">
            <a:extLst>
              <a:ext uri="{FF2B5EF4-FFF2-40B4-BE49-F238E27FC236}">
                <a16:creationId xmlns:a16="http://schemas.microsoft.com/office/drawing/2014/main" id="{8FB80089-3D7C-4E2E-9CC7-956E2FBD2CAC}"/>
              </a:ext>
            </a:extLst>
          </p:cNvPr>
          <p:cNvSpPr>
            <a:spLocks noGrp="1"/>
          </p:cNvSpPr>
          <p:nvPr>
            <p:ph idx="1"/>
          </p:nvPr>
        </p:nvSpPr>
        <p:spPr/>
        <p:txBody>
          <a:bodyPr/>
          <a:lstStyle/>
          <a:p>
            <a:pPr marL="0" indent="0" algn="ctr">
              <a:buNone/>
            </a:pPr>
            <a:r>
              <a:rPr lang="en-GB" dirty="0"/>
              <a:t>This week our aim is to identify potential hazards that may arise in Health and Social care environments. </a:t>
            </a:r>
          </a:p>
        </p:txBody>
      </p:sp>
      <p:pic>
        <p:nvPicPr>
          <p:cNvPr id="4" name="Picture 3">
            <a:extLst>
              <a:ext uri="{FF2B5EF4-FFF2-40B4-BE49-F238E27FC236}">
                <a16:creationId xmlns:a16="http://schemas.microsoft.com/office/drawing/2014/main" id="{9241CBF1-FD9C-4A4B-8C0D-6382B715076E}"/>
              </a:ext>
            </a:extLst>
          </p:cNvPr>
          <p:cNvPicPr>
            <a:picLocks noChangeAspect="1"/>
          </p:cNvPicPr>
          <p:nvPr/>
        </p:nvPicPr>
        <p:blipFill>
          <a:blip r:embed="rId2"/>
          <a:stretch>
            <a:fillRect/>
          </a:stretch>
        </p:blipFill>
        <p:spPr>
          <a:xfrm>
            <a:off x="3815898" y="3007917"/>
            <a:ext cx="4560203" cy="3036071"/>
          </a:xfrm>
          <a:prstGeom prst="rect">
            <a:avLst/>
          </a:prstGeom>
        </p:spPr>
      </p:pic>
    </p:spTree>
    <p:extLst>
      <p:ext uri="{BB962C8B-B14F-4D97-AF65-F5344CB8AC3E}">
        <p14:creationId xmlns:p14="http://schemas.microsoft.com/office/powerpoint/2010/main" val="1499030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93291-9B50-4DAE-971A-18F600201A70}"/>
              </a:ext>
            </a:extLst>
          </p:cNvPr>
          <p:cNvSpPr>
            <a:spLocks noGrp="1"/>
          </p:cNvSpPr>
          <p:nvPr>
            <p:ph type="title"/>
          </p:nvPr>
        </p:nvSpPr>
        <p:spPr/>
        <p:txBody>
          <a:bodyPr/>
          <a:lstStyle/>
          <a:p>
            <a:r>
              <a:rPr lang="en-GB" b="1" dirty="0">
                <a:solidFill>
                  <a:srgbClr val="9900FF"/>
                </a:solidFill>
                <a:latin typeface="Comic Sans MS" panose="030F0702030302020204" pitchFamily="66" charset="0"/>
              </a:rPr>
              <a:t>Learning Objectives</a:t>
            </a:r>
          </a:p>
        </p:txBody>
      </p:sp>
      <p:sp>
        <p:nvSpPr>
          <p:cNvPr id="3" name="Content Placeholder 2">
            <a:extLst>
              <a:ext uri="{FF2B5EF4-FFF2-40B4-BE49-F238E27FC236}">
                <a16:creationId xmlns:a16="http://schemas.microsoft.com/office/drawing/2014/main" id="{28E4FE5C-254C-4A2D-A8EA-EFC7A58FD028}"/>
              </a:ext>
            </a:extLst>
          </p:cNvPr>
          <p:cNvSpPr>
            <a:spLocks noGrp="1"/>
          </p:cNvSpPr>
          <p:nvPr>
            <p:ph idx="1"/>
          </p:nvPr>
        </p:nvSpPr>
        <p:spPr/>
        <p:txBody>
          <a:bodyPr/>
          <a:lstStyle/>
          <a:p>
            <a:r>
              <a:rPr lang="en-GB" dirty="0"/>
              <a:t>To identify what a hazard is</a:t>
            </a:r>
          </a:p>
          <a:p>
            <a:endParaRPr lang="en-GB" dirty="0"/>
          </a:p>
          <a:p>
            <a:r>
              <a:rPr lang="en-GB" dirty="0"/>
              <a:t>To describe the risks associated with a hazard</a:t>
            </a:r>
          </a:p>
          <a:p>
            <a:endParaRPr lang="en-GB" dirty="0"/>
          </a:p>
          <a:p>
            <a:r>
              <a:rPr lang="en-GB" dirty="0"/>
              <a:t>To investigate potential hazards in a HSC setting</a:t>
            </a:r>
          </a:p>
          <a:p>
            <a:endParaRPr lang="en-GB" dirty="0"/>
          </a:p>
        </p:txBody>
      </p:sp>
      <p:pic>
        <p:nvPicPr>
          <p:cNvPr id="4" name="Picture 3">
            <a:extLst>
              <a:ext uri="{FF2B5EF4-FFF2-40B4-BE49-F238E27FC236}">
                <a16:creationId xmlns:a16="http://schemas.microsoft.com/office/drawing/2014/main" id="{55FB0203-B5A8-4C58-8FED-A2B4F4BB4735}"/>
              </a:ext>
            </a:extLst>
          </p:cNvPr>
          <p:cNvPicPr>
            <a:picLocks noChangeAspect="1"/>
          </p:cNvPicPr>
          <p:nvPr/>
        </p:nvPicPr>
        <p:blipFill>
          <a:blip r:embed="rId2"/>
          <a:stretch>
            <a:fillRect/>
          </a:stretch>
        </p:blipFill>
        <p:spPr>
          <a:xfrm>
            <a:off x="8028483" y="120156"/>
            <a:ext cx="3987130" cy="2658086"/>
          </a:xfrm>
          <a:prstGeom prst="rect">
            <a:avLst/>
          </a:prstGeom>
        </p:spPr>
      </p:pic>
    </p:spTree>
    <p:extLst>
      <p:ext uri="{BB962C8B-B14F-4D97-AF65-F5344CB8AC3E}">
        <p14:creationId xmlns:p14="http://schemas.microsoft.com/office/powerpoint/2010/main" val="3067093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4A830-3F0E-4A41-BE3C-E409EEB91CEB}"/>
              </a:ext>
            </a:extLst>
          </p:cNvPr>
          <p:cNvSpPr>
            <a:spLocks noGrp="1"/>
          </p:cNvSpPr>
          <p:nvPr>
            <p:ph type="title"/>
          </p:nvPr>
        </p:nvSpPr>
        <p:spPr/>
        <p:txBody>
          <a:bodyPr/>
          <a:lstStyle/>
          <a:p>
            <a:r>
              <a:rPr lang="en-GB" dirty="0">
                <a:solidFill>
                  <a:srgbClr val="9900FF"/>
                </a:solidFill>
                <a:latin typeface="Comic Sans MS" panose="030F0702030302020204" pitchFamily="66" charset="0"/>
              </a:rPr>
              <a:t>Present New Learning</a:t>
            </a:r>
          </a:p>
        </p:txBody>
      </p:sp>
      <p:sp>
        <p:nvSpPr>
          <p:cNvPr id="3" name="Content Placeholder 2">
            <a:extLst>
              <a:ext uri="{FF2B5EF4-FFF2-40B4-BE49-F238E27FC236}">
                <a16:creationId xmlns:a16="http://schemas.microsoft.com/office/drawing/2014/main" id="{97363455-6ADE-476B-A79C-FF15ED33E3DB}"/>
              </a:ext>
            </a:extLst>
          </p:cNvPr>
          <p:cNvSpPr>
            <a:spLocks noGrp="1"/>
          </p:cNvSpPr>
          <p:nvPr>
            <p:ph idx="1"/>
          </p:nvPr>
        </p:nvSpPr>
        <p:spPr/>
        <p:txBody>
          <a:bodyPr>
            <a:normAutofit fontScale="92500" lnSpcReduction="20000"/>
          </a:bodyPr>
          <a:lstStyle/>
          <a:p>
            <a:pPr marL="0" indent="0">
              <a:buNone/>
            </a:pPr>
            <a:r>
              <a:rPr lang="en-GB" dirty="0"/>
              <a:t>In pairs, watch the You Tube video and identify what the hazards are in the person’s home.</a:t>
            </a:r>
          </a:p>
          <a:p>
            <a:pPr marL="0" indent="0">
              <a:buNone/>
            </a:pPr>
            <a:r>
              <a:rPr lang="en-GB" dirty="0">
                <a:hlinkClick r:id="rId2"/>
              </a:rPr>
              <a:t>https://www.youtube.com/watch?v=_LneALBpMfE</a:t>
            </a:r>
            <a:endParaRPr lang="en-GB" dirty="0"/>
          </a:p>
          <a:p>
            <a:pPr marL="0" indent="0">
              <a:buNone/>
            </a:pPr>
            <a:endParaRPr lang="en-GB" dirty="0"/>
          </a:p>
          <a:p>
            <a:pPr marL="0" indent="0">
              <a:buNone/>
            </a:pPr>
            <a:r>
              <a:rPr lang="en-GB" dirty="0"/>
              <a:t>When watching the video identify at </a:t>
            </a:r>
            <a:r>
              <a:rPr lang="en-GB" b="1" dirty="0">
                <a:solidFill>
                  <a:srgbClr val="9900FF"/>
                </a:solidFill>
              </a:rPr>
              <a:t>least 3 hazards.</a:t>
            </a:r>
          </a:p>
          <a:p>
            <a:pPr marL="0" indent="0">
              <a:buNone/>
            </a:pPr>
            <a:endParaRPr lang="en-GB" dirty="0"/>
          </a:p>
          <a:p>
            <a:pPr marL="0" indent="0">
              <a:buNone/>
            </a:pPr>
            <a:r>
              <a:rPr lang="en-GB" dirty="0"/>
              <a:t>Afterwards, describe the risks associated with the hazards.</a:t>
            </a:r>
          </a:p>
          <a:p>
            <a:pPr marL="0" indent="0">
              <a:buNone/>
            </a:pPr>
            <a:endParaRPr lang="en-GB" dirty="0"/>
          </a:p>
          <a:p>
            <a:pPr marL="0" indent="0">
              <a:buNone/>
            </a:pPr>
            <a:r>
              <a:rPr lang="en-GB" b="1" dirty="0">
                <a:solidFill>
                  <a:srgbClr val="9900FF"/>
                </a:solidFill>
              </a:rPr>
              <a:t>Challenge</a:t>
            </a:r>
          </a:p>
          <a:p>
            <a:pPr marL="0" indent="0">
              <a:buNone/>
            </a:pPr>
            <a:r>
              <a:rPr lang="en-GB" dirty="0"/>
              <a:t>Discuss in pairs and write down how could the risk associated with the hazard  be minimised. </a:t>
            </a:r>
          </a:p>
          <a:p>
            <a:endParaRPr lang="en-GB" dirty="0"/>
          </a:p>
        </p:txBody>
      </p:sp>
    </p:spTree>
    <p:extLst>
      <p:ext uri="{BB962C8B-B14F-4D97-AF65-F5344CB8AC3E}">
        <p14:creationId xmlns:p14="http://schemas.microsoft.com/office/powerpoint/2010/main" val="3637010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CD328-8180-48DF-9C7D-A5BA3AD658D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CE0A7C6-0F3B-47D2-92FA-A8ECEE7445D0}"/>
              </a:ext>
            </a:extLst>
          </p:cNvPr>
          <p:cNvSpPr>
            <a:spLocks noGrp="1"/>
          </p:cNvSpPr>
          <p:nvPr>
            <p:ph idx="1"/>
          </p:nvPr>
        </p:nvSpPr>
        <p:spPr/>
        <p:txBody>
          <a:bodyPr>
            <a:normAutofit/>
          </a:bodyPr>
          <a:lstStyle/>
          <a:p>
            <a:pPr marL="0" indent="0" algn="ctr">
              <a:buNone/>
            </a:pPr>
            <a:endParaRPr lang="en-GB" sz="8800" dirty="0">
              <a:solidFill>
                <a:srgbClr val="9900FF"/>
              </a:solidFill>
              <a:latin typeface="Comic Sans MS" panose="030F0702030302020204" pitchFamily="66" charset="0"/>
            </a:endParaRPr>
          </a:p>
          <a:p>
            <a:pPr marL="0" indent="0" algn="ctr">
              <a:buNone/>
            </a:pPr>
            <a:r>
              <a:rPr lang="en-GB" sz="8800" dirty="0">
                <a:solidFill>
                  <a:srgbClr val="9900FF"/>
                </a:solidFill>
                <a:latin typeface="Comic Sans MS" panose="030F0702030302020204" pitchFamily="66" charset="0"/>
              </a:rPr>
              <a:t>Apply new learning</a:t>
            </a:r>
          </a:p>
        </p:txBody>
      </p:sp>
    </p:spTree>
    <p:extLst>
      <p:ext uri="{BB962C8B-B14F-4D97-AF65-F5344CB8AC3E}">
        <p14:creationId xmlns:p14="http://schemas.microsoft.com/office/powerpoint/2010/main" val="725260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CAE9E-27B3-4844-97AB-79AAA2672320}"/>
              </a:ext>
            </a:extLst>
          </p:cNvPr>
          <p:cNvSpPr>
            <a:spLocks noGrp="1"/>
          </p:cNvSpPr>
          <p:nvPr>
            <p:ph type="title"/>
          </p:nvPr>
        </p:nvSpPr>
        <p:spPr/>
        <p:txBody>
          <a:bodyPr>
            <a:normAutofit fontScale="90000"/>
          </a:bodyPr>
          <a:lstStyle/>
          <a:p>
            <a:pPr algn="ctr"/>
            <a:r>
              <a:rPr lang="en-GB" dirty="0">
                <a:solidFill>
                  <a:srgbClr val="9900FF"/>
                </a:solidFill>
                <a:latin typeface="Comic Sans MS" panose="030F0702030302020204" pitchFamily="66" charset="0"/>
              </a:rPr>
              <a:t>What are the hazards and risks associated with hospital/care home environments?</a:t>
            </a:r>
          </a:p>
        </p:txBody>
      </p:sp>
      <p:sp>
        <p:nvSpPr>
          <p:cNvPr id="3" name="Content Placeholder 2">
            <a:extLst>
              <a:ext uri="{FF2B5EF4-FFF2-40B4-BE49-F238E27FC236}">
                <a16:creationId xmlns:a16="http://schemas.microsoft.com/office/drawing/2014/main" id="{2424766F-85D2-4005-8BC1-F19C89A93C21}"/>
              </a:ext>
            </a:extLst>
          </p:cNvPr>
          <p:cNvSpPr>
            <a:spLocks noGrp="1"/>
          </p:cNvSpPr>
          <p:nvPr>
            <p:ph idx="1"/>
          </p:nvPr>
        </p:nvSpPr>
        <p:spPr/>
        <p:txBody>
          <a:bodyPr>
            <a:normAutofit/>
          </a:bodyPr>
          <a:lstStyle/>
          <a:p>
            <a:pPr marL="0" indent="0">
              <a:buNone/>
            </a:pPr>
            <a:r>
              <a:rPr lang="en-GB" b="1" dirty="0">
                <a:latin typeface="Comic Sans MS" panose="030F0702030302020204" pitchFamily="66" charset="0"/>
              </a:rPr>
              <a:t>For this task you will all be split into 2 groups</a:t>
            </a:r>
          </a:p>
          <a:p>
            <a:pPr marL="0" indent="0">
              <a:buNone/>
            </a:pPr>
            <a:endParaRPr lang="en-GB" dirty="0">
              <a:latin typeface="Comic Sans MS" panose="030F0702030302020204" pitchFamily="66" charset="0"/>
            </a:endParaRPr>
          </a:p>
          <a:p>
            <a:pPr marL="0" indent="0">
              <a:buNone/>
            </a:pPr>
            <a:r>
              <a:rPr lang="en-GB" dirty="0">
                <a:latin typeface="Comic Sans MS" panose="030F0702030302020204" pitchFamily="66" charset="0"/>
              </a:rPr>
              <a:t>Group A and Group B</a:t>
            </a:r>
          </a:p>
          <a:p>
            <a:pPr marL="0" indent="0">
              <a:buNone/>
            </a:pPr>
            <a:endParaRPr lang="en-GB" dirty="0">
              <a:latin typeface="Comic Sans MS" panose="030F0702030302020204" pitchFamily="66" charset="0"/>
            </a:endParaRPr>
          </a:p>
          <a:p>
            <a:pPr marL="0" indent="0">
              <a:buNone/>
            </a:pPr>
            <a:r>
              <a:rPr lang="en-GB" dirty="0">
                <a:latin typeface="Comic Sans MS" panose="030F0702030302020204" pitchFamily="66" charset="0"/>
              </a:rPr>
              <a:t>Group A will go and record all of the hazards and risks in the hospital environment. </a:t>
            </a:r>
          </a:p>
          <a:p>
            <a:pPr marL="0" indent="0">
              <a:buNone/>
            </a:pPr>
            <a:endParaRPr lang="en-GB" dirty="0">
              <a:latin typeface="Comic Sans MS" panose="030F0702030302020204" pitchFamily="66" charset="0"/>
            </a:endParaRPr>
          </a:p>
          <a:p>
            <a:pPr marL="0" indent="0">
              <a:buNone/>
            </a:pPr>
            <a:r>
              <a:rPr lang="en-GB" dirty="0">
                <a:latin typeface="Comic Sans MS" panose="030F0702030302020204" pitchFamily="66" charset="0"/>
              </a:rPr>
              <a:t>Group B will go and record all of the hazards and risks in the care home environment.</a:t>
            </a:r>
          </a:p>
        </p:txBody>
      </p:sp>
    </p:spTree>
    <p:extLst>
      <p:ext uri="{BB962C8B-B14F-4D97-AF65-F5344CB8AC3E}">
        <p14:creationId xmlns:p14="http://schemas.microsoft.com/office/powerpoint/2010/main" val="38418059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TotalTime>
  <Words>708</Words>
  <Application>Microsoft Office PowerPoint</Application>
  <PresentationFormat>Widescreen</PresentationFormat>
  <Paragraphs>89</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Comic Sans MS</vt:lpstr>
      <vt:lpstr>Office Theme</vt:lpstr>
      <vt:lpstr>We are aiming to improve our students oracy skills by designing a lesson activity that focuses around speaking and listening</vt:lpstr>
      <vt:lpstr>Context and Rationale</vt:lpstr>
      <vt:lpstr>Connect Activity</vt:lpstr>
      <vt:lpstr>PowerPoint Presentation</vt:lpstr>
      <vt:lpstr>This weeks aim…</vt:lpstr>
      <vt:lpstr>Learning Objectives</vt:lpstr>
      <vt:lpstr>Present New Learning</vt:lpstr>
      <vt:lpstr>PowerPoint Presentation</vt:lpstr>
      <vt:lpstr>What are the hazards and risks associated with hospital/care home environments?</vt:lpstr>
      <vt:lpstr>What are the hazards and risks associated with hospital/care home environments?</vt:lpstr>
      <vt:lpstr>Plenary: Exit Ticket</vt:lpstr>
      <vt:lpstr>PowerPoint Presentation</vt:lpstr>
      <vt:lpstr>Word Wall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 are aiming to improve our students oracy skills by designing a lesson activity that focuses around speaking and listening</dc:title>
  <dc:creator>Anna Hardman</dc:creator>
  <cp:lastModifiedBy>4874@sunderlandcollege.ac.uk</cp:lastModifiedBy>
  <cp:revision>11</cp:revision>
  <dcterms:created xsi:type="dcterms:W3CDTF">2020-02-07T15:08:36Z</dcterms:created>
  <dcterms:modified xsi:type="dcterms:W3CDTF">2020-03-03T16:17:21Z</dcterms:modified>
</cp:coreProperties>
</file>