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6" r:id="rId4"/>
  </p:sldMasterIdLst>
  <p:sldIdLst>
    <p:sldId id="257" r:id="rId5"/>
    <p:sldId id="258" r:id="rId6"/>
    <p:sldId id="281" r:id="rId7"/>
    <p:sldId id="282" r:id="rId8"/>
    <p:sldId id="259" r:id="rId9"/>
    <p:sldId id="263" r:id="rId10"/>
    <p:sldId id="265" r:id="rId11"/>
    <p:sldId id="270" r:id="rId12"/>
    <p:sldId id="261" r:id="rId13"/>
    <p:sldId id="262" r:id="rId14"/>
    <p:sldId id="271" r:id="rId15"/>
    <p:sldId id="264" r:id="rId16"/>
    <p:sldId id="266" r:id="rId17"/>
    <p:sldId id="267" r:id="rId18"/>
    <p:sldId id="269" r:id="rId19"/>
    <p:sldId id="272" r:id="rId20"/>
    <p:sldId id="277" r:id="rId21"/>
    <p:sldId id="278" r:id="rId22"/>
    <p:sldId id="273" r:id="rId23"/>
    <p:sldId id="274" r:id="rId24"/>
    <p:sldId id="275" r:id="rId25"/>
    <p:sldId id="276" r:id="rId26"/>
    <p:sldId id="279" r:id="rId27"/>
    <p:sldId id="280" r:id="rId28"/>
  </p:sldIdLst>
  <p:sldSz cx="12192000" cy="6858000"/>
  <p:notesSz cx="6889750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16F1E9-0FFC-4CEC-A1A8-ACACC4221D8C}" v="1004" dt="2020-05-05T15:51:05.960"/>
    <p1510:client id="{AED1F089-BA2B-89FA-C359-30B1167D4EED}" v="194" dt="2020-05-11T13:10:03.5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11/12/2020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11/12/2020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11/12/2020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11/12/2020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11/12/2020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=""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11/12/2020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=""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11/12/2020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=""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=""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11/12/2020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=""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11/12/2020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11/12/2020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11/12/2020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O3dDaEkykto?feature=oembed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ryQ_JHayKoE?feature=oembed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="" xmlns:a16="http://schemas.microsoft.com/office/drawing/2014/main" id="{A9286AD2-18A9-4868-A4E3-7A2097A2081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4" y="639097"/>
            <a:ext cx="6253317" cy="3686015"/>
          </a:xfrm>
        </p:spPr>
        <p:txBody>
          <a:bodyPr>
            <a:normAutofit/>
          </a:bodyPr>
          <a:lstStyle/>
          <a:p>
            <a:r>
              <a:rPr lang="en-US" sz="7200" dirty="0"/>
              <a:t>Help to Save.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672739"/>
            <a:ext cx="6269347" cy="102149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How much extra could you get?</a:t>
            </a:r>
          </a:p>
        </p:txBody>
      </p:sp>
      <p:pic>
        <p:nvPicPr>
          <p:cNvPr id="5" name="Picture 4" descr="A picture containing building, sitting, bench, side&#10;&#10;Description automatically generated">
            <a:extLst>
              <a:ext uri="{FF2B5EF4-FFF2-40B4-BE49-F238E27FC236}">
                <a16:creationId xmlns="" xmlns:a16="http://schemas.microsoft.com/office/drawing/2014/main" id="{282CF6DD-7FE8-4063-9551-1B7BBCE92A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"/>
            <a:ext cx="4635315" cy="6857999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E7A7CD63-7EC3-44F3-95D0-595C4019FF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="" xmlns:a16="http://schemas.microsoft.com/office/drawing/2014/main" id="{9C13228E-0015-46E7-80BB-4F9ADCD2A8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303" y="147714"/>
            <a:ext cx="3484245" cy="25870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0" y="286603"/>
            <a:ext cx="7985760" cy="1450757"/>
          </a:xfrm>
        </p:spPr>
        <p:txBody>
          <a:bodyPr anchor="b">
            <a:normAutofit/>
          </a:bodyPr>
          <a:lstStyle/>
          <a:p>
            <a:pPr lvl="0"/>
            <a:r>
              <a:rPr lang="en-US" sz="3300" i="1" dirty="0"/>
              <a:t>Answers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="" xmlns:a16="http://schemas.microsoft.com/office/drawing/2014/main" id="{0A277DDA-B4A8-4D58-8CC6-76AB889E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80" y="1952626"/>
            <a:ext cx="10058400" cy="3916470"/>
          </a:xfrm>
        </p:spPr>
        <p:txBody>
          <a:bodyPr/>
          <a:lstStyle/>
          <a:p>
            <a:r>
              <a:rPr lang="en-US" dirty="0"/>
              <a:t>1) £240</a:t>
            </a:r>
          </a:p>
          <a:p>
            <a:r>
              <a:rPr lang="en-US" dirty="0"/>
              <a:t>2) £420</a:t>
            </a:r>
          </a:p>
          <a:p>
            <a:r>
              <a:rPr lang="en-US" dirty="0"/>
              <a:t>3) £540</a:t>
            </a:r>
          </a:p>
          <a:p>
            <a:r>
              <a:rPr lang="en-US" dirty="0"/>
              <a:t>4) £450</a:t>
            </a:r>
          </a:p>
          <a:p>
            <a:r>
              <a:rPr lang="en-US" dirty="0"/>
              <a:t>5) £432</a:t>
            </a:r>
          </a:p>
          <a:p>
            <a:r>
              <a:rPr lang="en-US" dirty="0"/>
              <a:t>6) £300</a:t>
            </a:r>
          </a:p>
          <a:p>
            <a:r>
              <a:rPr lang="en-US" dirty="0"/>
              <a:t>7)  £490</a:t>
            </a:r>
          </a:p>
          <a:p>
            <a:r>
              <a:rPr lang="en-US" dirty="0"/>
              <a:t>8) £320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CF87900-E850-4052-BDCF-E202AB32A0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1920240" cy="142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05617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0" y="286604"/>
            <a:ext cx="7985760" cy="1113572"/>
          </a:xfrm>
        </p:spPr>
        <p:txBody>
          <a:bodyPr anchor="b">
            <a:normAutofit/>
          </a:bodyPr>
          <a:lstStyle/>
          <a:p>
            <a:pPr lvl="0" algn="ctr"/>
            <a:r>
              <a:rPr lang="en-US" sz="6600" i="1" dirty="0"/>
              <a:t>Help to Save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10058400" cy="736282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Niamh </a:t>
            </a:r>
            <a:r>
              <a:rPr lang="en-US" dirty="0"/>
              <a:t>saves </a:t>
            </a:r>
            <a:r>
              <a:rPr lang="en-US" dirty="0">
                <a:solidFill>
                  <a:srgbClr val="0070C0"/>
                </a:solidFill>
              </a:rPr>
              <a:t>£30</a:t>
            </a:r>
            <a:r>
              <a:rPr lang="en-US" dirty="0"/>
              <a:t> per month. How much does she have in </a:t>
            </a:r>
            <a:r>
              <a:rPr lang="en-US" b="1" dirty="0">
                <a:highlight>
                  <a:srgbClr val="FFFF00"/>
                </a:highlight>
              </a:rPr>
              <a:t>total</a:t>
            </a:r>
            <a:r>
              <a:rPr lang="en-US" dirty="0"/>
              <a:t> after 2 years?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="" xmlns:a16="http://schemas.microsoft.com/office/drawing/2014/main" id="{0A277DDA-B4A8-4D58-8CC6-76AB889E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10058400" cy="2910821"/>
          </a:xfrm>
        </p:spPr>
        <p:txBody>
          <a:bodyPr/>
          <a:lstStyle/>
          <a:p>
            <a:r>
              <a:rPr lang="en-US" dirty="0"/>
              <a:t>2 years of savings</a:t>
            </a:r>
          </a:p>
          <a:p>
            <a:r>
              <a:rPr lang="en-US" dirty="0"/>
              <a:t>2 x 12 = </a:t>
            </a:r>
            <a:r>
              <a:rPr lang="en-US" dirty="0">
                <a:solidFill>
                  <a:srgbClr val="FF0000"/>
                </a:solidFill>
              </a:rPr>
              <a:t>24</a:t>
            </a:r>
            <a:r>
              <a:rPr lang="en-US" dirty="0"/>
              <a:t> months</a:t>
            </a:r>
          </a:p>
          <a:p>
            <a:r>
              <a:rPr lang="en-US" dirty="0">
                <a:solidFill>
                  <a:srgbClr val="FF0000"/>
                </a:solidFill>
              </a:rPr>
              <a:t>24</a:t>
            </a:r>
            <a:r>
              <a:rPr lang="en-US" dirty="0"/>
              <a:t> months x </a:t>
            </a:r>
            <a:r>
              <a:rPr lang="en-US" dirty="0">
                <a:solidFill>
                  <a:srgbClr val="0070C0"/>
                </a:solidFill>
              </a:rPr>
              <a:t>£30 </a:t>
            </a:r>
            <a:r>
              <a:rPr lang="en-US" dirty="0"/>
              <a:t>= </a:t>
            </a:r>
            <a:r>
              <a:rPr lang="en-US" dirty="0">
                <a:solidFill>
                  <a:srgbClr val="FFC000"/>
                </a:solidFill>
              </a:rPr>
              <a:t>£720</a:t>
            </a:r>
          </a:p>
          <a:p>
            <a:r>
              <a:rPr lang="en-US" dirty="0"/>
              <a:t>The bonus is worth </a:t>
            </a:r>
            <a:r>
              <a:rPr lang="en-US" dirty="0">
                <a:solidFill>
                  <a:srgbClr val="FFC000"/>
                </a:solidFill>
              </a:rPr>
              <a:t>50%</a:t>
            </a:r>
            <a:r>
              <a:rPr lang="en-US" dirty="0"/>
              <a:t> of her highest balance so </a:t>
            </a:r>
            <a:r>
              <a:rPr lang="en-US" dirty="0">
                <a:solidFill>
                  <a:srgbClr val="FFC000"/>
                </a:solidFill>
              </a:rPr>
              <a:t>50% of £720</a:t>
            </a:r>
            <a:r>
              <a:rPr lang="en-US" dirty="0"/>
              <a:t> = £360.</a:t>
            </a:r>
          </a:p>
          <a:p>
            <a:pPr marL="0" indent="0">
              <a:buNone/>
            </a:pPr>
            <a:r>
              <a:rPr lang="en-US" dirty="0"/>
              <a:t>  His bonus is £360 + £720 (her savings) = £1080.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CF87900-E850-4052-BDCF-E202AB32A0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1920240" cy="142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418585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0" y="286604"/>
            <a:ext cx="7985760" cy="1113572"/>
          </a:xfrm>
        </p:spPr>
        <p:txBody>
          <a:bodyPr anchor="b">
            <a:normAutofit/>
          </a:bodyPr>
          <a:lstStyle/>
          <a:p>
            <a:pPr lvl="0" algn="ctr"/>
            <a:r>
              <a:rPr lang="en-US" sz="6600" i="1" dirty="0"/>
              <a:t>Help to Save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10058400" cy="736282"/>
          </a:xfrm>
        </p:spPr>
        <p:txBody>
          <a:bodyPr anchor="ctr">
            <a:normAutofit/>
          </a:bodyPr>
          <a:lstStyle/>
          <a:p>
            <a:r>
              <a:rPr lang="en-US" dirty="0"/>
              <a:t>James saves </a:t>
            </a:r>
            <a:r>
              <a:rPr lang="en-US" dirty="0">
                <a:solidFill>
                  <a:srgbClr val="0070C0"/>
                </a:solidFill>
              </a:rPr>
              <a:t>£40</a:t>
            </a:r>
            <a:r>
              <a:rPr lang="en-US" dirty="0"/>
              <a:t> per month. How much does he have in </a:t>
            </a:r>
            <a:r>
              <a:rPr lang="en-US" b="1" dirty="0">
                <a:highlight>
                  <a:srgbClr val="FFFF00"/>
                </a:highlight>
              </a:rPr>
              <a:t>total</a:t>
            </a:r>
            <a:r>
              <a:rPr lang="en-US" dirty="0"/>
              <a:t> after 2 years?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="" xmlns:a16="http://schemas.microsoft.com/office/drawing/2014/main" id="{0A277DDA-B4A8-4D58-8CC6-76AB889E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10058400" cy="2910821"/>
          </a:xfrm>
        </p:spPr>
        <p:txBody>
          <a:bodyPr/>
          <a:lstStyle/>
          <a:p>
            <a:r>
              <a:rPr lang="en-US" dirty="0"/>
              <a:t>2 years of savings</a:t>
            </a:r>
          </a:p>
          <a:p>
            <a:r>
              <a:rPr lang="en-US" dirty="0"/>
              <a:t>2 x 12 = </a:t>
            </a:r>
            <a:r>
              <a:rPr lang="en-US" dirty="0">
                <a:solidFill>
                  <a:srgbClr val="FF0000"/>
                </a:solidFill>
              </a:rPr>
              <a:t>24</a:t>
            </a:r>
            <a:r>
              <a:rPr lang="en-US" dirty="0"/>
              <a:t> months</a:t>
            </a:r>
          </a:p>
          <a:p>
            <a:r>
              <a:rPr lang="en-US" dirty="0">
                <a:solidFill>
                  <a:srgbClr val="FF0000"/>
                </a:solidFill>
              </a:rPr>
              <a:t>24</a:t>
            </a:r>
            <a:r>
              <a:rPr lang="en-US" dirty="0"/>
              <a:t> months x </a:t>
            </a:r>
            <a:r>
              <a:rPr lang="en-US" dirty="0">
                <a:solidFill>
                  <a:srgbClr val="0070C0"/>
                </a:solidFill>
              </a:rPr>
              <a:t>£40 </a:t>
            </a:r>
            <a:r>
              <a:rPr lang="en-US" dirty="0"/>
              <a:t>= </a:t>
            </a:r>
            <a:r>
              <a:rPr lang="en-US" dirty="0">
                <a:solidFill>
                  <a:srgbClr val="FFC000"/>
                </a:solidFill>
              </a:rPr>
              <a:t>£960</a:t>
            </a:r>
          </a:p>
          <a:p>
            <a:r>
              <a:rPr lang="en-US" dirty="0"/>
              <a:t>The bonus is worth </a:t>
            </a:r>
            <a:r>
              <a:rPr lang="en-US" dirty="0">
                <a:solidFill>
                  <a:srgbClr val="FFC000"/>
                </a:solidFill>
              </a:rPr>
              <a:t>50%</a:t>
            </a:r>
            <a:r>
              <a:rPr lang="en-US" dirty="0"/>
              <a:t> of his highest balance so </a:t>
            </a:r>
            <a:r>
              <a:rPr lang="en-US" dirty="0">
                <a:solidFill>
                  <a:srgbClr val="FFC000"/>
                </a:solidFill>
              </a:rPr>
              <a:t>50% of £960</a:t>
            </a:r>
            <a:r>
              <a:rPr lang="en-US" dirty="0"/>
              <a:t> = £480.</a:t>
            </a:r>
          </a:p>
          <a:p>
            <a:pPr marL="0" indent="0">
              <a:buNone/>
            </a:pPr>
            <a:r>
              <a:rPr lang="en-US" dirty="0"/>
              <a:t>  His bonus is £480 + £960 (his savings) = £1440.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CF87900-E850-4052-BDCF-E202AB32A0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1920240" cy="142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54081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0" y="286603"/>
            <a:ext cx="8317230" cy="1450757"/>
          </a:xfrm>
        </p:spPr>
        <p:txBody>
          <a:bodyPr anchor="b">
            <a:normAutofit/>
          </a:bodyPr>
          <a:lstStyle/>
          <a:p>
            <a:pPr lvl="0"/>
            <a:r>
              <a:rPr lang="en-US" sz="2600" i="1" dirty="0"/>
              <a:t>For each question work out the </a:t>
            </a:r>
            <a:r>
              <a:rPr lang="en-US" sz="2600" b="1" i="1" dirty="0"/>
              <a:t>total</a:t>
            </a:r>
            <a:r>
              <a:rPr lang="en-US" sz="2600" i="1" dirty="0"/>
              <a:t> after 2 years?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="" xmlns:a16="http://schemas.microsoft.com/office/drawing/2014/main" id="{0A277DDA-B4A8-4D58-8CC6-76AB889E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80" y="2009776"/>
            <a:ext cx="10389870" cy="385932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1) John saves £20 per month for both years.</a:t>
            </a:r>
          </a:p>
          <a:p>
            <a:r>
              <a:rPr lang="en-US" dirty="0"/>
              <a:t>2) Henry saves £35 per month for both years.</a:t>
            </a:r>
          </a:p>
          <a:p>
            <a:r>
              <a:rPr lang="en-US" dirty="0"/>
              <a:t>3) Julie saves £45 per month for both years.</a:t>
            </a:r>
          </a:p>
          <a:p>
            <a:r>
              <a:rPr lang="en-US" dirty="0"/>
              <a:t>4) Abed saves £45 per month in year 1 and £30 per month in year 2.</a:t>
            </a:r>
          </a:p>
          <a:p>
            <a:r>
              <a:rPr lang="en-US" dirty="0"/>
              <a:t>5) Karijmat saves £28 per month in year 1 and £44 per month in year 2.</a:t>
            </a:r>
          </a:p>
          <a:p>
            <a:r>
              <a:rPr lang="en-US" dirty="0"/>
              <a:t>6) Padraic saves £50 per month in year 1 and nothing in year 2.</a:t>
            </a:r>
          </a:p>
          <a:p>
            <a:r>
              <a:rPr lang="en-US" dirty="0"/>
              <a:t>7) Charlotte saves £45 per month for both years. However she withdraws £100 at the end of year 1.</a:t>
            </a:r>
          </a:p>
          <a:p>
            <a:r>
              <a:rPr lang="en-US" dirty="0"/>
              <a:t>8) Louise saves £35 per month for both years. However she withdraws £200 at the end of year 1.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CF87900-E850-4052-BDCF-E202AB32A0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1920240" cy="142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18675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0" y="286603"/>
            <a:ext cx="7985760" cy="1450757"/>
          </a:xfrm>
        </p:spPr>
        <p:txBody>
          <a:bodyPr anchor="b">
            <a:normAutofit/>
          </a:bodyPr>
          <a:lstStyle/>
          <a:p>
            <a:pPr lvl="0"/>
            <a:r>
              <a:rPr lang="en-US" sz="3300" i="1" dirty="0"/>
              <a:t>Answers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="" xmlns:a16="http://schemas.microsoft.com/office/drawing/2014/main" id="{0A277DDA-B4A8-4D58-8CC6-76AB889E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80" y="1952626"/>
            <a:ext cx="10058400" cy="3916470"/>
          </a:xfrm>
        </p:spPr>
        <p:txBody>
          <a:bodyPr/>
          <a:lstStyle/>
          <a:p>
            <a:r>
              <a:rPr lang="en-US" dirty="0"/>
              <a:t>1) £720</a:t>
            </a:r>
          </a:p>
          <a:p>
            <a:r>
              <a:rPr lang="en-US" dirty="0"/>
              <a:t>2) £1260</a:t>
            </a:r>
          </a:p>
          <a:p>
            <a:r>
              <a:rPr lang="en-US" dirty="0"/>
              <a:t>3) £1620</a:t>
            </a:r>
          </a:p>
          <a:p>
            <a:r>
              <a:rPr lang="en-US" dirty="0"/>
              <a:t>4) £1350</a:t>
            </a:r>
          </a:p>
          <a:p>
            <a:r>
              <a:rPr lang="en-US" dirty="0"/>
              <a:t>5) £1296</a:t>
            </a:r>
          </a:p>
          <a:p>
            <a:r>
              <a:rPr lang="en-US" dirty="0"/>
              <a:t>6) £900</a:t>
            </a:r>
          </a:p>
          <a:p>
            <a:r>
              <a:rPr lang="en-US" dirty="0"/>
              <a:t>7)  £1470</a:t>
            </a:r>
          </a:p>
          <a:p>
            <a:r>
              <a:rPr lang="en-US" dirty="0"/>
              <a:t>8) £960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CF87900-E850-4052-BDCF-E202AB32A0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1920240" cy="142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9714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0" y="286604"/>
            <a:ext cx="7985760" cy="1113572"/>
          </a:xfrm>
        </p:spPr>
        <p:txBody>
          <a:bodyPr anchor="b">
            <a:normAutofit/>
          </a:bodyPr>
          <a:lstStyle/>
          <a:p>
            <a:pPr lvl="0" algn="ctr"/>
            <a:r>
              <a:rPr lang="en-US" sz="6600" i="1" dirty="0"/>
              <a:t>Help to Save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80" y="1872626"/>
            <a:ext cx="10058400" cy="736282"/>
          </a:xfrm>
        </p:spPr>
        <p:txBody>
          <a:bodyPr anchor="ctr">
            <a:normAutofit/>
          </a:bodyPr>
          <a:lstStyle/>
          <a:p>
            <a:r>
              <a:rPr lang="en-US" dirty="0"/>
              <a:t>Emily saves </a:t>
            </a:r>
            <a:r>
              <a:rPr lang="en-US" dirty="0">
                <a:solidFill>
                  <a:srgbClr val="0070C0"/>
                </a:solidFill>
              </a:rPr>
              <a:t>£25</a:t>
            </a:r>
            <a:r>
              <a:rPr lang="en-US" dirty="0"/>
              <a:t> per month. How much is the Total bonus after 4 years?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="" xmlns:a16="http://schemas.microsoft.com/office/drawing/2014/main" id="{0A277DDA-B4A8-4D58-8CC6-76AB889E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80" y="2608908"/>
            <a:ext cx="10058400" cy="358234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Years 1 and 2 </a:t>
            </a:r>
          </a:p>
          <a:p>
            <a:r>
              <a:rPr lang="en-US" dirty="0">
                <a:solidFill>
                  <a:srgbClr val="FF0000"/>
                </a:solidFill>
              </a:rPr>
              <a:t>24</a:t>
            </a:r>
            <a:r>
              <a:rPr lang="en-US" dirty="0"/>
              <a:t> months x </a:t>
            </a:r>
            <a:r>
              <a:rPr lang="en-US" dirty="0">
                <a:solidFill>
                  <a:srgbClr val="0070C0"/>
                </a:solidFill>
              </a:rPr>
              <a:t>£25 </a:t>
            </a:r>
            <a:r>
              <a:rPr lang="en-US" dirty="0"/>
              <a:t>= </a:t>
            </a:r>
            <a:r>
              <a:rPr lang="en-US" dirty="0">
                <a:solidFill>
                  <a:srgbClr val="FFC000"/>
                </a:solidFill>
              </a:rPr>
              <a:t>£600</a:t>
            </a:r>
          </a:p>
          <a:p>
            <a:r>
              <a:rPr lang="en-US" dirty="0"/>
              <a:t>The bonus is worth </a:t>
            </a:r>
            <a:r>
              <a:rPr lang="en-US" dirty="0">
                <a:solidFill>
                  <a:srgbClr val="FFC000"/>
                </a:solidFill>
              </a:rPr>
              <a:t>50%</a:t>
            </a:r>
            <a:r>
              <a:rPr lang="en-US" dirty="0"/>
              <a:t> of her highest balance so </a:t>
            </a:r>
            <a:r>
              <a:rPr lang="en-US" dirty="0">
                <a:solidFill>
                  <a:srgbClr val="FFC000"/>
                </a:solidFill>
              </a:rPr>
              <a:t>50% of £600</a:t>
            </a:r>
            <a:r>
              <a:rPr lang="en-US" dirty="0"/>
              <a:t> = £300.</a:t>
            </a:r>
          </a:p>
          <a:p>
            <a:r>
              <a:rPr lang="en-US" dirty="0"/>
              <a:t>Years 3 and 4 (Bonus is only paid on highest balance of the extra saved)</a:t>
            </a:r>
          </a:p>
          <a:p>
            <a:r>
              <a:rPr lang="en-US" dirty="0">
                <a:solidFill>
                  <a:srgbClr val="FF0000"/>
                </a:solidFill>
              </a:rPr>
              <a:t>24</a:t>
            </a:r>
            <a:r>
              <a:rPr lang="en-US" dirty="0"/>
              <a:t> months x </a:t>
            </a:r>
            <a:r>
              <a:rPr lang="en-US" dirty="0">
                <a:solidFill>
                  <a:srgbClr val="0070C0"/>
                </a:solidFill>
              </a:rPr>
              <a:t>£25 </a:t>
            </a:r>
            <a:r>
              <a:rPr lang="en-US" dirty="0"/>
              <a:t>= </a:t>
            </a:r>
            <a:r>
              <a:rPr lang="en-US" dirty="0">
                <a:solidFill>
                  <a:srgbClr val="FFC000"/>
                </a:solidFill>
              </a:rPr>
              <a:t>£600</a:t>
            </a:r>
          </a:p>
          <a:p>
            <a:r>
              <a:rPr lang="en-US" dirty="0"/>
              <a:t>The bonus is worth </a:t>
            </a:r>
            <a:r>
              <a:rPr lang="en-US" dirty="0">
                <a:solidFill>
                  <a:srgbClr val="FFC000"/>
                </a:solidFill>
              </a:rPr>
              <a:t>50%</a:t>
            </a:r>
            <a:r>
              <a:rPr lang="en-US" dirty="0"/>
              <a:t> of her highest balance so </a:t>
            </a:r>
            <a:r>
              <a:rPr lang="en-US" dirty="0">
                <a:solidFill>
                  <a:srgbClr val="FFC000"/>
                </a:solidFill>
              </a:rPr>
              <a:t>50% of £600</a:t>
            </a:r>
            <a:r>
              <a:rPr lang="en-US" dirty="0"/>
              <a:t> = £300.</a:t>
            </a:r>
          </a:p>
          <a:p>
            <a:r>
              <a:rPr lang="en-US" dirty="0"/>
              <a:t>Total bonus £300 + £300 = £600.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CF87900-E850-4052-BDCF-E202AB32A0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1920240" cy="142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15500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0" y="286604"/>
            <a:ext cx="7985760" cy="1113572"/>
          </a:xfrm>
        </p:spPr>
        <p:txBody>
          <a:bodyPr anchor="b">
            <a:normAutofit/>
          </a:bodyPr>
          <a:lstStyle/>
          <a:p>
            <a:pPr lvl="0" algn="ctr"/>
            <a:r>
              <a:rPr lang="en-US" sz="6600" i="1" dirty="0"/>
              <a:t>Help to Save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80" y="1872626"/>
            <a:ext cx="10058400" cy="736282"/>
          </a:xfrm>
        </p:spPr>
        <p:txBody>
          <a:bodyPr anchor="ctr">
            <a:normAutofit fontScale="85000" lnSpcReduction="20000"/>
          </a:bodyPr>
          <a:lstStyle/>
          <a:p>
            <a:r>
              <a:rPr lang="en-US" dirty="0" smtClean="0"/>
              <a:t>Ian </a:t>
            </a:r>
            <a:r>
              <a:rPr lang="en-US" dirty="0"/>
              <a:t>saves </a:t>
            </a:r>
            <a:r>
              <a:rPr lang="en-US" dirty="0">
                <a:solidFill>
                  <a:srgbClr val="0070C0"/>
                </a:solidFill>
              </a:rPr>
              <a:t>£25</a:t>
            </a:r>
            <a:r>
              <a:rPr lang="en-US" dirty="0"/>
              <a:t> per month For years 1 + 2. then </a:t>
            </a:r>
            <a:r>
              <a:rPr lang="en-US" dirty="0">
                <a:solidFill>
                  <a:srgbClr val="0070C0"/>
                </a:solidFill>
              </a:rPr>
              <a:t>£30</a:t>
            </a:r>
            <a:r>
              <a:rPr lang="en-US" dirty="0"/>
              <a:t> for Years 3 and 4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/>
              <a:t>How much is the Total bonus after 4 years?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="" xmlns:a16="http://schemas.microsoft.com/office/drawing/2014/main" id="{0A277DDA-B4A8-4D58-8CC6-76AB889E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80" y="2608908"/>
            <a:ext cx="10058400" cy="358234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Years 1 and 2 </a:t>
            </a:r>
          </a:p>
          <a:p>
            <a:r>
              <a:rPr lang="en-US" dirty="0">
                <a:solidFill>
                  <a:srgbClr val="FF0000"/>
                </a:solidFill>
              </a:rPr>
              <a:t>24</a:t>
            </a:r>
            <a:r>
              <a:rPr lang="en-US" dirty="0"/>
              <a:t> months x </a:t>
            </a:r>
            <a:r>
              <a:rPr lang="en-US" dirty="0">
                <a:solidFill>
                  <a:srgbClr val="0070C0"/>
                </a:solidFill>
              </a:rPr>
              <a:t>£25 </a:t>
            </a:r>
            <a:r>
              <a:rPr lang="en-US" dirty="0"/>
              <a:t>= </a:t>
            </a:r>
            <a:r>
              <a:rPr lang="en-US" dirty="0">
                <a:solidFill>
                  <a:srgbClr val="FFC000"/>
                </a:solidFill>
              </a:rPr>
              <a:t>£600</a:t>
            </a:r>
          </a:p>
          <a:p>
            <a:r>
              <a:rPr lang="en-US" dirty="0"/>
              <a:t>The bonus is worth </a:t>
            </a:r>
            <a:r>
              <a:rPr lang="en-US" dirty="0">
                <a:solidFill>
                  <a:srgbClr val="FFC000"/>
                </a:solidFill>
              </a:rPr>
              <a:t>50%</a:t>
            </a:r>
            <a:r>
              <a:rPr lang="en-US" dirty="0"/>
              <a:t> of her highest balance so </a:t>
            </a:r>
            <a:r>
              <a:rPr lang="en-US" dirty="0">
                <a:solidFill>
                  <a:srgbClr val="FFC000"/>
                </a:solidFill>
              </a:rPr>
              <a:t>50% of £600</a:t>
            </a:r>
            <a:r>
              <a:rPr lang="en-US" dirty="0"/>
              <a:t> = £300.</a:t>
            </a:r>
          </a:p>
          <a:p>
            <a:r>
              <a:rPr lang="en-US" dirty="0"/>
              <a:t>Years 3 and 4 (Bonus is only paid on highest balance of the extra saved)</a:t>
            </a:r>
          </a:p>
          <a:p>
            <a:r>
              <a:rPr lang="en-US" dirty="0">
                <a:solidFill>
                  <a:srgbClr val="FF0000"/>
                </a:solidFill>
              </a:rPr>
              <a:t>24</a:t>
            </a:r>
            <a:r>
              <a:rPr lang="en-US" dirty="0"/>
              <a:t> months x </a:t>
            </a:r>
            <a:r>
              <a:rPr lang="en-US" dirty="0">
                <a:solidFill>
                  <a:srgbClr val="0070C0"/>
                </a:solidFill>
              </a:rPr>
              <a:t>£30 </a:t>
            </a:r>
            <a:r>
              <a:rPr lang="en-US" dirty="0"/>
              <a:t>= </a:t>
            </a:r>
            <a:r>
              <a:rPr lang="en-US" dirty="0">
                <a:solidFill>
                  <a:srgbClr val="FFC000"/>
                </a:solidFill>
              </a:rPr>
              <a:t>£720</a:t>
            </a:r>
          </a:p>
          <a:p>
            <a:r>
              <a:rPr lang="en-US" dirty="0"/>
              <a:t>The bonus is worth </a:t>
            </a:r>
            <a:r>
              <a:rPr lang="en-US" dirty="0">
                <a:solidFill>
                  <a:srgbClr val="FFC000"/>
                </a:solidFill>
              </a:rPr>
              <a:t>50%</a:t>
            </a:r>
            <a:r>
              <a:rPr lang="en-US" dirty="0"/>
              <a:t> of her highest balance so </a:t>
            </a:r>
            <a:r>
              <a:rPr lang="en-US" dirty="0">
                <a:solidFill>
                  <a:srgbClr val="FFC000"/>
                </a:solidFill>
              </a:rPr>
              <a:t>50% of £720</a:t>
            </a:r>
            <a:r>
              <a:rPr lang="en-US" dirty="0"/>
              <a:t> = £360.</a:t>
            </a:r>
          </a:p>
          <a:p>
            <a:r>
              <a:rPr lang="en-US" dirty="0"/>
              <a:t>Total bonus £300 + £360 = £660.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CF87900-E850-4052-BDCF-E202AB32A0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1920240" cy="142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584242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0" y="286603"/>
            <a:ext cx="8317230" cy="1450757"/>
          </a:xfrm>
        </p:spPr>
        <p:txBody>
          <a:bodyPr anchor="b">
            <a:normAutofit/>
          </a:bodyPr>
          <a:lstStyle/>
          <a:p>
            <a:pPr lvl="0"/>
            <a:r>
              <a:rPr lang="en-US" sz="2600" i="1" dirty="0"/>
              <a:t>For each question work out the bonus after 4 years?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="" xmlns:a16="http://schemas.microsoft.com/office/drawing/2014/main" id="{0A277DDA-B4A8-4D58-8CC6-76AB889E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80" y="2009776"/>
            <a:ext cx="10389870" cy="385932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1) John saves £20 per month for 4 years.</a:t>
            </a:r>
          </a:p>
          <a:p>
            <a:r>
              <a:rPr lang="en-US" dirty="0"/>
              <a:t>2) Henry saves £35 per month for 4 years.</a:t>
            </a:r>
          </a:p>
          <a:p>
            <a:r>
              <a:rPr lang="en-US" dirty="0"/>
              <a:t>3) Julie saves £45 per month for 4 years.</a:t>
            </a:r>
          </a:p>
          <a:p>
            <a:r>
              <a:rPr lang="en-US" dirty="0"/>
              <a:t>4) Abed saves £45 per month in years 1+2  and £30 per month in years 3+4.</a:t>
            </a:r>
          </a:p>
          <a:p>
            <a:r>
              <a:rPr lang="en-US" dirty="0"/>
              <a:t>5) Karijmat saves £28 per month in years 1+2 and £44 per month in years 3+4.</a:t>
            </a:r>
          </a:p>
          <a:p>
            <a:r>
              <a:rPr lang="en-US" dirty="0"/>
              <a:t>6) Padraic saves £50 per month in year 1,2 and 3 and nothing in year 4.</a:t>
            </a:r>
          </a:p>
          <a:p>
            <a:r>
              <a:rPr lang="en-US" dirty="0"/>
              <a:t>7) Charlotte saves £44 per month in year 1,2 and 3 and nothing in year 4.</a:t>
            </a:r>
          </a:p>
          <a:p>
            <a:r>
              <a:rPr lang="en-US" dirty="0"/>
              <a:t>8) Louise saves £50 per month in year 1, nothing in year 2 and then £40 in years 3+4.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CF87900-E850-4052-BDCF-E202AB32A0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1920240" cy="142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48108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0" y="286603"/>
            <a:ext cx="7985760" cy="1450757"/>
          </a:xfrm>
        </p:spPr>
        <p:txBody>
          <a:bodyPr anchor="b">
            <a:normAutofit/>
          </a:bodyPr>
          <a:lstStyle/>
          <a:p>
            <a:pPr lvl="0"/>
            <a:r>
              <a:rPr lang="en-US" sz="3300" i="1" dirty="0"/>
              <a:t>Answers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="" xmlns:a16="http://schemas.microsoft.com/office/drawing/2014/main" id="{0A277DDA-B4A8-4D58-8CC6-76AB889E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80" y="1952626"/>
            <a:ext cx="10058400" cy="3916470"/>
          </a:xfrm>
        </p:spPr>
        <p:txBody>
          <a:bodyPr/>
          <a:lstStyle/>
          <a:p>
            <a:r>
              <a:rPr lang="en-US" dirty="0"/>
              <a:t>1) £480</a:t>
            </a:r>
          </a:p>
          <a:p>
            <a:r>
              <a:rPr lang="en-US" dirty="0"/>
              <a:t>2) £840</a:t>
            </a:r>
          </a:p>
          <a:p>
            <a:r>
              <a:rPr lang="en-US" dirty="0"/>
              <a:t>3) £1080</a:t>
            </a:r>
          </a:p>
          <a:p>
            <a:r>
              <a:rPr lang="en-US" dirty="0"/>
              <a:t>4) £900</a:t>
            </a:r>
          </a:p>
          <a:p>
            <a:r>
              <a:rPr lang="en-US" dirty="0"/>
              <a:t>5) £864</a:t>
            </a:r>
          </a:p>
          <a:p>
            <a:r>
              <a:rPr lang="en-US" dirty="0"/>
              <a:t>6) £900</a:t>
            </a:r>
          </a:p>
          <a:p>
            <a:r>
              <a:rPr lang="en-US" dirty="0"/>
              <a:t>7)  £792</a:t>
            </a:r>
          </a:p>
          <a:p>
            <a:r>
              <a:rPr lang="en-US" dirty="0"/>
              <a:t>8) £780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CF87900-E850-4052-BDCF-E202AB32A0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1920240" cy="142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3106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0" y="286604"/>
            <a:ext cx="7985760" cy="1113572"/>
          </a:xfrm>
        </p:spPr>
        <p:txBody>
          <a:bodyPr anchor="b">
            <a:normAutofit/>
          </a:bodyPr>
          <a:lstStyle/>
          <a:p>
            <a:pPr lvl="0" algn="ctr"/>
            <a:r>
              <a:rPr lang="en-US" sz="6600" i="1" dirty="0"/>
              <a:t>Help to Save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80" y="1872625"/>
            <a:ext cx="10058400" cy="4347200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Claudia </a:t>
            </a:r>
            <a:r>
              <a:rPr lang="en-US" dirty="0"/>
              <a:t>saves </a:t>
            </a:r>
            <a:r>
              <a:rPr lang="en-US" dirty="0">
                <a:solidFill>
                  <a:srgbClr val="0070C0"/>
                </a:solidFill>
              </a:rPr>
              <a:t>£40</a:t>
            </a:r>
            <a:r>
              <a:rPr lang="en-US" dirty="0"/>
              <a:t> per month For years 1 + 2.  </a:t>
            </a:r>
          </a:p>
          <a:p>
            <a:r>
              <a:rPr lang="en-US" dirty="0"/>
              <a:t>then </a:t>
            </a:r>
            <a:r>
              <a:rPr lang="en-US" dirty="0">
                <a:solidFill>
                  <a:srgbClr val="0070C0"/>
                </a:solidFill>
              </a:rPr>
              <a:t>£15</a:t>
            </a:r>
            <a:r>
              <a:rPr lang="en-US" dirty="0"/>
              <a:t> for Years 3 and 4.</a:t>
            </a:r>
          </a:p>
          <a:p>
            <a:r>
              <a:rPr lang="en-US" dirty="0"/>
              <a:t>At the end of year 3 she withdraws £200.</a:t>
            </a:r>
          </a:p>
          <a:p>
            <a:endParaRPr lang="en-US" dirty="0"/>
          </a:p>
          <a:p>
            <a:r>
              <a:rPr lang="en-US" dirty="0"/>
              <a:t>How much would her total bonus be?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CF87900-E850-4052-BDCF-E202AB32A0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1920240" cy="142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199291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="" xmlns:a16="http://schemas.microsoft.com/office/drawing/2014/main" id="{48E9F7A6-6908-4CA2-8DEA-95C3F53D5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598551" cy="785214"/>
          </a:xfrm>
        </p:spPr>
        <p:txBody>
          <a:bodyPr/>
          <a:lstStyle/>
          <a:p>
            <a:pPr algn="ctr"/>
            <a:r>
              <a:rPr lang="en-US" dirty="0"/>
              <a:t>What is HM Revenue and Customs?</a:t>
            </a:r>
          </a:p>
        </p:txBody>
      </p:sp>
      <p:sp>
        <p:nvSpPr>
          <p:cNvPr id="56" name="Content Placeholder 3">
            <a:extLst>
              <a:ext uri="{FF2B5EF4-FFF2-40B4-BE49-F238E27FC236}">
                <a16:creationId xmlns="" xmlns:a16="http://schemas.microsoft.com/office/drawing/2014/main" id="{9D1F63B0-0B01-47A2-922F-6C03088DAC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46907" y="828394"/>
            <a:ext cx="10706798" cy="3748194"/>
          </a:xfrm>
        </p:spPr>
        <p:txBody>
          <a:bodyPr vert="horz" lIns="0" tIns="45720" rIns="0" bIns="45720" rtlCol="0" anchor="t">
            <a:normAutofit/>
          </a:bodyPr>
          <a:lstStyle/>
          <a:p>
            <a:endParaRPr lang="en-US" sz="2400" dirty="0"/>
          </a:p>
          <a:p>
            <a:r>
              <a:rPr lang="en-US" sz="2400" dirty="0"/>
              <a:t>This short video will give you a background of what HMRC is and what they do.</a:t>
            </a:r>
            <a:endParaRPr lang="en-US" dirty="0"/>
          </a:p>
          <a:p>
            <a:endParaRPr lang="en-US" sz="3200" dirty="0"/>
          </a:p>
          <a:p>
            <a:endParaRPr lang="en-US" sz="3200" dirty="0"/>
          </a:p>
        </p:txBody>
      </p:sp>
      <p:pic>
        <p:nvPicPr>
          <p:cNvPr id="2" name="Picture 2">
            <a:hlinkClick r:id="" action="ppaction://media"/>
            <a:extLst>
              <a:ext uri="{FF2B5EF4-FFF2-40B4-BE49-F238E27FC236}">
                <a16:creationId xmlns="" xmlns:a16="http://schemas.microsoft.com/office/drawing/2014/main" id="{0F33FAD6-3498-42E5-9110-1D3481EBC32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34633" y="1930923"/>
            <a:ext cx="9693797" cy="436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146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0" y="286604"/>
            <a:ext cx="7985760" cy="1113572"/>
          </a:xfrm>
        </p:spPr>
        <p:txBody>
          <a:bodyPr anchor="b">
            <a:normAutofit/>
          </a:bodyPr>
          <a:lstStyle/>
          <a:p>
            <a:pPr lvl="0" algn="ctr"/>
            <a:r>
              <a:rPr lang="en-US" sz="6600" i="1" dirty="0"/>
              <a:t>Help to Save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="" xmlns:a16="http://schemas.microsoft.com/office/drawing/2014/main" id="{0A277DDA-B4A8-4D58-8CC6-76AB889E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80" y="2038350"/>
            <a:ext cx="10058400" cy="4152899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/>
                </a:solidFill>
              </a:rPr>
              <a:t>Years 1 and 2 </a:t>
            </a:r>
          </a:p>
          <a:p>
            <a:r>
              <a:rPr lang="en-US" dirty="0">
                <a:solidFill>
                  <a:srgbClr val="FF0000"/>
                </a:solidFill>
              </a:rPr>
              <a:t>24</a:t>
            </a:r>
            <a:r>
              <a:rPr lang="en-US" dirty="0"/>
              <a:t> months x </a:t>
            </a:r>
            <a:r>
              <a:rPr lang="en-US" dirty="0">
                <a:solidFill>
                  <a:srgbClr val="0070C0"/>
                </a:solidFill>
              </a:rPr>
              <a:t>£40 </a:t>
            </a:r>
            <a:r>
              <a:rPr lang="en-US" dirty="0"/>
              <a:t>= </a:t>
            </a:r>
            <a:r>
              <a:rPr lang="en-US" dirty="0">
                <a:solidFill>
                  <a:srgbClr val="FFC000"/>
                </a:solidFill>
              </a:rPr>
              <a:t>£960</a:t>
            </a:r>
          </a:p>
          <a:p>
            <a:r>
              <a:rPr lang="en-US" dirty="0"/>
              <a:t>The bonus is worth </a:t>
            </a:r>
            <a:r>
              <a:rPr lang="en-US" dirty="0">
                <a:solidFill>
                  <a:srgbClr val="FFC000"/>
                </a:solidFill>
              </a:rPr>
              <a:t>50%</a:t>
            </a:r>
            <a:r>
              <a:rPr lang="en-US" dirty="0"/>
              <a:t> of her highest balance so </a:t>
            </a:r>
            <a:r>
              <a:rPr lang="en-US" dirty="0">
                <a:solidFill>
                  <a:srgbClr val="FFC000"/>
                </a:solidFill>
              </a:rPr>
              <a:t>50% of £960</a:t>
            </a:r>
            <a:r>
              <a:rPr lang="en-US" dirty="0"/>
              <a:t> = £480.</a:t>
            </a:r>
          </a:p>
          <a:p>
            <a:r>
              <a:rPr lang="en-US" dirty="0"/>
              <a:t>Years 3 and 4</a:t>
            </a:r>
          </a:p>
          <a:p>
            <a:r>
              <a:rPr lang="en-US" dirty="0">
                <a:solidFill>
                  <a:schemeClr val="tx1"/>
                </a:solidFill>
              </a:rPr>
              <a:t>Year 3 - </a:t>
            </a:r>
            <a:r>
              <a:rPr lang="en-US" dirty="0">
                <a:solidFill>
                  <a:srgbClr val="FF0000"/>
                </a:solidFill>
              </a:rPr>
              <a:t>12</a:t>
            </a:r>
            <a:r>
              <a:rPr lang="en-US" dirty="0"/>
              <a:t> months x </a:t>
            </a:r>
            <a:r>
              <a:rPr lang="en-US" dirty="0">
                <a:solidFill>
                  <a:srgbClr val="0070C0"/>
                </a:solidFill>
              </a:rPr>
              <a:t>£15 </a:t>
            </a:r>
            <a:r>
              <a:rPr lang="en-US" dirty="0"/>
              <a:t>= </a:t>
            </a:r>
            <a:r>
              <a:rPr lang="en-US" dirty="0">
                <a:solidFill>
                  <a:srgbClr val="FFC000"/>
                </a:solidFill>
              </a:rPr>
              <a:t>£180 </a:t>
            </a:r>
            <a:r>
              <a:rPr lang="en-US" dirty="0">
                <a:solidFill>
                  <a:srgbClr val="00B0F0"/>
                </a:solidFill>
              </a:rPr>
              <a:t>(This means her </a:t>
            </a:r>
            <a:r>
              <a:rPr lang="en-US" dirty="0">
                <a:solidFill>
                  <a:srgbClr val="FF0000"/>
                </a:solidFill>
              </a:rPr>
              <a:t>highest balance</a:t>
            </a:r>
            <a:r>
              <a:rPr lang="en-US" dirty="0">
                <a:solidFill>
                  <a:srgbClr val="00B0F0"/>
                </a:solidFill>
              </a:rPr>
              <a:t> is £180) </a:t>
            </a:r>
            <a:endParaRPr lang="en-US" dirty="0">
              <a:solidFill>
                <a:srgbClr val="FFC000"/>
              </a:solidFill>
            </a:endParaRPr>
          </a:p>
          <a:p>
            <a:r>
              <a:rPr lang="en-US" dirty="0">
                <a:solidFill>
                  <a:srgbClr val="00B0F0"/>
                </a:solidFill>
              </a:rPr>
              <a:t>She then withdraws £200. </a:t>
            </a:r>
          </a:p>
          <a:p>
            <a:r>
              <a:rPr lang="en-US" dirty="0">
                <a:solidFill>
                  <a:srgbClr val="00B0F0"/>
                </a:solidFill>
              </a:rPr>
              <a:t>In the remaining 12 months she will only save an extra £180. Making her final balance £160.</a:t>
            </a:r>
          </a:p>
          <a:p>
            <a:r>
              <a:rPr lang="en-US" dirty="0"/>
              <a:t>The bonus is worth </a:t>
            </a:r>
            <a:r>
              <a:rPr lang="en-US" dirty="0">
                <a:solidFill>
                  <a:srgbClr val="FFC000"/>
                </a:solidFill>
              </a:rPr>
              <a:t>50%</a:t>
            </a:r>
            <a:r>
              <a:rPr lang="en-US" dirty="0"/>
              <a:t> of her </a:t>
            </a:r>
            <a:r>
              <a:rPr lang="en-US" b="1" dirty="0">
                <a:solidFill>
                  <a:srgbClr val="FF0000"/>
                </a:solidFill>
              </a:rPr>
              <a:t>highest balance</a:t>
            </a:r>
            <a:r>
              <a:rPr lang="en-US" dirty="0"/>
              <a:t> so </a:t>
            </a:r>
            <a:r>
              <a:rPr lang="en-US" dirty="0">
                <a:solidFill>
                  <a:srgbClr val="FFC000"/>
                </a:solidFill>
              </a:rPr>
              <a:t>50% of £180</a:t>
            </a:r>
            <a:r>
              <a:rPr lang="en-US" dirty="0"/>
              <a:t> = £90.</a:t>
            </a:r>
          </a:p>
          <a:p>
            <a:r>
              <a:rPr lang="en-US" dirty="0"/>
              <a:t>Total bonus £480 + £90 = £570.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CF87900-E850-4052-BDCF-E202AB32A0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1920240" cy="142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67363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0" y="286604"/>
            <a:ext cx="7985760" cy="1113572"/>
          </a:xfrm>
        </p:spPr>
        <p:txBody>
          <a:bodyPr anchor="b">
            <a:normAutofit/>
          </a:bodyPr>
          <a:lstStyle/>
          <a:p>
            <a:pPr lvl="0" algn="ctr"/>
            <a:r>
              <a:rPr lang="en-US" sz="6600" i="1" dirty="0"/>
              <a:t>Help to Save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80" y="1872625"/>
            <a:ext cx="10058400" cy="4347200"/>
          </a:xfrm>
        </p:spPr>
        <p:txBody>
          <a:bodyPr anchor="ctr">
            <a:normAutofit/>
          </a:bodyPr>
          <a:lstStyle/>
          <a:p>
            <a:r>
              <a:rPr lang="en-US" dirty="0"/>
              <a:t>Kinga saves </a:t>
            </a:r>
            <a:r>
              <a:rPr lang="en-US" dirty="0">
                <a:solidFill>
                  <a:srgbClr val="0070C0"/>
                </a:solidFill>
              </a:rPr>
              <a:t>£20</a:t>
            </a:r>
            <a:r>
              <a:rPr lang="en-US" dirty="0"/>
              <a:t> per month For years 1 + 2.  </a:t>
            </a:r>
          </a:p>
          <a:p>
            <a:r>
              <a:rPr lang="en-US" dirty="0"/>
              <a:t>then </a:t>
            </a:r>
            <a:r>
              <a:rPr lang="en-US" dirty="0">
                <a:solidFill>
                  <a:srgbClr val="0070C0"/>
                </a:solidFill>
              </a:rPr>
              <a:t>£40</a:t>
            </a:r>
            <a:r>
              <a:rPr lang="en-US" dirty="0"/>
              <a:t> for Years 3 and 4.</a:t>
            </a:r>
          </a:p>
          <a:p>
            <a:r>
              <a:rPr lang="en-US" dirty="0"/>
              <a:t>At the end of year 3 she withdraws £240.</a:t>
            </a:r>
          </a:p>
          <a:p>
            <a:endParaRPr lang="en-US" dirty="0"/>
          </a:p>
          <a:p>
            <a:r>
              <a:rPr lang="en-US" dirty="0"/>
              <a:t>How much would her total bonus be?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CF87900-E850-4052-BDCF-E202AB32A0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1920240" cy="142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53297726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0" y="286604"/>
            <a:ext cx="7985760" cy="1113572"/>
          </a:xfrm>
        </p:spPr>
        <p:txBody>
          <a:bodyPr anchor="b">
            <a:normAutofit/>
          </a:bodyPr>
          <a:lstStyle/>
          <a:p>
            <a:pPr lvl="0" algn="ctr"/>
            <a:r>
              <a:rPr lang="en-US" sz="6600" i="1" dirty="0"/>
              <a:t>Help to Save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="" xmlns:a16="http://schemas.microsoft.com/office/drawing/2014/main" id="{0A277DDA-B4A8-4D58-8CC6-76AB889E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80" y="2038350"/>
            <a:ext cx="10332720" cy="415289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Years 1 and 2 </a:t>
            </a:r>
          </a:p>
          <a:p>
            <a:r>
              <a:rPr lang="en-US" dirty="0">
                <a:solidFill>
                  <a:srgbClr val="FF0000"/>
                </a:solidFill>
              </a:rPr>
              <a:t>24</a:t>
            </a:r>
            <a:r>
              <a:rPr lang="en-US" dirty="0"/>
              <a:t> months x </a:t>
            </a:r>
            <a:r>
              <a:rPr lang="en-US" dirty="0">
                <a:solidFill>
                  <a:srgbClr val="0070C0"/>
                </a:solidFill>
              </a:rPr>
              <a:t>£20 </a:t>
            </a:r>
            <a:r>
              <a:rPr lang="en-US" dirty="0"/>
              <a:t>= </a:t>
            </a:r>
            <a:r>
              <a:rPr lang="en-US" dirty="0">
                <a:solidFill>
                  <a:srgbClr val="FFC000"/>
                </a:solidFill>
              </a:rPr>
              <a:t>£480</a:t>
            </a:r>
          </a:p>
          <a:p>
            <a:r>
              <a:rPr lang="en-US" dirty="0"/>
              <a:t>The bonus is worth </a:t>
            </a:r>
            <a:r>
              <a:rPr lang="en-US" dirty="0">
                <a:solidFill>
                  <a:srgbClr val="FFC000"/>
                </a:solidFill>
              </a:rPr>
              <a:t>50%</a:t>
            </a:r>
            <a:r>
              <a:rPr lang="en-US" dirty="0"/>
              <a:t> of her highest balance so </a:t>
            </a:r>
            <a:r>
              <a:rPr lang="en-US" dirty="0">
                <a:solidFill>
                  <a:srgbClr val="FFC000"/>
                </a:solidFill>
              </a:rPr>
              <a:t>50% of £480</a:t>
            </a:r>
            <a:r>
              <a:rPr lang="en-US" dirty="0"/>
              <a:t> = £240.</a:t>
            </a:r>
          </a:p>
          <a:p>
            <a:r>
              <a:rPr lang="en-US" dirty="0"/>
              <a:t>Years 3 and 4</a:t>
            </a:r>
          </a:p>
          <a:p>
            <a:r>
              <a:rPr lang="en-US" dirty="0">
                <a:solidFill>
                  <a:srgbClr val="FF0000"/>
                </a:solidFill>
              </a:rPr>
              <a:t>12</a:t>
            </a:r>
            <a:r>
              <a:rPr lang="en-US" dirty="0"/>
              <a:t> months x </a:t>
            </a:r>
            <a:r>
              <a:rPr lang="en-US" dirty="0">
                <a:solidFill>
                  <a:srgbClr val="0070C0"/>
                </a:solidFill>
              </a:rPr>
              <a:t>£40 </a:t>
            </a:r>
            <a:r>
              <a:rPr lang="en-US" dirty="0"/>
              <a:t>= </a:t>
            </a:r>
            <a:r>
              <a:rPr lang="en-US" dirty="0">
                <a:solidFill>
                  <a:srgbClr val="FFC000"/>
                </a:solidFill>
              </a:rPr>
              <a:t>£480 </a:t>
            </a:r>
            <a:r>
              <a:rPr lang="en-US" dirty="0">
                <a:solidFill>
                  <a:srgbClr val="00B0F0"/>
                </a:solidFill>
              </a:rPr>
              <a:t>She then withdraws £240. </a:t>
            </a:r>
          </a:p>
          <a:p>
            <a:r>
              <a:rPr lang="en-US" dirty="0">
                <a:solidFill>
                  <a:srgbClr val="00B0F0"/>
                </a:solidFill>
              </a:rPr>
              <a:t>She then saves another £480 giving her a </a:t>
            </a:r>
            <a:r>
              <a:rPr lang="en-US" dirty="0">
                <a:solidFill>
                  <a:srgbClr val="FF0000"/>
                </a:solidFill>
              </a:rPr>
              <a:t>highest balance </a:t>
            </a:r>
            <a:r>
              <a:rPr lang="en-US" dirty="0">
                <a:solidFill>
                  <a:srgbClr val="00B0F0"/>
                </a:solidFill>
              </a:rPr>
              <a:t>of £720 (£240 </a:t>
            </a:r>
            <a:r>
              <a:rPr lang="en-US" dirty="0" smtClean="0">
                <a:solidFill>
                  <a:srgbClr val="00B0F0"/>
                </a:solidFill>
              </a:rPr>
              <a:t>yr. </a:t>
            </a:r>
            <a:r>
              <a:rPr lang="en-US" dirty="0">
                <a:solidFill>
                  <a:srgbClr val="00B0F0"/>
                </a:solidFill>
              </a:rPr>
              <a:t>3 + £480 extra saved)</a:t>
            </a:r>
          </a:p>
          <a:p>
            <a:r>
              <a:rPr lang="en-US" dirty="0"/>
              <a:t>The bonus is worth </a:t>
            </a:r>
            <a:r>
              <a:rPr lang="en-US" dirty="0">
                <a:solidFill>
                  <a:srgbClr val="FFC000"/>
                </a:solidFill>
              </a:rPr>
              <a:t>50%</a:t>
            </a:r>
            <a:r>
              <a:rPr lang="en-US" dirty="0"/>
              <a:t> of her highest balance so </a:t>
            </a:r>
            <a:r>
              <a:rPr lang="en-US" dirty="0">
                <a:solidFill>
                  <a:srgbClr val="FFC000"/>
                </a:solidFill>
              </a:rPr>
              <a:t>50% of £720</a:t>
            </a:r>
            <a:r>
              <a:rPr lang="en-US" dirty="0"/>
              <a:t> = £360.</a:t>
            </a:r>
          </a:p>
          <a:p>
            <a:r>
              <a:rPr lang="en-US" dirty="0"/>
              <a:t>Total bonus £240 + £360 = £600.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CF87900-E850-4052-BDCF-E202AB32A0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1920240" cy="142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624264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0" y="286603"/>
            <a:ext cx="8317230" cy="1450757"/>
          </a:xfrm>
        </p:spPr>
        <p:txBody>
          <a:bodyPr anchor="b">
            <a:normAutofit/>
          </a:bodyPr>
          <a:lstStyle/>
          <a:p>
            <a:pPr lvl="0"/>
            <a:r>
              <a:rPr lang="en-US" sz="2600" i="1" dirty="0"/>
              <a:t>For each question work out the bonus after 4 years?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="" xmlns:a16="http://schemas.microsoft.com/office/drawing/2014/main" id="{0A277DDA-B4A8-4D58-8CC6-76AB889E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80" y="2009776"/>
            <a:ext cx="10389870" cy="3859320"/>
          </a:xfrm>
        </p:spPr>
        <p:txBody>
          <a:bodyPr>
            <a:normAutofit/>
          </a:bodyPr>
          <a:lstStyle/>
          <a:p>
            <a:r>
              <a:rPr lang="en-US" dirty="0"/>
              <a:t>1) John saves £15 per month for all 4 years. However he withdraws £100 at the end of year 3. </a:t>
            </a:r>
          </a:p>
          <a:p>
            <a:r>
              <a:rPr lang="en-US" dirty="0"/>
              <a:t>2) Henry saves £25 per month for all 4 years. However he withdraws £150 at the end of year 3.</a:t>
            </a:r>
          </a:p>
          <a:p>
            <a:r>
              <a:rPr lang="en-US" dirty="0"/>
              <a:t>3) Julie saves £30 per month for all 4 years. However she withdraws £250 at the end of year 3.</a:t>
            </a:r>
          </a:p>
          <a:p>
            <a:r>
              <a:rPr lang="en-US" dirty="0"/>
              <a:t>4) Abed saves £30 per month for all 4 years. However he withdraws £450 at the end of year 3..</a:t>
            </a:r>
          </a:p>
          <a:p>
            <a:r>
              <a:rPr lang="en-US" dirty="0"/>
              <a:t>5) Karijmat saves £45 per month in years 1+2. He then saves £25 per month in years 3+4. He makes a withdrawal at the end of year 3 of £500.</a:t>
            </a:r>
          </a:p>
          <a:p>
            <a:r>
              <a:rPr lang="en-US" dirty="0"/>
              <a:t>6) Natasha saves £35 per month in years 1+2. She then saves £40 per month in years 3+4. She makes a withdrawal at the end of year 3 of £550.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CF87900-E850-4052-BDCF-E202AB32A0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1920240" cy="142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770104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0" y="286603"/>
            <a:ext cx="7985760" cy="1450757"/>
          </a:xfrm>
        </p:spPr>
        <p:txBody>
          <a:bodyPr anchor="b">
            <a:normAutofit/>
          </a:bodyPr>
          <a:lstStyle/>
          <a:p>
            <a:pPr lvl="0"/>
            <a:r>
              <a:rPr lang="en-US" sz="3300" i="1" dirty="0"/>
              <a:t>Answers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="" xmlns:a16="http://schemas.microsoft.com/office/drawing/2014/main" id="{0A277DDA-B4A8-4D58-8CC6-76AB889E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80" y="1952626"/>
            <a:ext cx="10058400" cy="3916470"/>
          </a:xfrm>
        </p:spPr>
        <p:txBody>
          <a:bodyPr/>
          <a:lstStyle/>
          <a:p>
            <a:r>
              <a:rPr lang="en-US" dirty="0"/>
              <a:t>1) £310</a:t>
            </a:r>
          </a:p>
          <a:p>
            <a:r>
              <a:rPr lang="en-US" dirty="0"/>
              <a:t>2) £525</a:t>
            </a:r>
          </a:p>
          <a:p>
            <a:r>
              <a:rPr lang="en-US" dirty="0"/>
              <a:t>3) £595</a:t>
            </a:r>
          </a:p>
          <a:p>
            <a:r>
              <a:rPr lang="en-US" dirty="0"/>
              <a:t>4) £540 (His highest value is at the end of </a:t>
            </a:r>
            <a:r>
              <a:rPr lang="en-US" dirty="0" smtClean="0"/>
              <a:t>yr. </a:t>
            </a:r>
            <a:r>
              <a:rPr lang="en-US" dirty="0"/>
              <a:t>3 before the withdrawal)</a:t>
            </a:r>
          </a:p>
          <a:p>
            <a:r>
              <a:rPr lang="en-US" dirty="0"/>
              <a:t>5) £690 (His highest value is at the end of </a:t>
            </a:r>
            <a:r>
              <a:rPr lang="en-US" dirty="0" smtClean="0"/>
              <a:t>yr. </a:t>
            </a:r>
            <a:r>
              <a:rPr lang="en-US" dirty="0"/>
              <a:t>3 before the withdrawal)</a:t>
            </a:r>
          </a:p>
          <a:p>
            <a:r>
              <a:rPr lang="en-US" dirty="0"/>
              <a:t>6) £660 (Her highest value is at the end of </a:t>
            </a:r>
            <a:r>
              <a:rPr lang="en-US" dirty="0" smtClean="0"/>
              <a:t>yr. </a:t>
            </a:r>
            <a:r>
              <a:rPr lang="en-US" dirty="0"/>
              <a:t>3 before the withdrawal)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CF87900-E850-4052-BDCF-E202AB32A0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1920240" cy="142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6987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="" xmlns:a16="http://schemas.microsoft.com/office/drawing/2014/main" id="{48E9F7A6-6908-4CA2-8DEA-95C3F53D5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pPr algn="ctr"/>
            <a:r>
              <a:rPr lang="en-US" dirty="0"/>
              <a:t>Help To Save</a:t>
            </a: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EA1129A-5B18-4301-B6DE-82C97CDF60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272495"/>
            <a:ext cx="4639736" cy="3445003"/>
          </a:xfrm>
          <a:prstGeom prst="rect">
            <a:avLst/>
          </a:prstGeom>
          <a:noFill/>
        </p:spPr>
      </p:pic>
      <p:sp>
        <p:nvSpPr>
          <p:cNvPr id="56" name="Content Placeholder 3">
            <a:extLst>
              <a:ext uri="{FF2B5EF4-FFF2-40B4-BE49-F238E27FC236}">
                <a16:creationId xmlns="" xmlns:a16="http://schemas.microsoft.com/office/drawing/2014/main" id="{9D1F63B0-0B01-47A2-922F-6C03088DAC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>
            <a:normAutofit/>
          </a:bodyPr>
          <a:lstStyle/>
          <a:p>
            <a:r>
              <a:rPr lang="en-US" sz="3200" dirty="0"/>
              <a:t>Help to save is a scheme where the government tops up your savings if you are on a low income.</a:t>
            </a:r>
          </a:p>
        </p:txBody>
      </p:sp>
    </p:spTree>
    <p:extLst>
      <p:ext uri="{BB962C8B-B14F-4D97-AF65-F5344CB8AC3E}">
        <p14:creationId xmlns:p14="http://schemas.microsoft.com/office/powerpoint/2010/main" val="2864280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="" xmlns:a16="http://schemas.microsoft.com/office/drawing/2014/main" id="{48E9F7A6-6908-4CA2-8DEA-95C3F53D5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36985"/>
          </a:xfrm>
        </p:spPr>
        <p:txBody>
          <a:bodyPr/>
          <a:lstStyle/>
          <a:p>
            <a:pPr algn="ctr"/>
            <a:r>
              <a:rPr lang="en-US" dirty="0"/>
              <a:t>Help To Save</a:t>
            </a:r>
          </a:p>
        </p:txBody>
      </p:sp>
      <p:pic>
        <p:nvPicPr>
          <p:cNvPr id="2" name="Picture 2">
            <a:hlinkClick r:id="" action="ppaction://media"/>
            <a:extLst>
              <a:ext uri="{FF2B5EF4-FFF2-40B4-BE49-F238E27FC236}">
                <a16:creationId xmlns="" xmlns:a16="http://schemas.microsoft.com/office/drawing/2014/main" id="{56F3F720-8B01-4201-B188-E69DC60E91AD}"/>
              </a:ext>
            </a:extLst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88076" y="1016875"/>
            <a:ext cx="10233949" cy="5126619"/>
          </a:xfrm>
        </p:spPr>
      </p:pic>
    </p:spTree>
    <p:extLst>
      <p:ext uri="{BB962C8B-B14F-4D97-AF65-F5344CB8AC3E}">
        <p14:creationId xmlns:p14="http://schemas.microsoft.com/office/powerpoint/2010/main" val="4269431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0" y="286604"/>
            <a:ext cx="7985760" cy="1113572"/>
          </a:xfrm>
        </p:spPr>
        <p:txBody>
          <a:bodyPr anchor="b">
            <a:normAutofit/>
          </a:bodyPr>
          <a:lstStyle/>
          <a:p>
            <a:pPr lvl="0" algn="ctr"/>
            <a:r>
              <a:rPr lang="en-US" sz="6600" i="1" dirty="0"/>
              <a:t>Help to Save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="" xmlns:a16="http://schemas.microsoft.com/office/drawing/2014/main" id="{0A277DDA-B4A8-4D58-8CC6-76AB889E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80" y="2066926"/>
            <a:ext cx="10058400" cy="3802170"/>
          </a:xfrm>
        </p:spPr>
        <p:txBody>
          <a:bodyPr>
            <a:normAutofit/>
          </a:bodyPr>
          <a:lstStyle/>
          <a:p>
            <a:r>
              <a:rPr lang="en-GB" sz="2800" dirty="0"/>
              <a:t>You can earn 2 tax-free bonuses over 4 years. </a:t>
            </a:r>
          </a:p>
          <a:p>
            <a:r>
              <a:rPr lang="en-GB" sz="2800" dirty="0"/>
              <a:t>You’ll get any bonuses you’ve earned even if you withdraw money.</a:t>
            </a:r>
            <a:endParaRPr lang="en-US" sz="2800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CF87900-E850-4052-BDCF-E202AB32A0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1920240" cy="142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2422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0" y="286604"/>
            <a:ext cx="7985760" cy="1113572"/>
          </a:xfrm>
        </p:spPr>
        <p:txBody>
          <a:bodyPr anchor="b">
            <a:normAutofit/>
          </a:bodyPr>
          <a:lstStyle/>
          <a:p>
            <a:pPr lvl="0" algn="ctr"/>
            <a:r>
              <a:rPr lang="en-US" sz="6600" i="1" dirty="0"/>
              <a:t>Help to Save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="" xmlns:a16="http://schemas.microsoft.com/office/drawing/2014/main" id="{0A277DDA-B4A8-4D58-8CC6-76AB889E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66800" y="2009776"/>
            <a:ext cx="10058400" cy="3897420"/>
          </a:xfrm>
        </p:spPr>
        <p:txBody>
          <a:bodyPr>
            <a:normAutofit/>
          </a:bodyPr>
          <a:lstStyle/>
          <a:p>
            <a:r>
              <a:rPr lang="en-GB" dirty="0"/>
              <a:t>After your first 2 years, you’ll get a first bonus if you’ve been using your account to save. This bonus will be 50% of the highest balance you’ve saved.</a:t>
            </a:r>
          </a:p>
          <a:p>
            <a:r>
              <a:rPr lang="en-GB" dirty="0"/>
              <a:t>After 4 years, you’ll get a final bonus if you continue to save. This bonus will be 50% of the difference between 2 amounts:</a:t>
            </a:r>
          </a:p>
          <a:p>
            <a:r>
              <a:rPr lang="en-GB" dirty="0"/>
              <a:t>the highest balance saved in the first 2 years (years 1 and 2)</a:t>
            </a:r>
          </a:p>
          <a:p>
            <a:r>
              <a:rPr lang="en-GB" dirty="0"/>
              <a:t>the highest balance saved in the last 2 years (years 3 and 4)</a:t>
            </a:r>
          </a:p>
          <a:p>
            <a:r>
              <a:rPr lang="en-GB" dirty="0"/>
              <a:t>The most you can pay into your account each calendar month is £50, which is £2,400 over 4 years. The most you can earn from your savings in 4 years is £1,200 in bonus money.</a:t>
            </a:r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CF87900-E850-4052-BDCF-E202AB32A0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1920240" cy="142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4252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0" y="286604"/>
            <a:ext cx="7985760" cy="1113572"/>
          </a:xfrm>
        </p:spPr>
        <p:txBody>
          <a:bodyPr anchor="b">
            <a:normAutofit/>
          </a:bodyPr>
          <a:lstStyle/>
          <a:p>
            <a:pPr lvl="0" algn="ctr"/>
            <a:r>
              <a:rPr lang="en-US" sz="6600" i="1" dirty="0"/>
              <a:t>Help to Save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10058400" cy="736282"/>
          </a:xfrm>
        </p:spPr>
        <p:txBody>
          <a:bodyPr anchor="ctr">
            <a:normAutofit/>
          </a:bodyPr>
          <a:lstStyle/>
          <a:p>
            <a:r>
              <a:rPr lang="en-US" dirty="0"/>
              <a:t>Emily saves </a:t>
            </a:r>
            <a:r>
              <a:rPr lang="en-US" dirty="0">
                <a:solidFill>
                  <a:srgbClr val="0070C0"/>
                </a:solidFill>
              </a:rPr>
              <a:t>£25</a:t>
            </a:r>
            <a:r>
              <a:rPr lang="en-US" dirty="0"/>
              <a:t> per month. How much is the bonus worth after 2 years?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="" xmlns:a16="http://schemas.microsoft.com/office/drawing/2014/main" id="{0A277DDA-B4A8-4D58-8CC6-76AB889E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10058400" cy="2910821"/>
          </a:xfrm>
        </p:spPr>
        <p:txBody>
          <a:bodyPr/>
          <a:lstStyle/>
          <a:p>
            <a:r>
              <a:rPr lang="en-US" dirty="0"/>
              <a:t>2 years of savings</a:t>
            </a:r>
          </a:p>
          <a:p>
            <a:r>
              <a:rPr lang="en-US" dirty="0"/>
              <a:t>2 x 12 = </a:t>
            </a:r>
            <a:r>
              <a:rPr lang="en-US" dirty="0">
                <a:solidFill>
                  <a:srgbClr val="FF0000"/>
                </a:solidFill>
              </a:rPr>
              <a:t>24</a:t>
            </a:r>
            <a:r>
              <a:rPr lang="en-US" dirty="0"/>
              <a:t> months</a:t>
            </a:r>
          </a:p>
          <a:p>
            <a:r>
              <a:rPr lang="en-US" dirty="0">
                <a:solidFill>
                  <a:srgbClr val="FF0000"/>
                </a:solidFill>
              </a:rPr>
              <a:t>24</a:t>
            </a:r>
            <a:r>
              <a:rPr lang="en-US" dirty="0"/>
              <a:t> months x </a:t>
            </a:r>
            <a:r>
              <a:rPr lang="en-US" dirty="0">
                <a:solidFill>
                  <a:srgbClr val="0070C0"/>
                </a:solidFill>
              </a:rPr>
              <a:t>£25 </a:t>
            </a:r>
            <a:r>
              <a:rPr lang="en-US" dirty="0"/>
              <a:t>= </a:t>
            </a:r>
            <a:r>
              <a:rPr lang="en-US" dirty="0">
                <a:solidFill>
                  <a:srgbClr val="FFC000"/>
                </a:solidFill>
              </a:rPr>
              <a:t>£600</a:t>
            </a:r>
          </a:p>
          <a:p>
            <a:r>
              <a:rPr lang="en-US" dirty="0"/>
              <a:t>The bonus is worth </a:t>
            </a:r>
            <a:r>
              <a:rPr lang="en-US" dirty="0">
                <a:solidFill>
                  <a:srgbClr val="FFC000"/>
                </a:solidFill>
              </a:rPr>
              <a:t>50%</a:t>
            </a:r>
            <a:r>
              <a:rPr lang="en-US" dirty="0"/>
              <a:t> of her highest balance so </a:t>
            </a:r>
            <a:r>
              <a:rPr lang="en-US" dirty="0">
                <a:solidFill>
                  <a:srgbClr val="FFC000"/>
                </a:solidFill>
              </a:rPr>
              <a:t>50% of £600</a:t>
            </a:r>
            <a:r>
              <a:rPr lang="en-US" dirty="0"/>
              <a:t> = £300.</a:t>
            </a:r>
          </a:p>
          <a:p>
            <a:r>
              <a:rPr lang="en-US" dirty="0"/>
              <a:t>Her bonus is £300.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CF87900-E850-4052-BDCF-E202AB32A0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1920240" cy="142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37002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0" y="286604"/>
            <a:ext cx="7985760" cy="1113572"/>
          </a:xfrm>
        </p:spPr>
        <p:txBody>
          <a:bodyPr anchor="b">
            <a:normAutofit/>
          </a:bodyPr>
          <a:lstStyle/>
          <a:p>
            <a:pPr lvl="0" algn="ctr"/>
            <a:r>
              <a:rPr lang="en-US" sz="6600" i="1" dirty="0"/>
              <a:t>Help to Save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10058400" cy="736282"/>
          </a:xfrm>
        </p:spPr>
        <p:txBody>
          <a:bodyPr anchor="ctr">
            <a:normAutofit/>
          </a:bodyPr>
          <a:lstStyle/>
          <a:p>
            <a:r>
              <a:rPr lang="en-US" dirty="0"/>
              <a:t>Iqbal saves </a:t>
            </a:r>
            <a:r>
              <a:rPr lang="en-US" dirty="0">
                <a:solidFill>
                  <a:srgbClr val="0070C0"/>
                </a:solidFill>
              </a:rPr>
              <a:t>£40</a:t>
            </a:r>
            <a:r>
              <a:rPr lang="en-US" dirty="0"/>
              <a:t> per month. How much is the bonus worth after 2 years?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="" xmlns:a16="http://schemas.microsoft.com/office/drawing/2014/main" id="{0A277DDA-B4A8-4D58-8CC6-76AB889E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10058400" cy="2910821"/>
          </a:xfrm>
        </p:spPr>
        <p:txBody>
          <a:bodyPr/>
          <a:lstStyle/>
          <a:p>
            <a:r>
              <a:rPr lang="en-US" dirty="0"/>
              <a:t>2 years of savings</a:t>
            </a:r>
          </a:p>
          <a:p>
            <a:r>
              <a:rPr lang="en-US" dirty="0"/>
              <a:t>2 x 12 = </a:t>
            </a:r>
            <a:r>
              <a:rPr lang="en-US" dirty="0">
                <a:solidFill>
                  <a:srgbClr val="FF0000"/>
                </a:solidFill>
              </a:rPr>
              <a:t>24</a:t>
            </a:r>
            <a:r>
              <a:rPr lang="en-US" dirty="0"/>
              <a:t> months</a:t>
            </a:r>
          </a:p>
          <a:p>
            <a:r>
              <a:rPr lang="en-US" dirty="0">
                <a:solidFill>
                  <a:srgbClr val="FF0000"/>
                </a:solidFill>
              </a:rPr>
              <a:t>24</a:t>
            </a:r>
            <a:r>
              <a:rPr lang="en-US" dirty="0"/>
              <a:t> months x </a:t>
            </a:r>
            <a:r>
              <a:rPr lang="en-US" dirty="0">
                <a:solidFill>
                  <a:srgbClr val="0070C0"/>
                </a:solidFill>
              </a:rPr>
              <a:t>£40 </a:t>
            </a:r>
            <a:r>
              <a:rPr lang="en-US" dirty="0"/>
              <a:t>= </a:t>
            </a:r>
            <a:r>
              <a:rPr lang="en-US" dirty="0">
                <a:solidFill>
                  <a:srgbClr val="FFC000"/>
                </a:solidFill>
              </a:rPr>
              <a:t>£960</a:t>
            </a:r>
          </a:p>
          <a:p>
            <a:r>
              <a:rPr lang="en-US" dirty="0"/>
              <a:t>The bonus is worth </a:t>
            </a:r>
            <a:r>
              <a:rPr lang="en-US" dirty="0">
                <a:solidFill>
                  <a:srgbClr val="FFC000"/>
                </a:solidFill>
              </a:rPr>
              <a:t>50%</a:t>
            </a:r>
            <a:r>
              <a:rPr lang="en-US" dirty="0"/>
              <a:t> of his highest balance so </a:t>
            </a:r>
            <a:r>
              <a:rPr lang="en-US" dirty="0">
                <a:solidFill>
                  <a:srgbClr val="FFC000"/>
                </a:solidFill>
              </a:rPr>
              <a:t>50% of £960</a:t>
            </a:r>
            <a:r>
              <a:rPr lang="en-US" dirty="0"/>
              <a:t> = £480.</a:t>
            </a:r>
          </a:p>
          <a:p>
            <a:r>
              <a:rPr lang="en-US" dirty="0"/>
              <a:t>His bonus is £480.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CF87900-E850-4052-BDCF-E202AB32A0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1920240" cy="142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830821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0" y="286603"/>
            <a:ext cx="8317230" cy="1450757"/>
          </a:xfrm>
        </p:spPr>
        <p:txBody>
          <a:bodyPr anchor="b">
            <a:normAutofit/>
          </a:bodyPr>
          <a:lstStyle/>
          <a:p>
            <a:pPr lvl="0"/>
            <a:r>
              <a:rPr lang="en-US" sz="2600" i="1" dirty="0"/>
              <a:t>For each question work out the bonus after 2 years?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="" xmlns:a16="http://schemas.microsoft.com/office/drawing/2014/main" id="{0A277DDA-B4A8-4D58-8CC6-76AB889E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80" y="2009776"/>
            <a:ext cx="10389870" cy="385932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1) John saves £20 per month for both years.</a:t>
            </a:r>
          </a:p>
          <a:p>
            <a:r>
              <a:rPr lang="en-US" dirty="0"/>
              <a:t>2) Henry saves £35 per month for both years.</a:t>
            </a:r>
          </a:p>
          <a:p>
            <a:r>
              <a:rPr lang="en-US" dirty="0"/>
              <a:t>3) Julie saves £45 per month for both years.</a:t>
            </a:r>
          </a:p>
          <a:p>
            <a:r>
              <a:rPr lang="en-US" dirty="0"/>
              <a:t>4) Abed saves £45 per month in year 1 and £30 per month in year 2.</a:t>
            </a:r>
          </a:p>
          <a:p>
            <a:r>
              <a:rPr lang="en-US" dirty="0"/>
              <a:t>5) Karijmat saves £28 per month in year 1 and £44 per month in year 2.</a:t>
            </a:r>
          </a:p>
          <a:p>
            <a:r>
              <a:rPr lang="en-US" dirty="0"/>
              <a:t>6) Padraic saves £50 per month in year 1 and nothing in year 2.</a:t>
            </a:r>
          </a:p>
          <a:p>
            <a:r>
              <a:rPr lang="en-US" dirty="0"/>
              <a:t>7) Charlotte saves £45 per month for both years. However she withdraws £100 at the end of year 1.</a:t>
            </a:r>
          </a:p>
          <a:p>
            <a:r>
              <a:rPr lang="en-US" dirty="0"/>
              <a:t>8) Louise saves £35 per month for both years. However she withdraws £200 at the end of year 1.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CF87900-E850-4052-BDCF-E202AB32A0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86603"/>
            <a:ext cx="1920240" cy="142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6687897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WO.pptx" id="{769520F8-BFE5-4C8C-A7AA-375C025A91CE}" vid="{AEAFD717-D3C8-4034-8F7E-D5220B0CCEB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Version xmlns="926e966e-a2b2-474f-a7cc-7deb46a72e5f" xsi:nil="true"/>
    <IsNotebookLocked xmlns="926e966e-a2b2-474f-a7cc-7deb46a72e5f" xsi:nil="true"/>
    <DefaultSectionNames xmlns="926e966e-a2b2-474f-a7cc-7deb46a72e5f" xsi:nil="true"/>
    <Teachers xmlns="926e966e-a2b2-474f-a7cc-7deb46a72e5f">
      <UserInfo>
        <DisplayName/>
        <AccountId xsi:nil="true"/>
        <AccountType/>
      </UserInfo>
    </Teachers>
    <TeamsChannelId xmlns="926e966e-a2b2-474f-a7cc-7deb46a72e5f" xsi:nil="true"/>
    <Math_Settings xmlns="926e966e-a2b2-474f-a7cc-7deb46a72e5f" xsi:nil="true"/>
    <Owner xmlns="926e966e-a2b2-474f-a7cc-7deb46a72e5f">
      <UserInfo>
        <DisplayName/>
        <AccountId xsi:nil="true"/>
        <AccountType/>
      </UserInfo>
    </Owner>
    <Students xmlns="926e966e-a2b2-474f-a7cc-7deb46a72e5f">
      <UserInfo>
        <DisplayName/>
        <AccountId xsi:nil="true"/>
        <AccountType/>
      </UserInfo>
    </Students>
    <Student_Groups xmlns="926e966e-a2b2-474f-a7cc-7deb46a72e5f">
      <UserInfo>
        <DisplayName/>
        <AccountId xsi:nil="true"/>
        <AccountType/>
      </UserInfo>
    </Student_Groups>
    <Has_Teacher_Only_SectionGroup xmlns="926e966e-a2b2-474f-a7cc-7deb46a72e5f" xsi:nil="true"/>
    <NotebookType xmlns="926e966e-a2b2-474f-a7cc-7deb46a72e5f" xsi:nil="true"/>
    <Invited_Teachers xmlns="926e966e-a2b2-474f-a7cc-7deb46a72e5f" xsi:nil="true"/>
    <Templates xmlns="926e966e-a2b2-474f-a7cc-7deb46a72e5f" xsi:nil="true"/>
    <FolderType xmlns="926e966e-a2b2-474f-a7cc-7deb46a72e5f" xsi:nil="true"/>
    <LMS_Mappings xmlns="926e966e-a2b2-474f-a7cc-7deb46a72e5f" xsi:nil="true"/>
    <Invited_Students xmlns="926e966e-a2b2-474f-a7cc-7deb46a72e5f" xsi:nil="true"/>
    <Is_Collaboration_Space_Locked xmlns="926e966e-a2b2-474f-a7cc-7deb46a72e5f" xsi:nil="true"/>
    <Self_Registration_Enabled xmlns="926e966e-a2b2-474f-a7cc-7deb46a72e5f" xsi:nil="true"/>
    <CultureName xmlns="926e966e-a2b2-474f-a7cc-7deb46a72e5f" xsi:nil="true"/>
    <Distribution_Groups xmlns="926e966e-a2b2-474f-a7cc-7deb46a72e5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7A8682F1B5C841BF6366F1BD417D81" ma:contentTypeVersion="33" ma:contentTypeDescription="Create a new document." ma:contentTypeScope="" ma:versionID="4fc5ff0a8069214efaea0afb94990e67">
  <xsd:schema xmlns:xsd="http://www.w3.org/2001/XMLSchema" xmlns:xs="http://www.w3.org/2001/XMLSchema" xmlns:p="http://schemas.microsoft.com/office/2006/metadata/properties" xmlns:ns3="fba2d91c-4c5a-4708-8a77-8908d7eb6a93" xmlns:ns4="926e966e-a2b2-474f-a7cc-7deb46a72e5f" targetNamespace="http://schemas.microsoft.com/office/2006/metadata/properties" ma:root="true" ma:fieldsID="2bb287d5f17040aeeecd07a788b9ac21" ns3:_="" ns4:_="">
    <xsd:import namespace="fba2d91c-4c5a-4708-8a77-8908d7eb6a93"/>
    <xsd:import namespace="926e966e-a2b2-474f-a7cc-7deb46a72e5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3:SharedWithDetails" minOccurs="0"/>
                <xsd:element ref="ns3:SharingHintHash" minOccurs="0"/>
                <xsd:element ref="ns4:MediaServiceAutoKeyPoints" minOccurs="0"/>
                <xsd:element ref="ns4:MediaServiceKeyPoints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a2d91c-4c5a-4708-8a77-8908d7eb6a9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6e966e-a2b2-474f-a7cc-7deb46a72e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NotebookType" ma:index="21" nillable="true" ma:displayName="Notebook Type" ma:internalName="NotebookType">
      <xsd:simpleType>
        <xsd:restriction base="dms:Text"/>
      </xsd:simpleType>
    </xsd:element>
    <xsd:element name="FolderType" ma:index="22" nillable="true" ma:displayName="Folder Type" ma:internalName="FolderType">
      <xsd:simpleType>
        <xsd:restriction base="dms:Text"/>
      </xsd:simpleType>
    </xsd:element>
    <xsd:element name="CultureName" ma:index="23" nillable="true" ma:displayName="Culture Name" ma:internalName="CultureName">
      <xsd:simpleType>
        <xsd:restriction base="dms:Text"/>
      </xsd:simpleType>
    </xsd:element>
    <xsd:element name="AppVersion" ma:index="24" nillable="true" ma:displayName="App Version" ma:internalName="AppVersion">
      <xsd:simpleType>
        <xsd:restriction base="dms:Text"/>
      </xsd:simpleType>
    </xsd:element>
    <xsd:element name="TeamsChannelId" ma:index="25" nillable="true" ma:displayName="Teams Channel Id" ma:internalName="TeamsChannelId">
      <xsd:simpleType>
        <xsd:restriction base="dms:Text"/>
      </xsd:simpleType>
    </xsd:element>
    <xsd:element name="Owner" ma:index="26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7" nillable="true" ma:displayName="Math Settings" ma:internalName="Math_Settings">
      <xsd:simpleType>
        <xsd:restriction base="dms:Text"/>
      </xsd:simpleType>
    </xsd:element>
    <xsd:element name="DefaultSectionNames" ma:index="28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9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30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31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32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33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4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5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6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7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8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9" nillable="true" ma:displayName="Is Collaboration Space Locked" ma:internalName="Is_Collaboration_Space_Locked">
      <xsd:simpleType>
        <xsd:restriction base="dms:Boolean"/>
      </xsd:simpleType>
    </xsd:element>
    <xsd:element name="IsNotebookLocked" ma:index="40" nillable="true" ma:displayName="Is Notebook Locked" ma:internalName="IsNotebookLocked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C9CC596-1FF3-4FB7-851E-EE9F90E3C62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88C9F6-FD48-41AB-B308-8D41B78DCC4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926e966e-a2b2-474f-a7cc-7deb46a72e5f"/>
    <ds:schemaRef ds:uri="fba2d91c-4c5a-4708-8a77-8908d7eb6a9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24B78CE-39C2-4327-9C3C-6A6E0CB73F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a2d91c-4c5a-4708-8a77-8908d7eb6a93"/>
    <ds:schemaRef ds:uri="926e966e-a2b2-474f-a7cc-7deb46a72e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1854</Words>
  <Application>Microsoft Office PowerPoint</Application>
  <PresentationFormat>Widescreen</PresentationFormat>
  <Paragraphs>166</Paragraphs>
  <Slides>24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Bookman Old Style</vt:lpstr>
      <vt:lpstr>Calibri</vt:lpstr>
      <vt:lpstr>Franklin Gothic Book</vt:lpstr>
      <vt:lpstr>1_RetrospectVTI</vt:lpstr>
      <vt:lpstr>Help to Save.</vt:lpstr>
      <vt:lpstr>What is HM Revenue and Customs?</vt:lpstr>
      <vt:lpstr>Help To Save</vt:lpstr>
      <vt:lpstr>Help To Save</vt:lpstr>
      <vt:lpstr>Help to Save</vt:lpstr>
      <vt:lpstr>Help to Save</vt:lpstr>
      <vt:lpstr>Help to Save</vt:lpstr>
      <vt:lpstr>Help to Save</vt:lpstr>
      <vt:lpstr>For each question work out the bonus after 2 years?</vt:lpstr>
      <vt:lpstr>Answers</vt:lpstr>
      <vt:lpstr>Help to Save</vt:lpstr>
      <vt:lpstr>Help to Save</vt:lpstr>
      <vt:lpstr>For each question work out the total after 2 years?</vt:lpstr>
      <vt:lpstr>Answers</vt:lpstr>
      <vt:lpstr>Help to Save</vt:lpstr>
      <vt:lpstr>Help to Save</vt:lpstr>
      <vt:lpstr>For each question work out the bonus after 4 years?</vt:lpstr>
      <vt:lpstr>Answers</vt:lpstr>
      <vt:lpstr>Help to Save</vt:lpstr>
      <vt:lpstr>Help to Save</vt:lpstr>
      <vt:lpstr>Help to Save</vt:lpstr>
      <vt:lpstr>Help to Save</vt:lpstr>
      <vt:lpstr>For each question work out the bonus after 4 years?</vt:lpstr>
      <vt:lpstr>Answers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Help to Save.</dc:title>
  <dc:creator/>
  <cp:lastModifiedBy/>
  <cp:revision>41</cp:revision>
  <dcterms:created xsi:type="dcterms:W3CDTF">2020-05-05T11:15:39Z</dcterms:created>
  <dcterms:modified xsi:type="dcterms:W3CDTF">2020-11-12T11:58:37Z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0x0101001B7A8682F1B5C841BF6366F1BD417D81</vt:lpwstr>
  </property>
</Properties>
</file>