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2.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45"/>
  </p:notesMasterIdLst>
  <p:sldIdLst>
    <p:sldId id="258" r:id="rId2"/>
    <p:sldId id="333" r:id="rId3"/>
    <p:sldId id="259" r:id="rId4"/>
    <p:sldId id="329" r:id="rId5"/>
    <p:sldId id="267" r:id="rId6"/>
    <p:sldId id="336" r:id="rId7"/>
    <p:sldId id="337" r:id="rId8"/>
    <p:sldId id="328" r:id="rId9"/>
    <p:sldId id="294" r:id="rId10"/>
    <p:sldId id="334" r:id="rId11"/>
    <p:sldId id="307" r:id="rId12"/>
    <p:sldId id="335" r:id="rId13"/>
    <p:sldId id="330" r:id="rId14"/>
    <p:sldId id="348" r:id="rId15"/>
    <p:sldId id="268" r:id="rId16"/>
    <p:sldId id="305" r:id="rId17"/>
    <p:sldId id="338" r:id="rId18"/>
    <p:sldId id="339" r:id="rId19"/>
    <p:sldId id="323" r:id="rId20"/>
    <p:sldId id="341" r:id="rId21"/>
    <p:sldId id="342" r:id="rId22"/>
    <p:sldId id="343" r:id="rId23"/>
    <p:sldId id="344" r:id="rId24"/>
    <p:sldId id="271" r:id="rId25"/>
    <p:sldId id="275" r:id="rId26"/>
    <p:sldId id="331" r:id="rId27"/>
    <p:sldId id="324" r:id="rId28"/>
    <p:sldId id="280" r:id="rId29"/>
    <p:sldId id="332" r:id="rId30"/>
    <p:sldId id="281" r:id="rId31"/>
    <p:sldId id="352" r:id="rId32"/>
    <p:sldId id="349" r:id="rId33"/>
    <p:sldId id="350" r:id="rId34"/>
    <p:sldId id="351" r:id="rId35"/>
    <p:sldId id="346" r:id="rId36"/>
    <p:sldId id="282" r:id="rId37"/>
    <p:sldId id="283" r:id="rId38"/>
    <p:sldId id="284" r:id="rId39"/>
    <p:sldId id="285" r:id="rId40"/>
    <p:sldId id="345" r:id="rId41"/>
    <p:sldId id="325" r:id="rId42"/>
    <p:sldId id="327" r:id="rId43"/>
    <p:sldId id="340"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651" autoAdjust="0"/>
    <p:restoredTop sz="94660"/>
  </p:normalViewPr>
  <p:slideViewPr>
    <p:cSldViewPr>
      <p:cViewPr varScale="1">
        <p:scale>
          <a:sx n="62" d="100"/>
          <a:sy n="62" d="100"/>
        </p:scale>
        <p:origin x="1552" y="56"/>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2" Type="http://schemas.openxmlformats.org/officeDocument/2006/relationships/oleObject" Target="file:///\\bm2\directorsoffice\Director's%20Office\2%20Finance%20&amp;%20Business%20Planning\2c%20Management%20Accounts\2c%201%20Trading%20Income%20Reports\2c%201.4%20Weekly%20Stats%20&amp;%20Monthly%20KPIs%202011-12\Copy%20of%20Monthly%20totals.xls"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920" b="0" i="0" u="none" strike="noStrike" kern="1200" spc="0" baseline="0">
                <a:solidFill>
                  <a:schemeClr val="tx1">
                    <a:lumMod val="65000"/>
                    <a:lumOff val="35000"/>
                  </a:schemeClr>
                </a:solidFill>
                <a:latin typeface="+mn-lt"/>
                <a:ea typeface="+mn-ea"/>
                <a:cs typeface="+mn-cs"/>
              </a:defRPr>
            </a:pPr>
            <a:r>
              <a:rPr lang="en-GB"/>
              <a:t>Total numbers of visitors to Beamish by financial year</a:t>
            </a:r>
          </a:p>
        </c:rich>
      </c:tx>
      <c:overlay val="0"/>
      <c:spPr>
        <a:noFill/>
        <a:ln>
          <a:noFill/>
        </a:ln>
        <a:effectLst/>
      </c:spPr>
      <c:txPr>
        <a:bodyPr rot="0" spcFirstLastPara="1" vertOverflow="ellipsis" vert="horz" wrap="square" anchor="ctr" anchorCtr="1"/>
        <a:lstStyle/>
        <a:p>
          <a:pPr>
            <a:defRPr sz="192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cat>
            <c:strRef>
              <c:f>Sheet1!$B$6:$L$6</c:f>
              <c:strCache>
                <c:ptCount val="11"/>
                <c:pt idx="0">
                  <c:v>2009/10</c:v>
                </c:pt>
                <c:pt idx="1">
                  <c:v>2010/11</c:v>
                </c:pt>
                <c:pt idx="2">
                  <c:v>2011/12</c:v>
                </c:pt>
                <c:pt idx="3">
                  <c:v>2012/13</c:v>
                </c:pt>
                <c:pt idx="4">
                  <c:v>2013/14</c:v>
                </c:pt>
                <c:pt idx="5">
                  <c:v>2014/15</c:v>
                </c:pt>
                <c:pt idx="6">
                  <c:v>2015/16</c:v>
                </c:pt>
                <c:pt idx="7">
                  <c:v>2016/17</c:v>
                </c:pt>
                <c:pt idx="8">
                  <c:v>2017/18</c:v>
                </c:pt>
                <c:pt idx="9">
                  <c:v>2018/19</c:v>
                </c:pt>
                <c:pt idx="10">
                  <c:v>2019/20</c:v>
                </c:pt>
              </c:strCache>
            </c:strRef>
          </c:cat>
          <c:val>
            <c:numRef>
              <c:f>Sheet1!$B$7:$L$7</c:f>
              <c:numCache>
                <c:formatCode>#,##0</c:formatCode>
                <c:ptCount val="11"/>
                <c:pt idx="0">
                  <c:v>384716</c:v>
                </c:pt>
                <c:pt idx="1">
                  <c:v>422603</c:v>
                </c:pt>
                <c:pt idx="2">
                  <c:v>497891</c:v>
                </c:pt>
                <c:pt idx="3">
                  <c:v>494192</c:v>
                </c:pt>
                <c:pt idx="4">
                  <c:v>589474</c:v>
                </c:pt>
                <c:pt idx="5">
                  <c:v>655936</c:v>
                </c:pt>
                <c:pt idx="6">
                  <c:v>671300</c:v>
                </c:pt>
                <c:pt idx="7">
                  <c:v>750406</c:v>
                </c:pt>
                <c:pt idx="8">
                  <c:v>765675</c:v>
                </c:pt>
                <c:pt idx="9">
                  <c:v>743001</c:v>
                </c:pt>
                <c:pt idx="10">
                  <c:v>803148</c:v>
                </c:pt>
              </c:numCache>
            </c:numRef>
          </c:val>
          <c:extLst>
            <c:ext xmlns:c16="http://schemas.microsoft.com/office/drawing/2014/chart" uri="{C3380CC4-5D6E-409C-BE32-E72D297353CC}">
              <c16:uniqueId val="{00000000-E432-4470-A057-9F39B25B50BE}"/>
            </c:ext>
          </c:extLst>
        </c:ser>
        <c:dLbls>
          <c:showLegendKey val="0"/>
          <c:showVal val="0"/>
          <c:showCatName val="0"/>
          <c:showSerName val="0"/>
          <c:showPercent val="0"/>
          <c:showBubbleSize val="0"/>
        </c:dLbls>
        <c:gapWidth val="219"/>
        <c:overlap val="-27"/>
        <c:axId val="347555920"/>
        <c:axId val="347556248"/>
      </c:barChart>
      <c:catAx>
        <c:axId val="3475559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347556248"/>
        <c:crosses val="autoZero"/>
        <c:auto val="1"/>
        <c:lblAlgn val="ctr"/>
        <c:lblOffset val="100"/>
        <c:noMultiLvlLbl val="0"/>
      </c:catAx>
      <c:valAx>
        <c:axId val="347556248"/>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347555920"/>
        <c:crosses val="autoZero"/>
        <c:crossBetween val="between"/>
      </c:valAx>
      <c:spPr>
        <a:noFill/>
        <a:ln>
          <a:noFill/>
        </a:ln>
        <a:effectLst/>
      </c:spPr>
    </c:plotArea>
    <c:plotVisOnly val="1"/>
    <c:dispBlanksAs val="gap"/>
    <c:showDLblsOverMax val="0"/>
  </c:chart>
  <c:spPr>
    <a:noFill/>
    <a:ln>
      <a:noFill/>
    </a:ln>
    <a:effectLst/>
  </c:spPr>
  <c:txPr>
    <a:bodyPr/>
    <a:lstStyle/>
    <a:p>
      <a:pPr>
        <a:defRPr sz="1600"/>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8618237236474514E-2"/>
          <c:y val="4.6376811594202906E-2"/>
          <c:w val="0.81394416607015063"/>
          <c:h val="0.87456282095172466"/>
        </c:manualLayout>
      </c:layout>
      <c:lineChart>
        <c:grouping val="standard"/>
        <c:varyColors val="0"/>
        <c:ser>
          <c:idx val="0"/>
          <c:order val="0"/>
          <c:tx>
            <c:strRef>
              <c:f>Sheet1!$AE$1</c:f>
              <c:strCache>
                <c:ptCount val="1"/>
                <c:pt idx="0">
                  <c:v>2008/09</c:v>
                </c:pt>
              </c:strCache>
            </c:strRef>
          </c:tx>
          <c:spPr>
            <a:ln>
              <a:solidFill>
                <a:sysClr val="windowText" lastClr="000000"/>
              </a:solidFill>
            </a:ln>
          </c:spPr>
          <c:marker>
            <c:symbol val="none"/>
          </c:marker>
          <c:val>
            <c:numRef>
              <c:f>Sheet1!$AE$2:$AE$13</c:f>
              <c:numCache>
                <c:formatCode>General</c:formatCode>
                <c:ptCount val="12"/>
                <c:pt idx="0">
                  <c:v>7092</c:v>
                </c:pt>
                <c:pt idx="1">
                  <c:v>13212</c:v>
                </c:pt>
                <c:pt idx="2">
                  <c:v>20596</c:v>
                </c:pt>
                <c:pt idx="3">
                  <c:v>38166</c:v>
                </c:pt>
                <c:pt idx="4">
                  <c:v>35245</c:v>
                </c:pt>
                <c:pt idx="5">
                  <c:v>46234</c:v>
                </c:pt>
                <c:pt idx="6">
                  <c:v>60040</c:v>
                </c:pt>
                <c:pt idx="7">
                  <c:v>29329</c:v>
                </c:pt>
                <c:pt idx="8">
                  <c:v>30323</c:v>
                </c:pt>
                <c:pt idx="9">
                  <c:v>6964</c:v>
                </c:pt>
                <c:pt idx="10">
                  <c:v>6059</c:v>
                </c:pt>
                <c:pt idx="11">
                  <c:v>4304</c:v>
                </c:pt>
              </c:numCache>
            </c:numRef>
          </c:val>
          <c:smooth val="0"/>
          <c:extLst>
            <c:ext xmlns:c16="http://schemas.microsoft.com/office/drawing/2014/chart" uri="{C3380CC4-5D6E-409C-BE32-E72D297353CC}">
              <c16:uniqueId val="{00000000-4341-470A-80BB-86DC414976DD}"/>
            </c:ext>
          </c:extLst>
        </c:ser>
        <c:ser>
          <c:idx val="1"/>
          <c:order val="1"/>
          <c:tx>
            <c:strRef>
              <c:f>Sheet1!$AF$1</c:f>
              <c:strCache>
                <c:ptCount val="1"/>
                <c:pt idx="0">
                  <c:v>2009/10</c:v>
                </c:pt>
              </c:strCache>
            </c:strRef>
          </c:tx>
          <c:marker>
            <c:symbol val="none"/>
          </c:marker>
          <c:val>
            <c:numRef>
              <c:f>Sheet1!$AF$2:$AF$13</c:f>
            </c:numRef>
          </c:val>
          <c:smooth val="0"/>
          <c:extLst>
            <c:ext xmlns:c16="http://schemas.microsoft.com/office/drawing/2014/chart" uri="{C3380CC4-5D6E-409C-BE32-E72D297353CC}">
              <c16:uniqueId val="{00000001-4341-470A-80BB-86DC414976DD}"/>
            </c:ext>
          </c:extLst>
        </c:ser>
        <c:ser>
          <c:idx val="2"/>
          <c:order val="2"/>
          <c:tx>
            <c:strRef>
              <c:f>Sheet1!$AG$1</c:f>
              <c:strCache>
                <c:ptCount val="1"/>
                <c:pt idx="0">
                  <c:v>2010/11</c:v>
                </c:pt>
              </c:strCache>
            </c:strRef>
          </c:tx>
          <c:marker>
            <c:symbol val="none"/>
          </c:marker>
          <c:val>
            <c:numRef>
              <c:f>Sheet1!$AG$2:$AG$13</c:f>
            </c:numRef>
          </c:val>
          <c:smooth val="0"/>
          <c:extLst>
            <c:ext xmlns:c16="http://schemas.microsoft.com/office/drawing/2014/chart" uri="{C3380CC4-5D6E-409C-BE32-E72D297353CC}">
              <c16:uniqueId val="{00000002-4341-470A-80BB-86DC414976DD}"/>
            </c:ext>
          </c:extLst>
        </c:ser>
        <c:ser>
          <c:idx val="3"/>
          <c:order val="3"/>
          <c:tx>
            <c:strRef>
              <c:f>Sheet1!$AH$1</c:f>
              <c:strCache>
                <c:ptCount val="1"/>
                <c:pt idx="0">
                  <c:v>2011/12</c:v>
                </c:pt>
              </c:strCache>
            </c:strRef>
          </c:tx>
          <c:spPr>
            <a:ln>
              <a:solidFill>
                <a:srgbClr val="FF0000"/>
              </a:solidFill>
            </a:ln>
          </c:spPr>
          <c:marker>
            <c:symbol val="none"/>
          </c:marker>
          <c:val>
            <c:numRef>
              <c:f>Sheet1!$AH$2:$AH$13</c:f>
              <c:numCache>
                <c:formatCode>General</c:formatCode>
                <c:ptCount val="12"/>
                <c:pt idx="0">
                  <c:v>15625</c:v>
                </c:pt>
                <c:pt idx="1">
                  <c:v>17514</c:v>
                </c:pt>
                <c:pt idx="2">
                  <c:v>61438</c:v>
                </c:pt>
                <c:pt idx="3">
                  <c:v>39659</c:v>
                </c:pt>
                <c:pt idx="4">
                  <c:v>49607</c:v>
                </c:pt>
                <c:pt idx="5">
                  <c:v>61146</c:v>
                </c:pt>
                <c:pt idx="6">
                  <c:v>82440</c:v>
                </c:pt>
                <c:pt idx="7">
                  <c:v>47413</c:v>
                </c:pt>
                <c:pt idx="8">
                  <c:v>47161</c:v>
                </c:pt>
                <c:pt idx="9">
                  <c:v>22795</c:v>
                </c:pt>
                <c:pt idx="10">
                  <c:v>41034</c:v>
                </c:pt>
                <c:pt idx="11">
                  <c:v>9500</c:v>
                </c:pt>
              </c:numCache>
            </c:numRef>
          </c:val>
          <c:smooth val="0"/>
          <c:extLst>
            <c:ext xmlns:c16="http://schemas.microsoft.com/office/drawing/2014/chart" uri="{C3380CC4-5D6E-409C-BE32-E72D297353CC}">
              <c16:uniqueId val="{00000003-4341-470A-80BB-86DC414976DD}"/>
            </c:ext>
          </c:extLst>
        </c:ser>
        <c:dLbls>
          <c:showLegendKey val="0"/>
          <c:showVal val="0"/>
          <c:showCatName val="0"/>
          <c:showSerName val="0"/>
          <c:showPercent val="0"/>
          <c:showBubbleSize val="0"/>
        </c:dLbls>
        <c:smooth val="0"/>
        <c:axId val="81900672"/>
        <c:axId val="81902208"/>
      </c:lineChart>
      <c:catAx>
        <c:axId val="81900672"/>
        <c:scaling>
          <c:orientation val="minMax"/>
        </c:scaling>
        <c:delete val="0"/>
        <c:axPos val="b"/>
        <c:majorTickMark val="out"/>
        <c:minorTickMark val="none"/>
        <c:tickLblPos val="nextTo"/>
        <c:txPr>
          <a:bodyPr/>
          <a:lstStyle/>
          <a:p>
            <a:pPr>
              <a:defRPr lang="en-US"/>
            </a:pPr>
            <a:endParaRPr lang="en-US"/>
          </a:p>
        </c:txPr>
        <c:crossAx val="81902208"/>
        <c:crosses val="autoZero"/>
        <c:auto val="1"/>
        <c:lblAlgn val="ctr"/>
        <c:lblOffset val="100"/>
        <c:noMultiLvlLbl val="0"/>
      </c:catAx>
      <c:valAx>
        <c:axId val="81902208"/>
        <c:scaling>
          <c:orientation val="minMax"/>
        </c:scaling>
        <c:delete val="0"/>
        <c:axPos val="l"/>
        <c:majorGridlines/>
        <c:numFmt formatCode="General" sourceLinked="1"/>
        <c:majorTickMark val="out"/>
        <c:minorTickMark val="none"/>
        <c:tickLblPos val="nextTo"/>
        <c:txPr>
          <a:bodyPr/>
          <a:lstStyle/>
          <a:p>
            <a:pPr>
              <a:defRPr lang="en-US"/>
            </a:pPr>
            <a:endParaRPr lang="en-US"/>
          </a:p>
        </c:txPr>
        <c:crossAx val="81900672"/>
        <c:crosses val="autoZero"/>
        <c:crossBetween val="between"/>
      </c:valAx>
    </c:plotArea>
    <c:plotVisOnly val="1"/>
    <c:dispBlanksAs val="gap"/>
    <c:showDLblsOverMax val="0"/>
  </c:chart>
  <c:externalData r:id="rId2">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DE6C9A1-955E-43A0-A0AF-2F217DB67A63}" type="datetimeFigureOut">
              <a:rPr lang="en-GB" smtClean="0"/>
              <a:t>14/07/2021</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1B30766-04BA-4E61-9186-5364E9A78C89}" type="slidenum">
              <a:rPr lang="en-GB" smtClean="0"/>
              <a:t>‹#›</a:t>
            </a:fld>
            <a:endParaRPr lang="en-GB" dirty="0"/>
          </a:p>
        </p:txBody>
      </p:sp>
    </p:spTree>
    <p:extLst>
      <p:ext uri="{BB962C8B-B14F-4D97-AF65-F5344CB8AC3E}">
        <p14:creationId xmlns:p14="http://schemas.microsoft.com/office/powerpoint/2010/main" val="25951203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a:p>
        </p:txBody>
      </p:sp>
      <p:sp>
        <p:nvSpPr>
          <p:cNvPr id="522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4DB86E9-8F2E-4B77-B967-99CCF8B2B0D0}" type="slidenum">
              <a:rPr lang="en-GB" smtClean="0"/>
              <a:pPr/>
              <a:t>13</a:t>
            </a:fld>
            <a:endParaRPr lang="en-GB" dirty="0"/>
          </a:p>
        </p:txBody>
      </p:sp>
    </p:spTree>
    <p:extLst>
      <p:ext uri="{BB962C8B-B14F-4D97-AF65-F5344CB8AC3E}">
        <p14:creationId xmlns:p14="http://schemas.microsoft.com/office/powerpoint/2010/main" val="14522134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1B30766-04BA-4E61-9186-5364E9A78C89}" type="slidenum">
              <a:rPr lang="en-GB" smtClean="0"/>
              <a:t>16</a:t>
            </a:fld>
            <a:endParaRPr lang="en-GB" dirty="0"/>
          </a:p>
        </p:txBody>
      </p:sp>
    </p:spTree>
    <p:extLst>
      <p:ext uri="{BB962C8B-B14F-4D97-AF65-F5344CB8AC3E}">
        <p14:creationId xmlns:p14="http://schemas.microsoft.com/office/powerpoint/2010/main" val="20831406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23C279BC-24AF-406C-89D6-C1015536CDEE}" type="datetimeFigureOut">
              <a:rPr lang="en-GB" smtClean="0"/>
              <a:t>14/07/2021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01952188-CCE1-459F-833E-8ADB96236502}" type="slidenum">
              <a:rPr lang="en-GB" smtClean="0"/>
              <a:t>‹#›</a:t>
            </a:fld>
            <a:endParaRPr lang="en-GB" dirty="0"/>
          </a:p>
        </p:txBody>
      </p:sp>
    </p:spTree>
    <p:extLst>
      <p:ext uri="{BB962C8B-B14F-4D97-AF65-F5344CB8AC3E}">
        <p14:creationId xmlns:p14="http://schemas.microsoft.com/office/powerpoint/2010/main" val="3174298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3C279BC-24AF-406C-89D6-C1015536CDEE}" type="datetimeFigureOut">
              <a:rPr lang="en-GB" smtClean="0"/>
              <a:t>14/07/2021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01952188-CCE1-459F-833E-8ADB96236502}" type="slidenum">
              <a:rPr lang="en-GB" smtClean="0"/>
              <a:t>‹#›</a:t>
            </a:fld>
            <a:endParaRPr lang="en-GB" dirty="0"/>
          </a:p>
        </p:txBody>
      </p:sp>
    </p:spTree>
    <p:extLst>
      <p:ext uri="{BB962C8B-B14F-4D97-AF65-F5344CB8AC3E}">
        <p14:creationId xmlns:p14="http://schemas.microsoft.com/office/powerpoint/2010/main" val="31852484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3C279BC-24AF-406C-89D6-C1015536CDEE}" type="datetimeFigureOut">
              <a:rPr lang="en-GB" smtClean="0"/>
              <a:t>14/07/2021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01952188-CCE1-459F-833E-8ADB96236502}" type="slidenum">
              <a:rPr lang="en-GB" smtClean="0"/>
              <a:t>‹#›</a:t>
            </a:fld>
            <a:endParaRPr lang="en-GB" dirty="0"/>
          </a:p>
        </p:txBody>
      </p:sp>
    </p:spTree>
    <p:extLst>
      <p:ext uri="{BB962C8B-B14F-4D97-AF65-F5344CB8AC3E}">
        <p14:creationId xmlns:p14="http://schemas.microsoft.com/office/powerpoint/2010/main" val="20594672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3C279BC-24AF-406C-89D6-C1015536CDEE}" type="datetimeFigureOut">
              <a:rPr lang="en-GB" smtClean="0"/>
              <a:t>14/07/2021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01952188-CCE1-459F-833E-8ADB96236502}" type="slidenum">
              <a:rPr lang="en-GB" smtClean="0"/>
              <a:t>‹#›</a:t>
            </a:fld>
            <a:endParaRPr lang="en-GB" dirty="0"/>
          </a:p>
        </p:txBody>
      </p:sp>
    </p:spTree>
    <p:extLst>
      <p:ext uri="{BB962C8B-B14F-4D97-AF65-F5344CB8AC3E}">
        <p14:creationId xmlns:p14="http://schemas.microsoft.com/office/powerpoint/2010/main" val="432330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GB"/>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3C279BC-24AF-406C-89D6-C1015536CDEE}" type="datetimeFigureOut">
              <a:rPr lang="en-GB" smtClean="0"/>
              <a:t>14/07/2021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01952188-CCE1-459F-833E-8ADB96236502}" type="slidenum">
              <a:rPr lang="en-GB" smtClean="0"/>
              <a:t>‹#›</a:t>
            </a:fld>
            <a:endParaRPr lang="en-GB" dirty="0"/>
          </a:p>
        </p:txBody>
      </p:sp>
    </p:spTree>
    <p:extLst>
      <p:ext uri="{BB962C8B-B14F-4D97-AF65-F5344CB8AC3E}">
        <p14:creationId xmlns:p14="http://schemas.microsoft.com/office/powerpoint/2010/main" val="40856567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23C279BC-24AF-406C-89D6-C1015536CDEE}" type="datetimeFigureOut">
              <a:rPr lang="en-GB" smtClean="0"/>
              <a:t>14/07/2021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01952188-CCE1-459F-833E-8ADB96236502}" type="slidenum">
              <a:rPr lang="en-GB" smtClean="0"/>
              <a:t>‹#›</a:t>
            </a:fld>
            <a:endParaRPr lang="en-GB" dirty="0"/>
          </a:p>
        </p:txBody>
      </p:sp>
    </p:spTree>
    <p:extLst>
      <p:ext uri="{BB962C8B-B14F-4D97-AF65-F5344CB8AC3E}">
        <p14:creationId xmlns:p14="http://schemas.microsoft.com/office/powerpoint/2010/main" val="9206555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23C279BC-24AF-406C-89D6-C1015536CDEE}" type="datetimeFigureOut">
              <a:rPr lang="en-GB" smtClean="0"/>
              <a:t>14/07/2021</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01952188-CCE1-459F-833E-8ADB96236502}" type="slidenum">
              <a:rPr lang="en-GB" smtClean="0"/>
              <a:t>‹#›</a:t>
            </a:fld>
            <a:endParaRPr lang="en-GB" dirty="0"/>
          </a:p>
        </p:txBody>
      </p:sp>
    </p:spTree>
    <p:extLst>
      <p:ext uri="{BB962C8B-B14F-4D97-AF65-F5344CB8AC3E}">
        <p14:creationId xmlns:p14="http://schemas.microsoft.com/office/powerpoint/2010/main" val="2488199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23C279BC-24AF-406C-89D6-C1015536CDEE}" type="datetimeFigureOut">
              <a:rPr lang="en-GB" smtClean="0"/>
              <a:t>14/07/2021</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01952188-CCE1-459F-833E-8ADB96236502}" type="slidenum">
              <a:rPr lang="en-GB" smtClean="0"/>
              <a:t>‹#›</a:t>
            </a:fld>
            <a:endParaRPr lang="en-GB" dirty="0"/>
          </a:p>
        </p:txBody>
      </p:sp>
    </p:spTree>
    <p:extLst>
      <p:ext uri="{BB962C8B-B14F-4D97-AF65-F5344CB8AC3E}">
        <p14:creationId xmlns:p14="http://schemas.microsoft.com/office/powerpoint/2010/main" val="18749608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3C279BC-24AF-406C-89D6-C1015536CDEE}" type="datetimeFigureOut">
              <a:rPr lang="en-GB" smtClean="0"/>
              <a:t>14/07/2021</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01952188-CCE1-459F-833E-8ADB96236502}" type="slidenum">
              <a:rPr lang="en-GB" smtClean="0"/>
              <a:t>‹#›</a:t>
            </a:fld>
            <a:endParaRPr lang="en-GB" dirty="0"/>
          </a:p>
        </p:txBody>
      </p:sp>
    </p:spTree>
    <p:extLst>
      <p:ext uri="{BB962C8B-B14F-4D97-AF65-F5344CB8AC3E}">
        <p14:creationId xmlns:p14="http://schemas.microsoft.com/office/powerpoint/2010/main" val="42605520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23C279BC-24AF-406C-89D6-C1015536CDEE}" type="datetimeFigureOut">
              <a:rPr lang="en-GB" smtClean="0"/>
              <a:t>14/07/2021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01952188-CCE1-459F-833E-8ADB96236502}" type="slidenum">
              <a:rPr lang="en-GB" smtClean="0"/>
              <a:t>‹#›</a:t>
            </a:fld>
            <a:endParaRPr lang="en-GB" dirty="0"/>
          </a:p>
        </p:txBody>
      </p:sp>
    </p:spTree>
    <p:extLst>
      <p:ext uri="{BB962C8B-B14F-4D97-AF65-F5344CB8AC3E}">
        <p14:creationId xmlns:p14="http://schemas.microsoft.com/office/powerpoint/2010/main" val="20904071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23C279BC-24AF-406C-89D6-C1015536CDEE}" type="datetimeFigureOut">
              <a:rPr lang="en-GB" smtClean="0"/>
              <a:t>14/07/2021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01952188-CCE1-459F-833E-8ADB96236502}" type="slidenum">
              <a:rPr lang="en-GB" smtClean="0"/>
              <a:t>‹#›</a:t>
            </a:fld>
            <a:endParaRPr lang="en-GB" dirty="0"/>
          </a:p>
        </p:txBody>
      </p:sp>
    </p:spTree>
    <p:extLst>
      <p:ext uri="{BB962C8B-B14F-4D97-AF65-F5344CB8AC3E}">
        <p14:creationId xmlns:p14="http://schemas.microsoft.com/office/powerpoint/2010/main" val="19214057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23C279BC-24AF-406C-89D6-C1015536CDEE}" type="datetimeFigureOut">
              <a:rPr lang="en-GB" smtClean="0"/>
              <a:t>14/07/2021</a:t>
            </a:fld>
            <a:endParaRPr lang="en-GB"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1952188-CCE1-459F-833E-8ADB96236502}" type="slidenum">
              <a:rPr lang="en-GB" smtClean="0"/>
              <a:t>‹#›</a:t>
            </a:fld>
            <a:endParaRPr lang="en-GB" dirty="0"/>
          </a:p>
        </p:txBody>
      </p:sp>
    </p:spTree>
    <p:extLst>
      <p:ext uri="{BB962C8B-B14F-4D97-AF65-F5344CB8AC3E}">
        <p14:creationId xmlns:p14="http://schemas.microsoft.com/office/powerpoint/2010/main" val="1757513855"/>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hyperlink" Target="http://www.beamish.org.uk/about/about-us/" TargetMode="External"/><Relationship Id="rId2" Type="http://schemas.openxmlformats.org/officeDocument/2006/relationships/hyperlink" Target="http://www.beamish.org.uk/about/history-of-beamish/"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alpha val="94000"/>
          </a:schemeClr>
        </a:solidFill>
        <a:effectLst/>
      </p:bgPr>
    </p:bg>
    <p:spTree>
      <p:nvGrpSpPr>
        <p:cNvPr id="1" name=""/>
        <p:cNvGrpSpPr/>
        <p:nvPr/>
      </p:nvGrpSpPr>
      <p:grpSpPr>
        <a:xfrm>
          <a:off x="0" y="0"/>
          <a:ext cx="0" cy="0"/>
          <a:chOff x="0" y="0"/>
          <a:chExt cx="0" cy="0"/>
        </a:xfrm>
      </p:grpSpPr>
      <p:pic>
        <p:nvPicPr>
          <p:cNvPr id="4098" name="Picture 1" descr="2009 logo.jpg"/>
          <p:cNvPicPr>
            <a:picLocks noChangeAspect="1"/>
          </p:cNvPicPr>
          <p:nvPr/>
        </p:nvPicPr>
        <p:blipFill>
          <a:blip r:embed="rId2"/>
          <a:srcRect/>
          <a:stretch>
            <a:fillRect/>
          </a:stretch>
        </p:blipFill>
        <p:spPr bwMode="auto">
          <a:xfrm>
            <a:off x="0" y="2564904"/>
            <a:ext cx="9144000" cy="2247900"/>
          </a:xfrm>
          <a:prstGeom prst="rect">
            <a:avLst/>
          </a:prstGeom>
          <a:noFill/>
          <a:ln w="9525">
            <a:noFill/>
            <a:miter lim="800000"/>
            <a:headEnd/>
            <a:tailEnd/>
          </a:ln>
        </p:spPr>
      </p:pic>
      <p:sp>
        <p:nvSpPr>
          <p:cNvPr id="2" name="TextBox 1"/>
          <p:cNvSpPr txBox="1"/>
          <p:nvPr/>
        </p:nvSpPr>
        <p:spPr>
          <a:xfrm>
            <a:off x="467544" y="764704"/>
            <a:ext cx="7344816" cy="1107996"/>
          </a:xfrm>
          <a:prstGeom prst="rect">
            <a:avLst/>
          </a:prstGeom>
          <a:noFill/>
        </p:spPr>
        <p:txBody>
          <a:bodyPr wrap="square" rtlCol="0">
            <a:spAutoFit/>
          </a:bodyPr>
          <a:lstStyle/>
          <a:p>
            <a:r>
              <a:rPr lang="en-GB" sz="6600" b="1" u="sng" dirty="0"/>
              <a:t>Case Study</a:t>
            </a:r>
          </a:p>
        </p:txBody>
      </p:sp>
    </p:spTree>
    <p:extLst>
      <p:ext uri="{BB962C8B-B14F-4D97-AF65-F5344CB8AC3E}">
        <p14:creationId xmlns:p14="http://schemas.microsoft.com/office/powerpoint/2010/main" val="1789504117"/>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16632"/>
            <a:ext cx="8424936" cy="5962674"/>
          </a:xfrm>
        </p:spPr>
        <p:txBody>
          <a:bodyPr>
            <a:normAutofit fontScale="90000"/>
          </a:bodyPr>
          <a:lstStyle/>
          <a:p>
            <a:pPr algn="l"/>
            <a:r>
              <a:rPr lang="en-GB" sz="4400" b="1" u="sng" dirty="0">
                <a:latin typeface="+mn-lt"/>
              </a:rPr>
              <a:t>Primary Spend – 2019-20</a:t>
            </a:r>
            <a:br>
              <a:rPr lang="en-GB" sz="4400" b="1" u="sng" dirty="0">
                <a:latin typeface="+mn-lt"/>
              </a:rPr>
            </a:br>
            <a:br>
              <a:rPr lang="en-GB" sz="4400" dirty="0">
                <a:latin typeface="+mn-lt"/>
              </a:rPr>
            </a:br>
            <a:r>
              <a:rPr lang="en-GB" sz="4000" dirty="0">
                <a:latin typeface="+mn-lt"/>
              </a:rPr>
              <a:t>Admissions to Museum - £6.324m</a:t>
            </a:r>
            <a:br>
              <a:rPr lang="en-GB" sz="4000" dirty="0">
                <a:latin typeface="+mn-lt"/>
              </a:rPr>
            </a:br>
            <a:r>
              <a:rPr lang="en-GB" sz="4000" dirty="0">
                <a:latin typeface="+mn-lt"/>
              </a:rPr>
              <a:t>including Gift Aid - £650k - 66% target</a:t>
            </a:r>
            <a:br>
              <a:rPr lang="en-GB" sz="4000" dirty="0">
                <a:latin typeface="+mn-lt"/>
              </a:rPr>
            </a:br>
            <a:br>
              <a:rPr lang="en-GB" sz="4000" dirty="0">
                <a:latin typeface="+mn-lt"/>
              </a:rPr>
            </a:br>
            <a:r>
              <a:rPr lang="en-GB" sz="4000" dirty="0">
                <a:latin typeface="+mn-lt"/>
              </a:rPr>
              <a:t>Exhibits - (fairground, ice rink, grotto) - £621k</a:t>
            </a:r>
            <a:br>
              <a:rPr lang="en-GB" sz="4000" dirty="0">
                <a:latin typeface="+mn-lt"/>
              </a:rPr>
            </a:br>
            <a:br>
              <a:rPr lang="en-GB" sz="4000" dirty="0">
                <a:latin typeface="+mn-lt"/>
              </a:rPr>
            </a:br>
            <a:r>
              <a:rPr lang="en-GB" sz="4000" b="1" u="sng" dirty="0">
                <a:latin typeface="+mn-lt"/>
              </a:rPr>
              <a:t>Total - £7.7 Million</a:t>
            </a:r>
            <a:r>
              <a:rPr lang="en-GB" sz="4000" b="1" dirty="0">
                <a:latin typeface="+mn-lt"/>
              </a:rPr>
              <a:t> (</a:t>
            </a:r>
            <a:r>
              <a:rPr lang="en-GB" sz="4000" b="1" dirty="0" err="1">
                <a:latin typeface="+mn-lt"/>
              </a:rPr>
              <a:t>approx</a:t>
            </a:r>
            <a:r>
              <a:rPr lang="en-GB" sz="4000" b="1" dirty="0">
                <a:latin typeface="+mn-lt"/>
              </a:rPr>
              <a:t>)</a:t>
            </a:r>
            <a:br>
              <a:rPr lang="en-GB" sz="4000" b="1" dirty="0">
                <a:latin typeface="+mn-lt"/>
              </a:rPr>
            </a:br>
            <a:br>
              <a:rPr lang="en-GB" sz="4000" b="1" dirty="0">
                <a:latin typeface="+mn-lt"/>
              </a:rPr>
            </a:br>
            <a:r>
              <a:rPr lang="en-GB" sz="3100" b="1" dirty="0">
                <a:solidFill>
                  <a:srgbClr val="0000FF"/>
                </a:solidFill>
                <a:latin typeface="+mn-lt"/>
              </a:rPr>
              <a:t>Give some examples of primary spend. Research on your computers.</a:t>
            </a:r>
            <a:br>
              <a:rPr lang="en-GB" sz="3100" b="1" dirty="0">
                <a:latin typeface="+mn-lt"/>
              </a:rPr>
            </a:br>
            <a:endParaRPr lang="en-US" sz="3100" b="1" dirty="0">
              <a:latin typeface="+mn-lt"/>
            </a:endParaRPr>
          </a:p>
        </p:txBody>
      </p:sp>
    </p:spTree>
    <p:extLst>
      <p:ext uri="{BB962C8B-B14F-4D97-AF65-F5344CB8AC3E}">
        <p14:creationId xmlns:p14="http://schemas.microsoft.com/office/powerpoint/2010/main" val="29648363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a:graphicFrameLocks/>
          </p:cNvGraphicFramePr>
          <p:nvPr>
            <p:extLst>
              <p:ext uri="{D42A27DB-BD31-4B8C-83A1-F6EECF244321}">
                <p14:modId xmlns:p14="http://schemas.microsoft.com/office/powerpoint/2010/main" val="415143568"/>
              </p:ext>
            </p:extLst>
          </p:nvPr>
        </p:nvGraphicFramePr>
        <p:xfrm>
          <a:off x="0" y="0"/>
          <a:ext cx="9144000" cy="6858000"/>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Box 1"/>
          <p:cNvSpPr txBox="1"/>
          <p:nvPr/>
        </p:nvSpPr>
        <p:spPr>
          <a:xfrm>
            <a:off x="1115616" y="548680"/>
            <a:ext cx="4464496" cy="1384995"/>
          </a:xfrm>
          <a:prstGeom prst="rect">
            <a:avLst/>
          </a:prstGeom>
          <a:noFill/>
        </p:spPr>
        <p:txBody>
          <a:bodyPr wrap="square" rtlCol="0">
            <a:spAutoFit/>
          </a:bodyPr>
          <a:lstStyle/>
          <a:p>
            <a:r>
              <a:rPr lang="en-US" sz="2800" dirty="0">
                <a:solidFill>
                  <a:srgbClr val="0000FF"/>
                </a:solidFill>
              </a:rPr>
              <a:t>Why do you think visitor numbers to Beamish have been increasing?</a:t>
            </a:r>
            <a:endParaRPr lang="en-GB" sz="2800" dirty="0">
              <a:solidFill>
                <a:srgbClr val="0000FF"/>
              </a:solidFill>
            </a:endParaRPr>
          </a:p>
        </p:txBody>
      </p:sp>
    </p:spTree>
    <p:extLst>
      <p:ext uri="{BB962C8B-B14F-4D97-AF65-F5344CB8AC3E}">
        <p14:creationId xmlns:p14="http://schemas.microsoft.com/office/powerpoint/2010/main" val="40169557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74638"/>
            <a:ext cx="8784976" cy="4954562"/>
          </a:xfrm>
        </p:spPr>
        <p:txBody>
          <a:bodyPr>
            <a:normAutofit/>
          </a:bodyPr>
          <a:lstStyle/>
          <a:p>
            <a:pPr algn="l"/>
            <a:r>
              <a:rPr lang="en-GB" sz="4400" b="1" u="sng" dirty="0">
                <a:latin typeface="+mn-lt"/>
              </a:rPr>
              <a:t>Secondary Spend - 2019-20</a:t>
            </a:r>
            <a:br>
              <a:rPr lang="en-GB" sz="4400" b="1" u="sng" dirty="0">
                <a:latin typeface="+mn-lt"/>
              </a:rPr>
            </a:br>
            <a:br>
              <a:rPr lang="en-GB" sz="3200" dirty="0">
                <a:latin typeface="+mn-lt"/>
              </a:rPr>
            </a:br>
            <a:r>
              <a:rPr lang="en-GB" sz="4000" dirty="0">
                <a:latin typeface="+mn-lt"/>
              </a:rPr>
              <a:t>Food – £3.6m</a:t>
            </a:r>
            <a:br>
              <a:rPr lang="en-GB" sz="4000" dirty="0">
                <a:latin typeface="+mn-lt"/>
              </a:rPr>
            </a:br>
            <a:br>
              <a:rPr lang="en-GB" sz="4000" dirty="0">
                <a:latin typeface="+mn-lt"/>
              </a:rPr>
            </a:br>
            <a:r>
              <a:rPr lang="en-GB" sz="4000" dirty="0">
                <a:latin typeface="+mn-lt"/>
              </a:rPr>
              <a:t>Gift Shop – Food in period areas - £750k</a:t>
            </a:r>
            <a:br>
              <a:rPr lang="en-GB" sz="4000" dirty="0">
                <a:latin typeface="+mn-lt"/>
              </a:rPr>
            </a:br>
            <a:br>
              <a:rPr lang="en-GB" sz="4000" dirty="0">
                <a:latin typeface="+mn-lt"/>
              </a:rPr>
            </a:br>
            <a:r>
              <a:rPr lang="en-GB" sz="4000" b="1" u="sng" dirty="0">
                <a:latin typeface="+mn-lt"/>
              </a:rPr>
              <a:t>Total - £4.4m</a:t>
            </a:r>
            <a:r>
              <a:rPr lang="en-GB" sz="4000" b="1" dirty="0">
                <a:latin typeface="+mn-lt"/>
              </a:rPr>
              <a:t> (</a:t>
            </a:r>
            <a:r>
              <a:rPr lang="en-GB" sz="4000" b="1" dirty="0" err="1">
                <a:latin typeface="+mn-lt"/>
              </a:rPr>
              <a:t>approx</a:t>
            </a:r>
            <a:r>
              <a:rPr lang="en-GB" sz="4000" b="1" dirty="0">
                <a:latin typeface="+mn-lt"/>
              </a:rPr>
              <a:t>)</a:t>
            </a:r>
            <a:br>
              <a:rPr lang="en-GB" sz="4000" b="1" u="sng" dirty="0">
                <a:latin typeface="+mn-lt"/>
              </a:rPr>
            </a:br>
            <a:br>
              <a:rPr lang="en-GB" sz="4000" dirty="0"/>
            </a:br>
            <a:endParaRPr lang="en-US" sz="3200" dirty="0"/>
          </a:p>
        </p:txBody>
      </p:sp>
      <p:sp>
        <p:nvSpPr>
          <p:cNvPr id="4" name="Rectangle 3"/>
          <p:cNvSpPr/>
          <p:nvPr/>
        </p:nvSpPr>
        <p:spPr>
          <a:xfrm>
            <a:off x="194420" y="5085184"/>
            <a:ext cx="8280920" cy="1384995"/>
          </a:xfrm>
          <a:prstGeom prst="rect">
            <a:avLst/>
          </a:prstGeom>
        </p:spPr>
        <p:txBody>
          <a:bodyPr wrap="square">
            <a:spAutoFit/>
          </a:bodyPr>
          <a:lstStyle/>
          <a:p>
            <a:r>
              <a:rPr lang="en-GB" sz="2800" b="1" dirty="0">
                <a:solidFill>
                  <a:srgbClr val="0000FF"/>
                </a:solidFill>
              </a:rPr>
              <a:t>Give some examples of secondary spend. Research on your computers.</a:t>
            </a:r>
            <a:br>
              <a:rPr lang="en-GB" sz="2800" b="1" dirty="0"/>
            </a:br>
            <a:endParaRPr lang="en-GB" sz="2800" dirty="0"/>
          </a:p>
        </p:txBody>
      </p:sp>
    </p:spTree>
    <p:extLst>
      <p:ext uri="{BB962C8B-B14F-4D97-AF65-F5344CB8AC3E}">
        <p14:creationId xmlns:p14="http://schemas.microsoft.com/office/powerpoint/2010/main" val="38205707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179512" y="260648"/>
            <a:ext cx="7886700" cy="648072"/>
          </a:xfrm>
        </p:spPr>
        <p:txBody>
          <a:bodyPr>
            <a:normAutofit/>
          </a:bodyPr>
          <a:lstStyle/>
          <a:p>
            <a:r>
              <a:rPr lang="en-GB" sz="3600" b="1" u="sng" dirty="0">
                <a:latin typeface="+mn-lt"/>
              </a:rPr>
              <a:t>Why Does Beamish Hold Events?</a:t>
            </a:r>
            <a:endParaRPr lang="en-US" sz="3600" b="1" u="sng" dirty="0">
              <a:latin typeface="+mn-lt"/>
            </a:endParaRPr>
          </a:p>
        </p:txBody>
      </p:sp>
      <p:sp>
        <p:nvSpPr>
          <p:cNvPr id="17411" name="Content Placeholder 2"/>
          <p:cNvSpPr>
            <a:spLocks noGrp="1"/>
          </p:cNvSpPr>
          <p:nvPr>
            <p:ph idx="1"/>
          </p:nvPr>
        </p:nvSpPr>
        <p:spPr>
          <a:xfrm>
            <a:off x="205554" y="1052736"/>
            <a:ext cx="8398893" cy="5616624"/>
          </a:xfrm>
        </p:spPr>
        <p:txBody>
          <a:bodyPr/>
          <a:lstStyle/>
          <a:p>
            <a:endParaRPr lang="en-GB" dirty="0"/>
          </a:p>
          <a:p>
            <a:pPr>
              <a:lnSpc>
                <a:spcPct val="150000"/>
              </a:lnSpc>
            </a:pPr>
            <a:r>
              <a:rPr lang="en-GB" sz="2400" dirty="0"/>
              <a:t>Annual pass – gives a reason to revisit</a:t>
            </a:r>
          </a:p>
          <a:p>
            <a:pPr>
              <a:lnSpc>
                <a:spcPct val="150000"/>
              </a:lnSpc>
            </a:pPr>
            <a:r>
              <a:rPr lang="en-GB" sz="2400" dirty="0"/>
              <a:t>Helps with ‘Season development’</a:t>
            </a:r>
          </a:p>
          <a:p>
            <a:pPr>
              <a:lnSpc>
                <a:spcPct val="150000"/>
              </a:lnSpc>
            </a:pPr>
            <a:r>
              <a:rPr lang="en-GB" sz="2400" dirty="0"/>
              <a:t>Developing the amount of events taking place</a:t>
            </a:r>
          </a:p>
          <a:p>
            <a:pPr>
              <a:lnSpc>
                <a:spcPct val="150000"/>
              </a:lnSpc>
            </a:pPr>
            <a:r>
              <a:rPr lang="en-GB" sz="2400" dirty="0"/>
              <a:t>Telling the community stories, getting folk involved</a:t>
            </a:r>
            <a:endParaRPr lang="en-US" sz="2400" dirty="0"/>
          </a:p>
          <a:p>
            <a:pPr>
              <a:lnSpc>
                <a:spcPct val="100000"/>
              </a:lnSpc>
            </a:pPr>
            <a:r>
              <a:rPr lang="en-US" sz="2400" b="1" dirty="0">
                <a:solidFill>
                  <a:srgbClr val="0000FF"/>
                </a:solidFill>
              </a:rPr>
              <a:t>Some are also outside of the usual ticket price which generates extra income</a:t>
            </a:r>
          </a:p>
          <a:p>
            <a:pPr>
              <a:lnSpc>
                <a:spcPct val="100000"/>
              </a:lnSpc>
            </a:pPr>
            <a:endParaRPr lang="en-US" sz="2400" b="1" dirty="0">
              <a:solidFill>
                <a:srgbClr val="0000FF"/>
              </a:solidFill>
            </a:endParaRPr>
          </a:p>
          <a:p>
            <a:pPr marL="0" indent="0">
              <a:lnSpc>
                <a:spcPct val="100000"/>
              </a:lnSpc>
              <a:buNone/>
            </a:pPr>
            <a:r>
              <a:rPr lang="en-US" sz="2400" b="1" dirty="0">
                <a:solidFill>
                  <a:srgbClr val="0000FF"/>
                </a:solidFill>
              </a:rPr>
              <a:t>Task: Find some examples of the events that Beamish put on at different times of the year. How will this help </a:t>
            </a:r>
            <a:r>
              <a:rPr lang="en-US" sz="2400" b="1" dirty="0" err="1">
                <a:solidFill>
                  <a:srgbClr val="0000FF"/>
                </a:solidFill>
              </a:rPr>
              <a:t>Beamish’s</a:t>
            </a:r>
            <a:r>
              <a:rPr lang="en-US" sz="2400" b="1" dirty="0">
                <a:solidFill>
                  <a:srgbClr val="0000FF"/>
                </a:solidFill>
              </a:rPr>
              <a:t> finances?</a:t>
            </a:r>
          </a:p>
        </p:txBody>
      </p:sp>
    </p:spTree>
    <p:extLst>
      <p:ext uri="{BB962C8B-B14F-4D97-AF65-F5344CB8AC3E}">
        <p14:creationId xmlns:p14="http://schemas.microsoft.com/office/powerpoint/2010/main" val="28083564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88640"/>
            <a:ext cx="8229600" cy="936104"/>
          </a:xfrm>
        </p:spPr>
        <p:txBody>
          <a:bodyPr>
            <a:noAutofit/>
          </a:bodyPr>
          <a:lstStyle/>
          <a:p>
            <a:pPr algn="l"/>
            <a:r>
              <a:rPr lang="en-GB" sz="3600" b="1" u="sng" dirty="0"/>
              <a:t>Beamish Museum Admission Prices </a:t>
            </a:r>
            <a:br>
              <a:rPr lang="en-GB" sz="3600" b="1" u="sng" dirty="0"/>
            </a:br>
            <a:endParaRPr lang="en-US" sz="3600" b="1" u="sng" dirty="0"/>
          </a:p>
        </p:txBody>
      </p:sp>
      <p:pic>
        <p:nvPicPr>
          <p:cNvPr id="4" name="Picture 3"/>
          <p:cNvPicPr>
            <a:picLocks noChangeAspect="1"/>
          </p:cNvPicPr>
          <p:nvPr/>
        </p:nvPicPr>
        <p:blipFill rotWithShape="1">
          <a:blip r:embed="rId2"/>
          <a:srcRect l="22439" t="29000" r="43306" b="24800"/>
          <a:stretch/>
        </p:blipFill>
        <p:spPr>
          <a:xfrm>
            <a:off x="0" y="764704"/>
            <a:ext cx="6768752" cy="5134915"/>
          </a:xfrm>
          <a:prstGeom prst="rect">
            <a:avLst/>
          </a:prstGeom>
        </p:spPr>
      </p:pic>
      <p:sp>
        <p:nvSpPr>
          <p:cNvPr id="3" name="Rectangle 2"/>
          <p:cNvSpPr/>
          <p:nvPr/>
        </p:nvSpPr>
        <p:spPr>
          <a:xfrm>
            <a:off x="6768753" y="1139988"/>
            <a:ext cx="2123727" cy="3416320"/>
          </a:xfrm>
          <a:prstGeom prst="rect">
            <a:avLst/>
          </a:prstGeom>
        </p:spPr>
        <p:txBody>
          <a:bodyPr wrap="square">
            <a:spAutoFit/>
          </a:bodyPr>
          <a:lstStyle/>
          <a:p>
            <a:r>
              <a:rPr lang="en-US" sz="2400" b="1" dirty="0">
                <a:solidFill>
                  <a:srgbClr val="0000FF"/>
                </a:solidFill>
              </a:rPr>
              <a:t>Why is the annual pass a good idea?</a:t>
            </a:r>
          </a:p>
          <a:p>
            <a:endParaRPr lang="en-US" sz="2400" b="1" dirty="0">
              <a:solidFill>
                <a:srgbClr val="0000FF"/>
              </a:solidFill>
            </a:endParaRPr>
          </a:p>
          <a:p>
            <a:r>
              <a:rPr lang="en-US" sz="2400" b="1" dirty="0">
                <a:solidFill>
                  <a:srgbClr val="0000FF"/>
                </a:solidFill>
              </a:rPr>
              <a:t>What are the advantages?</a:t>
            </a:r>
          </a:p>
          <a:p>
            <a:endParaRPr lang="en-US" sz="2400" b="1" dirty="0">
              <a:solidFill>
                <a:srgbClr val="0000FF"/>
              </a:solidFill>
            </a:endParaRPr>
          </a:p>
          <a:p>
            <a:r>
              <a:rPr lang="en-US" sz="2400" b="1" dirty="0">
                <a:solidFill>
                  <a:srgbClr val="0000FF"/>
                </a:solidFill>
              </a:rPr>
              <a:t>Are there any disadvantages?</a:t>
            </a:r>
            <a:endParaRPr lang="en-GB" sz="2400" dirty="0"/>
          </a:p>
        </p:txBody>
      </p:sp>
    </p:spTree>
    <p:extLst>
      <p:ext uri="{BB962C8B-B14F-4D97-AF65-F5344CB8AC3E}">
        <p14:creationId xmlns:p14="http://schemas.microsoft.com/office/powerpoint/2010/main" val="15579850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72" y="188640"/>
            <a:ext cx="9001000" cy="5962674"/>
          </a:xfrm>
        </p:spPr>
        <p:txBody>
          <a:bodyPr>
            <a:normAutofit/>
          </a:bodyPr>
          <a:lstStyle/>
          <a:p>
            <a:pPr>
              <a:lnSpc>
                <a:spcPct val="100000"/>
              </a:lnSpc>
            </a:pPr>
            <a:r>
              <a:rPr lang="en-GB" sz="3200" b="1" u="sng" dirty="0">
                <a:latin typeface="+mn-lt"/>
              </a:rPr>
              <a:t>Stakeholder Involvement (other local businesses)</a:t>
            </a:r>
            <a:br>
              <a:rPr lang="en-GB" sz="3200" b="1" u="sng" dirty="0">
                <a:latin typeface="+mn-lt"/>
              </a:rPr>
            </a:br>
            <a:r>
              <a:rPr lang="en-GB" sz="3200" dirty="0">
                <a:latin typeface="+mn-lt"/>
              </a:rPr>
              <a:t>Local Hotels and other accommodation venues</a:t>
            </a:r>
            <a:br>
              <a:rPr lang="en-GB" sz="3200" dirty="0">
                <a:latin typeface="+mn-lt"/>
              </a:rPr>
            </a:br>
            <a:r>
              <a:rPr lang="en-GB" sz="3200" dirty="0">
                <a:latin typeface="+mn-lt"/>
              </a:rPr>
              <a:t>Other visitor attractions in the Region (on next page)</a:t>
            </a:r>
            <a:br>
              <a:rPr lang="en-GB" sz="3200" dirty="0">
                <a:latin typeface="+mn-lt"/>
              </a:rPr>
            </a:br>
            <a:r>
              <a:rPr lang="en-GB" sz="3200" dirty="0">
                <a:latin typeface="+mn-lt"/>
              </a:rPr>
              <a:t>Restaurants and other food outlets</a:t>
            </a:r>
            <a:br>
              <a:rPr lang="en-GB" sz="3200" dirty="0">
                <a:latin typeface="+mn-lt"/>
              </a:rPr>
            </a:br>
            <a:r>
              <a:rPr lang="en-GB" sz="3200" dirty="0">
                <a:latin typeface="+mn-lt"/>
              </a:rPr>
              <a:t>Educational establishments (schools, colleges, universities)</a:t>
            </a:r>
            <a:br>
              <a:rPr lang="en-GB" sz="3200" dirty="0">
                <a:latin typeface="+mn-lt"/>
              </a:rPr>
            </a:br>
            <a:r>
              <a:rPr lang="en-GB" sz="3200" dirty="0">
                <a:latin typeface="+mn-lt"/>
              </a:rPr>
              <a:t>Retail manufacturers (shops, supermarkets)</a:t>
            </a:r>
            <a:br>
              <a:rPr lang="en-GB" sz="3200" dirty="0">
                <a:latin typeface="+mn-lt"/>
              </a:rPr>
            </a:br>
            <a:br>
              <a:rPr lang="en-GB" sz="3200" dirty="0">
                <a:latin typeface="+mn-lt"/>
              </a:rPr>
            </a:br>
            <a:r>
              <a:rPr lang="en-US" sz="2800" b="1" dirty="0">
                <a:solidFill>
                  <a:srgbClr val="0000FF"/>
                </a:solidFill>
                <a:latin typeface="+mn-lt"/>
              </a:rPr>
              <a:t>Task: Why is it important for Beamish Museum to involve other businesses from the local community?</a:t>
            </a:r>
            <a:endParaRPr lang="en-US" sz="2800" dirty="0">
              <a:latin typeface="+mn-lt"/>
            </a:endParaRPr>
          </a:p>
        </p:txBody>
      </p:sp>
    </p:spTree>
    <p:extLst>
      <p:ext uri="{BB962C8B-B14F-4D97-AF65-F5344CB8AC3E}">
        <p14:creationId xmlns:p14="http://schemas.microsoft.com/office/powerpoint/2010/main" val="18145063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60648"/>
            <a:ext cx="8784976" cy="5962674"/>
          </a:xfrm>
        </p:spPr>
        <p:txBody>
          <a:bodyPr>
            <a:normAutofit fontScale="90000"/>
          </a:bodyPr>
          <a:lstStyle/>
          <a:p>
            <a:r>
              <a:rPr lang="en-GB" sz="3200" b="1" u="sng" dirty="0">
                <a:latin typeface="+mn-lt"/>
              </a:rPr>
              <a:t>Who Does Beamish Compete Against?</a:t>
            </a:r>
            <a:br>
              <a:rPr lang="en-GB" sz="3200" b="1" u="sng" dirty="0">
                <a:latin typeface="+mn-lt"/>
              </a:rPr>
            </a:br>
            <a:r>
              <a:rPr lang="en-GB" sz="3200" b="1" u="sng" dirty="0">
                <a:latin typeface="+mn-lt"/>
              </a:rPr>
              <a:t>Within the North East Region</a:t>
            </a:r>
            <a:br>
              <a:rPr lang="en-GB" sz="1800" b="1" u="sng" dirty="0">
                <a:latin typeface="+mn-lt"/>
              </a:rPr>
            </a:br>
            <a:br>
              <a:rPr lang="en-GB" sz="3200" b="1" u="sng" dirty="0">
                <a:latin typeface="+mn-lt"/>
              </a:rPr>
            </a:br>
            <a:r>
              <a:rPr lang="en-GB" sz="3200" dirty="0">
                <a:latin typeface="+mn-lt"/>
              </a:rPr>
              <a:t>The </a:t>
            </a:r>
            <a:r>
              <a:rPr lang="en-GB" sz="3200" b="1" dirty="0">
                <a:solidFill>
                  <a:srgbClr val="0000FF"/>
                </a:solidFill>
                <a:latin typeface="+mn-lt"/>
              </a:rPr>
              <a:t>Lake District</a:t>
            </a:r>
            <a:br>
              <a:rPr lang="en-GB" sz="3200" b="1" dirty="0">
                <a:solidFill>
                  <a:srgbClr val="0000FF"/>
                </a:solidFill>
                <a:latin typeface="+mn-lt"/>
              </a:rPr>
            </a:br>
            <a:br>
              <a:rPr lang="en-GB" sz="3200" dirty="0">
                <a:latin typeface="+mn-lt"/>
              </a:rPr>
            </a:br>
            <a:r>
              <a:rPr lang="en-GB" sz="3200" dirty="0">
                <a:latin typeface="+mn-lt"/>
              </a:rPr>
              <a:t>Other tourist attractions; </a:t>
            </a:r>
            <a:r>
              <a:rPr lang="en-GB" sz="3200" b="1" dirty="0">
                <a:solidFill>
                  <a:srgbClr val="0000FF"/>
                </a:solidFill>
                <a:latin typeface="+mn-lt"/>
              </a:rPr>
              <a:t>Hadrian’s Wall</a:t>
            </a:r>
            <a:r>
              <a:rPr lang="en-GB" sz="3200" dirty="0">
                <a:latin typeface="+mn-lt"/>
              </a:rPr>
              <a:t>, </a:t>
            </a:r>
            <a:r>
              <a:rPr lang="en-GB" sz="3200" b="1" dirty="0">
                <a:solidFill>
                  <a:srgbClr val="0000FF"/>
                </a:solidFill>
                <a:latin typeface="+mn-lt"/>
              </a:rPr>
              <a:t>Durham Cathedral</a:t>
            </a:r>
            <a:r>
              <a:rPr lang="en-GB" sz="3200" dirty="0">
                <a:latin typeface="+mn-lt"/>
              </a:rPr>
              <a:t>, </a:t>
            </a:r>
            <a:r>
              <a:rPr lang="en-GB" sz="3200" b="1" dirty="0">
                <a:solidFill>
                  <a:srgbClr val="0000FF"/>
                </a:solidFill>
                <a:latin typeface="+mn-lt"/>
              </a:rPr>
              <a:t>Centre for Life</a:t>
            </a:r>
            <a:r>
              <a:rPr lang="en-GB" sz="3200" dirty="0">
                <a:latin typeface="+mn-lt"/>
              </a:rPr>
              <a:t>, </a:t>
            </a:r>
            <a:r>
              <a:rPr lang="en-GB" sz="3200" b="1" dirty="0">
                <a:solidFill>
                  <a:srgbClr val="0000FF"/>
                </a:solidFill>
                <a:latin typeface="+mn-lt"/>
              </a:rPr>
              <a:t>Alnwick Castle and Gardens</a:t>
            </a:r>
            <a:r>
              <a:rPr lang="en-GB" sz="3200" dirty="0">
                <a:latin typeface="+mn-lt"/>
              </a:rPr>
              <a:t> </a:t>
            </a:r>
            <a:br>
              <a:rPr lang="en-GB" sz="3200" dirty="0">
                <a:latin typeface="+mn-lt"/>
              </a:rPr>
            </a:br>
            <a:br>
              <a:rPr lang="en-GB" sz="3200" b="1" dirty="0">
                <a:solidFill>
                  <a:srgbClr val="0000FF"/>
                </a:solidFill>
                <a:latin typeface="+mn-lt"/>
              </a:rPr>
            </a:br>
            <a:r>
              <a:rPr lang="en-GB" sz="3200" b="1" dirty="0">
                <a:solidFill>
                  <a:srgbClr val="0000FF"/>
                </a:solidFill>
                <a:latin typeface="+mn-lt"/>
              </a:rPr>
              <a:t>Newcastle/Durham/Sunderland city centres</a:t>
            </a:r>
            <a:br>
              <a:rPr lang="en-GB" sz="3200" b="1" dirty="0">
                <a:solidFill>
                  <a:srgbClr val="0000FF"/>
                </a:solidFill>
                <a:latin typeface="+mn-lt"/>
              </a:rPr>
            </a:br>
            <a:r>
              <a:rPr lang="en-GB" sz="3200" b="1" dirty="0">
                <a:solidFill>
                  <a:srgbClr val="0000FF"/>
                </a:solidFill>
                <a:latin typeface="+mn-lt"/>
              </a:rPr>
              <a:t>Coastal Resorts; South Tyneside, </a:t>
            </a:r>
            <a:r>
              <a:rPr lang="en-GB" sz="3200" b="1" dirty="0" err="1">
                <a:solidFill>
                  <a:srgbClr val="0000FF"/>
                </a:solidFill>
                <a:latin typeface="+mn-lt"/>
              </a:rPr>
              <a:t>Bamburgh</a:t>
            </a:r>
            <a:r>
              <a:rPr lang="en-GB" sz="3200" b="1" dirty="0">
                <a:solidFill>
                  <a:srgbClr val="0000FF"/>
                </a:solidFill>
                <a:latin typeface="+mn-lt"/>
              </a:rPr>
              <a:t> and Castle, </a:t>
            </a:r>
            <a:r>
              <a:rPr lang="en-GB" sz="3200" b="1" dirty="0" err="1">
                <a:solidFill>
                  <a:srgbClr val="0000FF"/>
                </a:solidFill>
                <a:latin typeface="+mn-lt"/>
              </a:rPr>
              <a:t>Seahouses</a:t>
            </a:r>
            <a:br>
              <a:rPr lang="en-GB" sz="3200" dirty="0">
                <a:latin typeface="+mn-lt"/>
              </a:rPr>
            </a:br>
            <a:br>
              <a:rPr lang="en-GB" sz="3200" dirty="0">
                <a:latin typeface="+mn-lt"/>
              </a:rPr>
            </a:br>
            <a:r>
              <a:rPr lang="en-GB" sz="3200" b="1" dirty="0">
                <a:solidFill>
                  <a:srgbClr val="0000FF"/>
                </a:solidFill>
                <a:latin typeface="+mn-lt"/>
              </a:rPr>
              <a:t>Task: Choose one of the rival tourist attractions above in the North East Region.</a:t>
            </a:r>
            <a:endParaRPr lang="en-US" sz="3200" b="1" dirty="0">
              <a:solidFill>
                <a:srgbClr val="0000FF"/>
              </a:solidFill>
              <a:latin typeface="+mn-lt"/>
            </a:endParaRPr>
          </a:p>
        </p:txBody>
      </p:sp>
    </p:spTree>
    <p:extLst>
      <p:ext uri="{BB962C8B-B14F-4D97-AF65-F5344CB8AC3E}">
        <p14:creationId xmlns:p14="http://schemas.microsoft.com/office/powerpoint/2010/main" val="39450116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3528" y="116632"/>
            <a:ext cx="8568952" cy="6124754"/>
          </a:xfrm>
          <a:prstGeom prst="rect">
            <a:avLst/>
          </a:prstGeom>
          <a:noFill/>
        </p:spPr>
        <p:txBody>
          <a:bodyPr wrap="square" rtlCol="0">
            <a:spAutoFit/>
          </a:bodyPr>
          <a:lstStyle/>
          <a:p>
            <a:r>
              <a:rPr lang="en-GB" sz="2800" b="1" u="sng" dirty="0"/>
              <a:t>Who Does Beamish Compete Against?</a:t>
            </a:r>
            <a:br>
              <a:rPr lang="en-GB" sz="2800" b="1" u="sng" dirty="0"/>
            </a:br>
            <a:r>
              <a:rPr lang="en-GB" sz="2800" b="1" u="sng" dirty="0"/>
              <a:t>Within the North East Region</a:t>
            </a:r>
            <a:br>
              <a:rPr lang="en-GB" sz="1600" b="1" u="sng" dirty="0"/>
            </a:br>
            <a:br>
              <a:rPr lang="en-GB" sz="2800" dirty="0"/>
            </a:br>
            <a:r>
              <a:rPr lang="en-GB" sz="2800" b="1" dirty="0">
                <a:solidFill>
                  <a:srgbClr val="0000FF"/>
                </a:solidFill>
              </a:rPr>
              <a:t>Task: Choose one of the rival tourist attractions above in the North East Region.</a:t>
            </a:r>
            <a:br>
              <a:rPr lang="en-GB" sz="2800" b="1" dirty="0">
                <a:solidFill>
                  <a:srgbClr val="0000FF"/>
                </a:solidFill>
              </a:rPr>
            </a:br>
            <a:br>
              <a:rPr lang="en-GB" sz="2800" b="1" dirty="0">
                <a:solidFill>
                  <a:srgbClr val="0000FF"/>
                </a:solidFill>
              </a:rPr>
            </a:br>
            <a:r>
              <a:rPr lang="en-GB" sz="2800" b="1" dirty="0">
                <a:solidFill>
                  <a:srgbClr val="0000FF"/>
                </a:solidFill>
              </a:rPr>
              <a:t>Research what is there?</a:t>
            </a:r>
            <a:br>
              <a:rPr lang="en-GB" sz="2800" b="1" dirty="0">
                <a:solidFill>
                  <a:srgbClr val="0000FF"/>
                </a:solidFill>
              </a:rPr>
            </a:br>
            <a:br>
              <a:rPr lang="en-GB" sz="2800" b="1" dirty="0">
                <a:solidFill>
                  <a:srgbClr val="0000FF"/>
                </a:solidFill>
              </a:rPr>
            </a:br>
            <a:r>
              <a:rPr lang="en-GB" sz="2800" b="1" dirty="0">
                <a:solidFill>
                  <a:srgbClr val="0000FF"/>
                </a:solidFill>
              </a:rPr>
              <a:t> - How do they compete against Beamish?</a:t>
            </a:r>
            <a:br>
              <a:rPr lang="en-GB" sz="2800" b="1" dirty="0">
                <a:solidFill>
                  <a:srgbClr val="0000FF"/>
                </a:solidFill>
              </a:rPr>
            </a:br>
            <a:r>
              <a:rPr lang="en-GB" sz="2800" b="1" dirty="0">
                <a:solidFill>
                  <a:srgbClr val="0000FF"/>
                </a:solidFill>
              </a:rPr>
              <a:t> - What attractions are there?</a:t>
            </a:r>
            <a:br>
              <a:rPr lang="en-GB" sz="2800" b="1" dirty="0">
                <a:solidFill>
                  <a:srgbClr val="0000FF"/>
                </a:solidFill>
              </a:rPr>
            </a:br>
            <a:r>
              <a:rPr lang="en-GB" sz="2800" b="1" dirty="0">
                <a:solidFill>
                  <a:srgbClr val="0000FF"/>
                </a:solidFill>
              </a:rPr>
              <a:t> - Are they worse, the same or better than </a:t>
            </a:r>
            <a:r>
              <a:rPr lang="en-GB" sz="2800" b="1" dirty="0" err="1">
                <a:solidFill>
                  <a:srgbClr val="0000FF"/>
                </a:solidFill>
              </a:rPr>
              <a:t>Beamish’s</a:t>
            </a:r>
            <a:endParaRPr lang="en-GB" sz="2800" b="1" dirty="0">
              <a:solidFill>
                <a:srgbClr val="0000FF"/>
              </a:solidFill>
            </a:endParaRPr>
          </a:p>
          <a:p>
            <a:r>
              <a:rPr lang="en-GB" sz="2800" b="1" dirty="0">
                <a:solidFill>
                  <a:srgbClr val="0000FF"/>
                </a:solidFill>
              </a:rPr>
              <a:t>   attractions</a:t>
            </a:r>
            <a:br>
              <a:rPr lang="en-GB" sz="2800" b="1" dirty="0">
                <a:solidFill>
                  <a:srgbClr val="0000FF"/>
                </a:solidFill>
              </a:rPr>
            </a:br>
            <a:r>
              <a:rPr lang="en-GB" sz="2800" b="1" dirty="0">
                <a:solidFill>
                  <a:srgbClr val="0000FF"/>
                </a:solidFill>
              </a:rPr>
              <a:t> Give some examples.</a:t>
            </a:r>
            <a:br>
              <a:rPr lang="en-GB" sz="2800" dirty="0">
                <a:solidFill>
                  <a:srgbClr val="0000FF"/>
                </a:solidFill>
              </a:rPr>
            </a:br>
            <a:endParaRPr lang="en-GB" sz="2800" dirty="0"/>
          </a:p>
        </p:txBody>
      </p:sp>
    </p:spTree>
    <p:extLst>
      <p:ext uri="{BB962C8B-B14F-4D97-AF65-F5344CB8AC3E}">
        <p14:creationId xmlns:p14="http://schemas.microsoft.com/office/powerpoint/2010/main" val="11047407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404664"/>
            <a:ext cx="8784976" cy="5962674"/>
          </a:xfrm>
        </p:spPr>
        <p:txBody>
          <a:bodyPr>
            <a:normAutofit/>
          </a:bodyPr>
          <a:lstStyle/>
          <a:p>
            <a:r>
              <a:rPr lang="en-GB" sz="3200" b="1" u="sng" dirty="0">
                <a:latin typeface="+mn-lt"/>
              </a:rPr>
              <a:t>Who Does Beamish Compete Against?</a:t>
            </a:r>
            <a:br>
              <a:rPr lang="en-GB" sz="3200" b="1" u="sng" dirty="0">
                <a:latin typeface="+mn-lt"/>
              </a:rPr>
            </a:br>
            <a:r>
              <a:rPr lang="en-GB" sz="3200" b="1" u="sng" dirty="0">
                <a:latin typeface="+mn-lt"/>
              </a:rPr>
              <a:t>Further away?</a:t>
            </a:r>
            <a:br>
              <a:rPr lang="en-GB" sz="3200" b="1" u="sng" dirty="0">
                <a:latin typeface="+mn-lt"/>
              </a:rPr>
            </a:br>
            <a:br>
              <a:rPr lang="en-GB" sz="3200" dirty="0">
                <a:latin typeface="+mn-lt"/>
              </a:rPr>
            </a:br>
            <a:br>
              <a:rPr lang="en-GB" sz="3200" dirty="0">
                <a:latin typeface="+mn-lt"/>
              </a:rPr>
            </a:br>
            <a:r>
              <a:rPr lang="en-GB" sz="3200" b="1" u="sng" dirty="0">
                <a:latin typeface="+mn-lt"/>
              </a:rPr>
              <a:t>International cheap holidays abroad</a:t>
            </a:r>
            <a:br>
              <a:rPr lang="en-GB" sz="3200" b="1" u="sng" dirty="0">
                <a:latin typeface="+mn-lt"/>
              </a:rPr>
            </a:br>
            <a:r>
              <a:rPr lang="en-GB" sz="3200" b="1" dirty="0">
                <a:solidFill>
                  <a:srgbClr val="0000FF"/>
                </a:solidFill>
                <a:latin typeface="+mn-lt"/>
              </a:rPr>
              <a:t>Spain, Greece, Portugal, Turkey etc…</a:t>
            </a:r>
            <a:br>
              <a:rPr lang="en-GB" sz="3200" b="1" dirty="0">
                <a:solidFill>
                  <a:srgbClr val="0000FF"/>
                </a:solidFill>
                <a:latin typeface="+mn-lt"/>
              </a:rPr>
            </a:br>
            <a:br>
              <a:rPr lang="en-GB" sz="3200" b="1" dirty="0">
                <a:solidFill>
                  <a:srgbClr val="0000FF"/>
                </a:solidFill>
                <a:latin typeface="+mn-lt"/>
              </a:rPr>
            </a:br>
            <a:r>
              <a:rPr lang="en-GB" sz="2800" b="1" dirty="0">
                <a:solidFill>
                  <a:srgbClr val="0000FF"/>
                </a:solidFill>
                <a:latin typeface="+mn-lt"/>
              </a:rPr>
              <a:t>Task: Add a short explanation explaining that Beamish visitor numbers can also be affected by people going on holidays abroad.</a:t>
            </a:r>
            <a:br>
              <a:rPr lang="en-GB" sz="2800" b="1" dirty="0">
                <a:solidFill>
                  <a:srgbClr val="0000FF"/>
                </a:solidFill>
                <a:latin typeface="+mn-lt"/>
              </a:rPr>
            </a:br>
            <a:br>
              <a:rPr lang="en-GB" sz="3200" dirty="0">
                <a:latin typeface="+mn-lt"/>
              </a:rPr>
            </a:br>
            <a:endParaRPr lang="en-US" sz="3200" dirty="0">
              <a:solidFill>
                <a:srgbClr val="0000FF"/>
              </a:solidFill>
              <a:latin typeface="+mn-lt"/>
            </a:endParaRPr>
          </a:p>
        </p:txBody>
      </p:sp>
    </p:spTree>
    <p:extLst>
      <p:ext uri="{BB962C8B-B14F-4D97-AF65-F5344CB8AC3E}">
        <p14:creationId xmlns:p14="http://schemas.microsoft.com/office/powerpoint/2010/main" val="20683465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60648"/>
            <a:ext cx="8712968" cy="2074242"/>
          </a:xfrm>
        </p:spPr>
        <p:txBody>
          <a:bodyPr>
            <a:noAutofit/>
          </a:bodyPr>
          <a:lstStyle/>
          <a:p>
            <a:pPr algn="ctr"/>
            <a:r>
              <a:rPr lang="en-GB" sz="4800" b="1" u="sng" dirty="0">
                <a:latin typeface="+mn-lt"/>
              </a:rPr>
              <a:t>Why Do People Visit Beamish?</a:t>
            </a:r>
            <a:br>
              <a:rPr lang="en-GB" sz="4800" b="1" u="sng" dirty="0">
                <a:latin typeface="+mn-lt"/>
              </a:rPr>
            </a:br>
            <a:br>
              <a:rPr lang="en-GB" sz="4800" b="1" u="sng" dirty="0">
                <a:latin typeface="+mn-lt"/>
              </a:rPr>
            </a:br>
            <a:endParaRPr lang="en-US" sz="4800" b="1" u="sng" dirty="0">
              <a:latin typeface="+mn-lt"/>
            </a:endParaRPr>
          </a:p>
        </p:txBody>
      </p:sp>
      <p:pic>
        <p:nvPicPr>
          <p:cNvPr id="3" name="Picture 1" descr="2009 logo.jpg"/>
          <p:cNvPicPr>
            <a:picLocks noChangeAspect="1"/>
          </p:cNvPicPr>
          <p:nvPr/>
        </p:nvPicPr>
        <p:blipFill>
          <a:blip r:embed="rId2"/>
          <a:srcRect/>
          <a:stretch>
            <a:fillRect/>
          </a:stretch>
        </p:blipFill>
        <p:spPr bwMode="auto">
          <a:xfrm>
            <a:off x="0" y="1325337"/>
            <a:ext cx="9144000" cy="2247900"/>
          </a:xfrm>
          <a:prstGeom prst="rect">
            <a:avLst/>
          </a:prstGeom>
          <a:noFill/>
          <a:ln w="9525">
            <a:noFill/>
            <a:miter lim="800000"/>
            <a:headEnd/>
            <a:tailEnd/>
          </a:ln>
        </p:spPr>
      </p:pic>
      <p:sp>
        <p:nvSpPr>
          <p:cNvPr id="4" name="TextBox 3"/>
          <p:cNvSpPr txBox="1"/>
          <p:nvPr/>
        </p:nvSpPr>
        <p:spPr>
          <a:xfrm>
            <a:off x="287524" y="3789040"/>
            <a:ext cx="8640960" cy="2246769"/>
          </a:xfrm>
          <a:prstGeom prst="rect">
            <a:avLst/>
          </a:prstGeom>
          <a:noFill/>
        </p:spPr>
        <p:txBody>
          <a:bodyPr wrap="square" rtlCol="0">
            <a:spAutoFit/>
          </a:bodyPr>
          <a:lstStyle/>
          <a:p>
            <a:r>
              <a:rPr lang="en-US" sz="2600" b="1" dirty="0">
                <a:solidFill>
                  <a:srgbClr val="0000FF"/>
                </a:solidFill>
              </a:rPr>
              <a:t>Which age group do you think visits Beamish the most? Why?</a:t>
            </a:r>
          </a:p>
          <a:p>
            <a:r>
              <a:rPr lang="en-US" sz="2600" b="1" dirty="0"/>
              <a:t>Under 30 / 31-40 / 41-50 / 51-60 / 61+</a:t>
            </a:r>
          </a:p>
          <a:p>
            <a:endParaRPr lang="en-US" sz="1600" b="1" dirty="0">
              <a:solidFill>
                <a:srgbClr val="0000FF"/>
              </a:solidFill>
            </a:endParaRPr>
          </a:p>
          <a:p>
            <a:r>
              <a:rPr lang="en-US" sz="2600" b="1" dirty="0">
                <a:solidFill>
                  <a:srgbClr val="0000FF"/>
                </a:solidFill>
              </a:rPr>
              <a:t>What reasons do you think people give for visiting Beamish?</a:t>
            </a:r>
          </a:p>
          <a:p>
            <a:endParaRPr lang="en-US" sz="1600" b="1" dirty="0">
              <a:solidFill>
                <a:srgbClr val="0000FF"/>
              </a:solidFill>
            </a:endParaRPr>
          </a:p>
          <a:p>
            <a:r>
              <a:rPr lang="en-US" sz="2600" b="1" dirty="0">
                <a:solidFill>
                  <a:srgbClr val="0000FF"/>
                </a:solidFill>
              </a:rPr>
              <a:t>Write down as many as you can think of.</a:t>
            </a:r>
            <a:endParaRPr lang="en-GB" sz="2600" b="1" dirty="0">
              <a:solidFill>
                <a:srgbClr val="0000FF"/>
              </a:solidFill>
            </a:endParaRPr>
          </a:p>
        </p:txBody>
      </p:sp>
    </p:spTree>
    <p:extLst>
      <p:ext uri="{BB962C8B-B14F-4D97-AF65-F5344CB8AC3E}">
        <p14:creationId xmlns:p14="http://schemas.microsoft.com/office/powerpoint/2010/main" val="30752917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88640"/>
            <a:ext cx="8640960" cy="864096"/>
          </a:xfrm>
        </p:spPr>
        <p:txBody>
          <a:bodyPr/>
          <a:lstStyle/>
          <a:p>
            <a:r>
              <a:rPr lang="en-US" dirty="0"/>
              <a:t>Tasks: </a:t>
            </a:r>
            <a:endParaRPr lang="en-GB" dirty="0"/>
          </a:p>
        </p:txBody>
      </p:sp>
      <p:sp>
        <p:nvSpPr>
          <p:cNvPr id="3" name="Content Placeholder 2"/>
          <p:cNvSpPr>
            <a:spLocks noGrp="1"/>
          </p:cNvSpPr>
          <p:nvPr>
            <p:ph idx="1"/>
          </p:nvPr>
        </p:nvSpPr>
        <p:spPr>
          <a:xfrm>
            <a:off x="179512" y="1268760"/>
            <a:ext cx="8784976" cy="5328592"/>
          </a:xfrm>
        </p:spPr>
        <p:txBody>
          <a:bodyPr>
            <a:noAutofit/>
          </a:bodyPr>
          <a:lstStyle/>
          <a:p>
            <a:pPr marL="0" indent="0">
              <a:buNone/>
            </a:pPr>
            <a:r>
              <a:rPr lang="en-US" sz="2400" b="1" u="sng" dirty="0"/>
              <a:t>Slide 1:</a:t>
            </a:r>
            <a:r>
              <a:rPr lang="en-US" sz="2400" dirty="0"/>
              <a:t> Create a front page for your presentation on Beamish Museum in </a:t>
            </a:r>
            <a:r>
              <a:rPr lang="en-US" sz="2400" dirty="0" err="1"/>
              <a:t>Powerpoint</a:t>
            </a:r>
            <a:r>
              <a:rPr lang="en-US" sz="2400" dirty="0"/>
              <a:t>. Add a picture.</a:t>
            </a:r>
          </a:p>
          <a:p>
            <a:pPr marL="0" indent="0">
              <a:buNone/>
            </a:pPr>
            <a:endParaRPr lang="en-US" sz="2400" dirty="0"/>
          </a:p>
          <a:p>
            <a:pPr marL="0" indent="0">
              <a:buNone/>
            </a:pPr>
            <a:r>
              <a:rPr lang="en-US" sz="2400" b="1" u="sng" dirty="0"/>
              <a:t>Slide 2:</a:t>
            </a:r>
            <a:r>
              <a:rPr lang="en-US" sz="2400" b="1" dirty="0"/>
              <a:t> </a:t>
            </a:r>
            <a:r>
              <a:rPr lang="en-US" sz="2400" dirty="0"/>
              <a:t>What is history and background of Beamish Museum?</a:t>
            </a:r>
          </a:p>
          <a:p>
            <a:pPr marL="0" indent="0">
              <a:buNone/>
            </a:pPr>
            <a:r>
              <a:rPr lang="en-US" sz="2400" u="sng" dirty="0">
                <a:hlinkClick r:id="rId2"/>
              </a:rPr>
              <a:t>http://www.beamish.org.uk/about/history-of-beamish/</a:t>
            </a:r>
            <a:endParaRPr lang="en-US" sz="2400" u="sng" dirty="0"/>
          </a:p>
          <a:p>
            <a:pPr marL="0" indent="0">
              <a:buNone/>
            </a:pPr>
            <a:endParaRPr lang="en-US" sz="2400" b="1" u="sng" dirty="0"/>
          </a:p>
          <a:p>
            <a:pPr marL="0" indent="0">
              <a:buNone/>
            </a:pPr>
            <a:r>
              <a:rPr lang="en-US" sz="2400" b="1" u="sng" dirty="0"/>
              <a:t>Slide 3:</a:t>
            </a:r>
            <a:r>
              <a:rPr lang="en-US" sz="2400" b="1" dirty="0"/>
              <a:t> </a:t>
            </a:r>
            <a:r>
              <a:rPr lang="en-US" sz="2400" dirty="0"/>
              <a:t>What is the purpose and guiding principles of Beamish Museum?</a:t>
            </a:r>
          </a:p>
          <a:p>
            <a:pPr marL="0" indent="0">
              <a:buNone/>
            </a:pPr>
            <a:r>
              <a:rPr lang="en-US" sz="2400" dirty="0">
                <a:hlinkClick r:id="rId3"/>
              </a:rPr>
              <a:t>http://www.beamish.org.uk/about/about-us/</a:t>
            </a:r>
            <a:endParaRPr lang="en-US" sz="2400" dirty="0"/>
          </a:p>
          <a:p>
            <a:pPr marL="0" indent="0">
              <a:buNone/>
            </a:pPr>
            <a:endParaRPr lang="en-US" sz="2400" dirty="0"/>
          </a:p>
          <a:p>
            <a:pPr marL="0" indent="0">
              <a:buNone/>
            </a:pPr>
            <a:r>
              <a:rPr lang="en-US" sz="2400" b="1" u="sng" dirty="0"/>
              <a:t>Slide 4:</a:t>
            </a:r>
            <a:r>
              <a:rPr lang="en-US" sz="2400" dirty="0"/>
              <a:t> ‘ Why was Beamish Museum established?’</a:t>
            </a:r>
            <a:r>
              <a:rPr lang="en-US" sz="2400" b="1" dirty="0"/>
              <a:t> </a:t>
            </a:r>
            <a:r>
              <a:rPr lang="en-US" sz="2400" dirty="0"/>
              <a:t>Using the information you have gathered write a few sentences explaining why.</a:t>
            </a:r>
            <a:endParaRPr lang="en-GB" sz="2400" dirty="0"/>
          </a:p>
        </p:txBody>
      </p:sp>
    </p:spTree>
    <p:extLst>
      <p:ext uri="{BB962C8B-B14F-4D97-AF65-F5344CB8AC3E}">
        <p14:creationId xmlns:p14="http://schemas.microsoft.com/office/powerpoint/2010/main" val="103830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additive="base">
                                        <p:cTn id="2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 calcmode="lin" valueType="num">
                                      <p:cBhvr additive="base">
                                        <p:cTn id="3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620688"/>
            <a:ext cx="8712968" cy="5890666"/>
          </a:xfrm>
        </p:spPr>
        <p:txBody>
          <a:bodyPr>
            <a:normAutofit fontScale="90000"/>
          </a:bodyPr>
          <a:lstStyle/>
          <a:p>
            <a:r>
              <a:rPr lang="en-GB" sz="3200" b="1" u="sng" dirty="0">
                <a:latin typeface="+mn-lt"/>
              </a:rPr>
              <a:t>Visitor Numbers</a:t>
            </a:r>
            <a:br>
              <a:rPr lang="en-GB" sz="3200" dirty="0">
                <a:latin typeface="+mn-lt"/>
              </a:rPr>
            </a:br>
            <a:r>
              <a:rPr lang="en-GB" sz="3200" dirty="0">
                <a:latin typeface="+mn-lt"/>
              </a:rPr>
              <a:t>740,000 visitors 2018/19</a:t>
            </a:r>
            <a:br>
              <a:rPr lang="en-GB" sz="3200" dirty="0">
                <a:latin typeface="+mn-lt"/>
              </a:rPr>
            </a:br>
            <a:r>
              <a:rPr lang="en-GB" sz="3200" dirty="0">
                <a:latin typeface="+mn-lt"/>
              </a:rPr>
              <a:t>Annual Pass – means visitors can visit Beamish </a:t>
            </a:r>
            <a:r>
              <a:rPr lang="en-GB" sz="3200" b="1" u="sng" dirty="0">
                <a:latin typeface="+mn-lt"/>
              </a:rPr>
              <a:t>as many times as they want </a:t>
            </a:r>
            <a:r>
              <a:rPr lang="en-GB" sz="3200" dirty="0">
                <a:latin typeface="+mn-lt"/>
              </a:rPr>
              <a:t>for a year.</a:t>
            </a:r>
            <a:br>
              <a:rPr lang="en-GB" sz="3200" dirty="0">
                <a:latin typeface="+mn-lt"/>
              </a:rPr>
            </a:br>
            <a:r>
              <a:rPr lang="en-GB" sz="3200" dirty="0">
                <a:latin typeface="+mn-lt"/>
              </a:rPr>
              <a:t>Previously visitors usually returned once every 3 years, now they pop in whenever as the pass lasts for a whole year.</a:t>
            </a:r>
            <a:br>
              <a:rPr lang="en-GB" sz="3200" dirty="0">
                <a:latin typeface="+mn-lt"/>
              </a:rPr>
            </a:br>
            <a:br>
              <a:rPr lang="en-GB" sz="3200" dirty="0">
                <a:latin typeface="+mn-lt"/>
              </a:rPr>
            </a:br>
            <a:r>
              <a:rPr lang="en-GB" sz="3200" b="1" u="sng" dirty="0">
                <a:latin typeface="+mn-lt"/>
              </a:rPr>
              <a:t>Increase the number of Local Visitors</a:t>
            </a:r>
            <a:br>
              <a:rPr lang="en-GB" sz="3200" b="1" u="sng" dirty="0">
                <a:latin typeface="+mn-lt"/>
              </a:rPr>
            </a:br>
            <a:r>
              <a:rPr lang="en-GB" sz="3200" b="1" u="sng" dirty="0">
                <a:latin typeface="+mn-lt"/>
              </a:rPr>
              <a:t>2016/17</a:t>
            </a:r>
            <a:r>
              <a:rPr lang="en-GB" sz="3200" b="1" dirty="0">
                <a:latin typeface="+mn-lt"/>
              </a:rPr>
              <a:t> - </a:t>
            </a:r>
            <a:r>
              <a:rPr lang="en-GB" sz="3200" dirty="0">
                <a:latin typeface="+mn-lt"/>
              </a:rPr>
              <a:t>69% tourists, 31% local</a:t>
            </a:r>
            <a:br>
              <a:rPr lang="en-GB" sz="3200" dirty="0">
                <a:latin typeface="+mn-lt"/>
              </a:rPr>
            </a:br>
            <a:r>
              <a:rPr lang="en-GB" sz="3200" b="1" u="sng" dirty="0">
                <a:latin typeface="+mn-lt"/>
              </a:rPr>
              <a:t>2017/18</a:t>
            </a:r>
            <a:r>
              <a:rPr lang="en-GB" sz="3200" b="1" dirty="0">
                <a:latin typeface="+mn-lt"/>
              </a:rPr>
              <a:t> -</a:t>
            </a:r>
            <a:r>
              <a:rPr lang="en-GB" sz="3200" b="1" dirty="0"/>
              <a:t> </a:t>
            </a:r>
            <a:r>
              <a:rPr lang="en-GB" sz="3200" dirty="0">
                <a:latin typeface="+mn-lt"/>
              </a:rPr>
              <a:t>50% tourists, 50% local</a:t>
            </a:r>
            <a:br>
              <a:rPr lang="en-GB" sz="3200" dirty="0">
                <a:latin typeface="+mn-lt"/>
              </a:rPr>
            </a:br>
            <a:r>
              <a:rPr lang="en-GB" sz="3200" b="1" u="sng" dirty="0">
                <a:latin typeface="+mn-lt"/>
              </a:rPr>
              <a:t>2018/19</a:t>
            </a:r>
            <a:r>
              <a:rPr lang="en-GB" sz="3200" b="1" dirty="0">
                <a:latin typeface="+mn-lt"/>
              </a:rPr>
              <a:t> -</a:t>
            </a:r>
            <a:r>
              <a:rPr lang="en-GB" sz="3200" b="1" dirty="0"/>
              <a:t> </a:t>
            </a:r>
            <a:r>
              <a:rPr lang="en-GB" sz="3200" dirty="0">
                <a:latin typeface="+mn-lt"/>
              </a:rPr>
              <a:t>48% tourists, 52% local</a:t>
            </a:r>
            <a:br>
              <a:rPr lang="en-GB" sz="3200" dirty="0">
                <a:latin typeface="+mn-lt"/>
              </a:rPr>
            </a:br>
            <a:br>
              <a:rPr lang="en-GB" sz="3200" dirty="0">
                <a:latin typeface="+mn-lt"/>
              </a:rPr>
            </a:br>
            <a:r>
              <a:rPr lang="en-GB" sz="3200" b="1" dirty="0">
                <a:solidFill>
                  <a:srgbClr val="0000FF"/>
                </a:solidFill>
                <a:latin typeface="+mn-lt"/>
              </a:rPr>
              <a:t>Can you think of a reason/s why more local people have started visiting Beamish?</a:t>
            </a:r>
            <a:br>
              <a:rPr lang="en-GB" sz="3200" b="1" dirty="0">
                <a:solidFill>
                  <a:srgbClr val="0000FF"/>
                </a:solidFill>
                <a:latin typeface="+mn-lt"/>
              </a:rPr>
            </a:br>
            <a:endParaRPr lang="en-US" sz="3200" dirty="0">
              <a:latin typeface="+mn-lt"/>
            </a:endParaRPr>
          </a:p>
        </p:txBody>
      </p:sp>
    </p:spTree>
    <p:extLst>
      <p:ext uri="{BB962C8B-B14F-4D97-AF65-F5344CB8AC3E}">
        <p14:creationId xmlns:p14="http://schemas.microsoft.com/office/powerpoint/2010/main" val="38202305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60648"/>
            <a:ext cx="8712968" cy="6178698"/>
          </a:xfrm>
        </p:spPr>
        <p:txBody>
          <a:bodyPr>
            <a:normAutofit fontScale="90000"/>
          </a:bodyPr>
          <a:lstStyle/>
          <a:p>
            <a:br>
              <a:rPr lang="en-GB" sz="3200" dirty="0">
                <a:latin typeface="+mn-lt"/>
              </a:rPr>
            </a:br>
            <a:r>
              <a:rPr lang="en-GB" sz="3200" b="1" u="sng" dirty="0">
                <a:latin typeface="+mn-lt"/>
              </a:rPr>
              <a:t>Beamish Museum Visitor Numbers 2019-20</a:t>
            </a:r>
            <a:br>
              <a:rPr lang="en-GB" sz="3200" b="1" u="sng" dirty="0">
                <a:latin typeface="+mn-lt"/>
              </a:rPr>
            </a:br>
            <a:br>
              <a:rPr lang="en-GB" sz="3200" dirty="0">
                <a:latin typeface="+mn-lt"/>
              </a:rPr>
            </a:br>
            <a:r>
              <a:rPr lang="en-GB" sz="3200" dirty="0">
                <a:latin typeface="+mn-lt"/>
              </a:rPr>
              <a:t>802,000 visitors up 8% from 2018/19 to 2019/20</a:t>
            </a:r>
            <a:br>
              <a:rPr lang="en-GB" sz="3200" dirty="0">
                <a:latin typeface="+mn-lt"/>
              </a:rPr>
            </a:br>
            <a:br>
              <a:rPr lang="en-GB" sz="3200" dirty="0">
                <a:latin typeface="+mn-lt"/>
              </a:rPr>
            </a:br>
            <a:r>
              <a:rPr lang="en-GB" sz="3200" b="1" u="sng" dirty="0"/>
              <a:t>2018/19</a:t>
            </a:r>
            <a:r>
              <a:rPr lang="en-GB" sz="3200" b="1" dirty="0"/>
              <a:t>       </a:t>
            </a:r>
            <a:r>
              <a:rPr lang="en-GB" sz="3200" b="1" u="sng" dirty="0"/>
              <a:t>2019/20</a:t>
            </a:r>
            <a:br>
              <a:rPr lang="en-GB" sz="3200" dirty="0">
                <a:latin typeface="+mn-lt"/>
              </a:rPr>
            </a:br>
            <a:r>
              <a:rPr lang="en-GB" sz="3200" dirty="0">
                <a:latin typeface="+mn-lt"/>
              </a:rPr>
              <a:t>30% 		28%		are first time visitors</a:t>
            </a:r>
            <a:br>
              <a:rPr lang="en-GB" sz="3200" dirty="0">
                <a:latin typeface="+mn-lt"/>
              </a:rPr>
            </a:br>
            <a:r>
              <a:rPr lang="en-GB" sz="3200" dirty="0">
                <a:latin typeface="+mn-lt"/>
              </a:rPr>
              <a:t>35% 		41%		visited in the last 12 months</a:t>
            </a:r>
            <a:br>
              <a:rPr lang="en-GB" sz="3200" dirty="0">
                <a:latin typeface="+mn-lt"/>
              </a:rPr>
            </a:br>
            <a:r>
              <a:rPr lang="en-GB" sz="3200" dirty="0">
                <a:latin typeface="+mn-lt"/>
              </a:rPr>
              <a:t>60% 		92%		plan to return next year</a:t>
            </a:r>
            <a:br>
              <a:rPr lang="en-GB" sz="3200" dirty="0">
                <a:latin typeface="+mn-lt"/>
              </a:rPr>
            </a:br>
            <a:r>
              <a:rPr lang="en-GB" sz="3200" dirty="0">
                <a:latin typeface="+mn-lt"/>
              </a:rPr>
              <a:t>5% 		        17%		have visited more than 10 times 					last year</a:t>
            </a:r>
            <a:br>
              <a:rPr lang="en-GB" sz="3200" dirty="0">
                <a:latin typeface="+mn-lt"/>
              </a:rPr>
            </a:br>
            <a:br>
              <a:rPr lang="en-GB" sz="3200" dirty="0">
                <a:latin typeface="+mn-lt"/>
              </a:rPr>
            </a:br>
            <a:r>
              <a:rPr lang="en-GB" sz="3200" dirty="0">
                <a:latin typeface="+mn-lt"/>
              </a:rPr>
              <a:t>48% are from outside the Region</a:t>
            </a:r>
            <a:br>
              <a:rPr lang="en-GB" sz="3200" dirty="0">
                <a:latin typeface="+mn-lt"/>
              </a:rPr>
            </a:br>
            <a:r>
              <a:rPr lang="en-GB" sz="3200" dirty="0">
                <a:latin typeface="+mn-lt"/>
              </a:rPr>
              <a:t>50% come to the North East specifically to visit Beamish</a:t>
            </a:r>
            <a:br>
              <a:rPr lang="en-GB" sz="3200" dirty="0">
                <a:latin typeface="+mn-lt"/>
              </a:rPr>
            </a:br>
            <a:r>
              <a:rPr lang="en-GB" sz="3200" dirty="0">
                <a:latin typeface="+mn-lt"/>
              </a:rPr>
              <a:t>4% are from overseas</a:t>
            </a:r>
            <a:br>
              <a:rPr lang="en-GB" sz="3200" dirty="0">
                <a:latin typeface="+mn-lt"/>
              </a:rPr>
            </a:br>
            <a:br>
              <a:rPr lang="en-GB" sz="3200" dirty="0">
                <a:latin typeface="+mn-lt"/>
              </a:rPr>
            </a:br>
            <a:r>
              <a:rPr lang="en-GB" sz="3200" dirty="0">
                <a:latin typeface="+mn-lt"/>
              </a:rPr>
              <a:t>385,000 tourists last year</a:t>
            </a:r>
            <a:br>
              <a:rPr lang="en-GB" sz="3200" dirty="0"/>
            </a:br>
            <a:endParaRPr lang="en-US" sz="3200" dirty="0"/>
          </a:p>
        </p:txBody>
      </p:sp>
    </p:spTree>
    <p:extLst>
      <p:ext uri="{BB962C8B-B14F-4D97-AF65-F5344CB8AC3E}">
        <p14:creationId xmlns:p14="http://schemas.microsoft.com/office/powerpoint/2010/main" val="14719631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TextBox 6"/>
          <p:cNvSpPr txBox="1">
            <a:spLocks noChangeArrowheads="1"/>
          </p:cNvSpPr>
          <p:nvPr/>
        </p:nvSpPr>
        <p:spPr bwMode="auto">
          <a:xfrm>
            <a:off x="206070" y="5495092"/>
            <a:ext cx="8875467" cy="707886"/>
          </a:xfrm>
          <a:prstGeom prst="rect">
            <a:avLst/>
          </a:prstGeom>
          <a:noFill/>
          <a:ln w="9525">
            <a:noFill/>
            <a:miter lim="800000"/>
            <a:headEnd/>
            <a:tailEnd/>
          </a:ln>
        </p:spPr>
        <p:txBody>
          <a:bodyPr wrap="square">
            <a:spAutoFit/>
          </a:bodyPr>
          <a:lstStyle/>
          <a:p>
            <a:r>
              <a:rPr lang="en-US" sz="2000" b="1" dirty="0">
                <a:solidFill>
                  <a:srgbClr val="0000FF"/>
                </a:solidFill>
                <a:latin typeface="Franklin Gothic Book" pitchFamily="34" charset="0"/>
              </a:rPr>
              <a:t>Look at the line graph above: Which two times of year has seen the biggest increase outside of the main summer season? Why is this important ?</a:t>
            </a:r>
          </a:p>
        </p:txBody>
      </p:sp>
      <p:graphicFrame>
        <p:nvGraphicFramePr>
          <p:cNvPr id="6" name="Chart 5"/>
          <p:cNvGraphicFramePr/>
          <p:nvPr/>
        </p:nvGraphicFramePr>
        <p:xfrm>
          <a:off x="0" y="381000"/>
          <a:ext cx="8839200" cy="5334000"/>
        </p:xfrm>
        <a:graphic>
          <a:graphicData uri="http://schemas.openxmlformats.org/drawingml/2006/chart">
            <c:chart xmlns:c="http://schemas.openxmlformats.org/drawingml/2006/chart" xmlns:r="http://schemas.openxmlformats.org/officeDocument/2006/relationships" r:id="rId2"/>
          </a:graphicData>
        </a:graphic>
      </p:graphicFrame>
      <p:sp>
        <p:nvSpPr>
          <p:cNvPr id="49157" name="TextBox 7"/>
          <p:cNvSpPr txBox="1">
            <a:spLocks noChangeArrowheads="1"/>
          </p:cNvSpPr>
          <p:nvPr/>
        </p:nvSpPr>
        <p:spPr bwMode="auto">
          <a:xfrm>
            <a:off x="179511" y="0"/>
            <a:ext cx="8282354" cy="400050"/>
          </a:xfrm>
          <a:prstGeom prst="rect">
            <a:avLst/>
          </a:prstGeom>
          <a:noFill/>
          <a:ln w="9525">
            <a:noFill/>
            <a:miter lim="800000"/>
            <a:headEnd/>
            <a:tailEnd/>
          </a:ln>
        </p:spPr>
        <p:txBody>
          <a:bodyPr>
            <a:spAutoFit/>
          </a:bodyPr>
          <a:lstStyle/>
          <a:p>
            <a:r>
              <a:rPr lang="en-US" sz="2000" b="1" u="sng" dirty="0">
                <a:latin typeface="Franklin Gothic Book" pitchFamily="34" charset="0"/>
              </a:rPr>
              <a:t>Monthly total visitor numbers: 2008/9 vs 2011/12</a:t>
            </a:r>
          </a:p>
        </p:txBody>
      </p:sp>
      <p:sp>
        <p:nvSpPr>
          <p:cNvPr id="49158" name="TextBox 6"/>
          <p:cNvSpPr txBox="1">
            <a:spLocks noChangeArrowheads="1"/>
          </p:cNvSpPr>
          <p:nvPr/>
        </p:nvSpPr>
        <p:spPr bwMode="auto">
          <a:xfrm>
            <a:off x="1692520" y="1484313"/>
            <a:ext cx="1799492" cy="708025"/>
          </a:xfrm>
          <a:prstGeom prst="rect">
            <a:avLst/>
          </a:prstGeom>
          <a:noFill/>
          <a:ln w="9525">
            <a:noFill/>
            <a:miter lim="800000"/>
            <a:headEnd/>
            <a:tailEnd/>
          </a:ln>
        </p:spPr>
        <p:txBody>
          <a:bodyPr>
            <a:spAutoFit/>
          </a:bodyPr>
          <a:lstStyle/>
          <a:p>
            <a:r>
              <a:rPr lang="en-US" sz="2000" dirty="0">
                <a:latin typeface="Franklin Gothic Book" pitchFamily="34" charset="0"/>
              </a:rPr>
              <a:t>Easter/Spring events</a:t>
            </a:r>
          </a:p>
        </p:txBody>
      </p:sp>
      <p:sp>
        <p:nvSpPr>
          <p:cNvPr id="49159" name="TextBox 6"/>
          <p:cNvSpPr txBox="1">
            <a:spLocks noChangeArrowheads="1"/>
          </p:cNvSpPr>
          <p:nvPr/>
        </p:nvSpPr>
        <p:spPr bwMode="auto">
          <a:xfrm>
            <a:off x="1186962" y="4797425"/>
            <a:ext cx="1800958" cy="400050"/>
          </a:xfrm>
          <a:prstGeom prst="rect">
            <a:avLst/>
          </a:prstGeom>
          <a:noFill/>
          <a:ln w="9525">
            <a:noFill/>
            <a:miter lim="800000"/>
            <a:headEnd/>
            <a:tailEnd/>
          </a:ln>
        </p:spPr>
        <p:txBody>
          <a:bodyPr>
            <a:spAutoFit/>
          </a:bodyPr>
          <a:lstStyle/>
          <a:p>
            <a:r>
              <a:rPr lang="en-US" sz="2000" dirty="0">
                <a:latin typeface="Franklin Gothic Book" pitchFamily="34" charset="0"/>
              </a:rPr>
              <a:t>2008/9</a:t>
            </a:r>
          </a:p>
        </p:txBody>
      </p:sp>
      <p:sp>
        <p:nvSpPr>
          <p:cNvPr id="49160" name="TextBox 6"/>
          <p:cNvSpPr txBox="1">
            <a:spLocks noChangeArrowheads="1"/>
          </p:cNvSpPr>
          <p:nvPr/>
        </p:nvSpPr>
        <p:spPr bwMode="auto">
          <a:xfrm>
            <a:off x="4643804" y="981075"/>
            <a:ext cx="1799492" cy="400050"/>
          </a:xfrm>
          <a:prstGeom prst="rect">
            <a:avLst/>
          </a:prstGeom>
          <a:noFill/>
          <a:ln w="9525">
            <a:noFill/>
            <a:miter lim="800000"/>
            <a:headEnd/>
            <a:tailEnd/>
          </a:ln>
        </p:spPr>
        <p:txBody>
          <a:bodyPr>
            <a:spAutoFit/>
          </a:bodyPr>
          <a:lstStyle/>
          <a:p>
            <a:r>
              <a:rPr lang="en-US" sz="2000" dirty="0">
                <a:solidFill>
                  <a:srgbClr val="FF0000"/>
                </a:solidFill>
                <a:latin typeface="Franklin Gothic Book" pitchFamily="34" charset="0"/>
              </a:rPr>
              <a:t>2011/12</a:t>
            </a:r>
          </a:p>
        </p:txBody>
      </p:sp>
      <p:sp>
        <p:nvSpPr>
          <p:cNvPr id="49161" name="TextBox 6"/>
          <p:cNvSpPr txBox="1">
            <a:spLocks noChangeArrowheads="1"/>
          </p:cNvSpPr>
          <p:nvPr/>
        </p:nvSpPr>
        <p:spPr bwMode="auto">
          <a:xfrm>
            <a:off x="4932485" y="1844676"/>
            <a:ext cx="2447192" cy="708025"/>
          </a:xfrm>
          <a:prstGeom prst="rect">
            <a:avLst/>
          </a:prstGeom>
          <a:noFill/>
          <a:ln w="9525">
            <a:noFill/>
            <a:miter lim="800000"/>
            <a:headEnd/>
            <a:tailEnd/>
          </a:ln>
        </p:spPr>
        <p:txBody>
          <a:bodyPr>
            <a:spAutoFit/>
          </a:bodyPr>
          <a:lstStyle/>
          <a:p>
            <a:r>
              <a:rPr lang="en-US" sz="2000" dirty="0">
                <a:latin typeface="Franklin Gothic Book" pitchFamily="34" charset="0"/>
              </a:rPr>
              <a:t>September/October events</a:t>
            </a:r>
          </a:p>
        </p:txBody>
      </p:sp>
      <p:sp>
        <p:nvSpPr>
          <p:cNvPr id="49162" name="TextBox 6"/>
          <p:cNvSpPr txBox="1">
            <a:spLocks noChangeArrowheads="1"/>
          </p:cNvSpPr>
          <p:nvPr/>
        </p:nvSpPr>
        <p:spPr bwMode="auto">
          <a:xfrm>
            <a:off x="6516566" y="3284538"/>
            <a:ext cx="2448657" cy="400050"/>
          </a:xfrm>
          <a:prstGeom prst="rect">
            <a:avLst/>
          </a:prstGeom>
          <a:noFill/>
          <a:ln w="9525">
            <a:noFill/>
            <a:miter lim="800000"/>
            <a:headEnd/>
            <a:tailEnd/>
          </a:ln>
        </p:spPr>
        <p:txBody>
          <a:bodyPr>
            <a:spAutoFit/>
          </a:bodyPr>
          <a:lstStyle/>
          <a:p>
            <a:r>
              <a:rPr lang="en-US" sz="2000" dirty="0">
                <a:latin typeface="Franklin Gothic Book" pitchFamily="34" charset="0"/>
              </a:rPr>
              <a:t>Christmas</a:t>
            </a:r>
          </a:p>
        </p:txBody>
      </p:sp>
      <p:sp>
        <p:nvSpPr>
          <p:cNvPr id="2" name="Rectangle 1"/>
          <p:cNvSpPr/>
          <p:nvPr/>
        </p:nvSpPr>
        <p:spPr>
          <a:xfrm>
            <a:off x="179510" y="6177429"/>
            <a:ext cx="8208913" cy="369332"/>
          </a:xfrm>
          <a:prstGeom prst="rect">
            <a:avLst/>
          </a:prstGeom>
        </p:spPr>
        <p:txBody>
          <a:bodyPr wrap="square">
            <a:spAutoFit/>
          </a:bodyPr>
          <a:lstStyle/>
          <a:p>
            <a:r>
              <a:rPr lang="en-US" b="1" dirty="0">
                <a:latin typeface="Franklin Gothic Book" pitchFamily="34" charset="0"/>
              </a:rPr>
              <a:t>Answer: More employment throughout the year. Stops seasonal jobs.</a:t>
            </a:r>
          </a:p>
        </p:txBody>
      </p:sp>
    </p:spTree>
    <p:extLst>
      <p:ext uri="{BB962C8B-B14F-4D97-AF65-F5344CB8AC3E}">
        <p14:creationId xmlns:p14="http://schemas.microsoft.com/office/powerpoint/2010/main" val="71917763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l="9961" t="13407" r="8829" b="11782"/>
          <a:stretch>
            <a:fillRect/>
          </a:stretch>
        </p:blipFill>
        <p:spPr bwMode="auto">
          <a:xfrm>
            <a:off x="338520" y="116632"/>
            <a:ext cx="8441991" cy="5832648"/>
          </a:xfrm>
          <a:prstGeom prst="rect">
            <a:avLst/>
          </a:prstGeom>
          <a:noFill/>
          <a:ln w="9525">
            <a:noFill/>
            <a:miter lim="800000"/>
            <a:headEnd/>
            <a:tailEnd/>
          </a:ln>
        </p:spPr>
      </p:pic>
      <p:sp>
        <p:nvSpPr>
          <p:cNvPr id="2" name="TextBox 1"/>
          <p:cNvSpPr txBox="1"/>
          <p:nvPr/>
        </p:nvSpPr>
        <p:spPr>
          <a:xfrm>
            <a:off x="338520" y="5956736"/>
            <a:ext cx="8640960" cy="707886"/>
          </a:xfrm>
          <a:prstGeom prst="rect">
            <a:avLst/>
          </a:prstGeom>
          <a:noFill/>
        </p:spPr>
        <p:txBody>
          <a:bodyPr wrap="square" rtlCol="0">
            <a:spAutoFit/>
          </a:bodyPr>
          <a:lstStyle/>
          <a:p>
            <a:r>
              <a:rPr lang="en-US" sz="2000" b="1" dirty="0">
                <a:solidFill>
                  <a:srgbClr val="0000FF"/>
                </a:solidFill>
              </a:rPr>
              <a:t>Which months does this bar graph suggest are the busiest for visitors attendance?</a:t>
            </a:r>
            <a:endParaRPr lang="en-GB" sz="2000" b="1" dirty="0">
              <a:solidFill>
                <a:srgbClr val="0000FF"/>
              </a:solidFill>
            </a:endParaRPr>
          </a:p>
        </p:txBody>
      </p:sp>
    </p:spTree>
    <p:extLst>
      <p:ext uri="{BB962C8B-B14F-4D97-AF65-F5344CB8AC3E}">
        <p14:creationId xmlns:p14="http://schemas.microsoft.com/office/powerpoint/2010/main" val="1932245171"/>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l="9961" t="25219" r="8090" b="11782"/>
          <a:stretch>
            <a:fillRect/>
          </a:stretch>
        </p:blipFill>
        <p:spPr bwMode="auto">
          <a:xfrm>
            <a:off x="179512" y="116632"/>
            <a:ext cx="8867110" cy="5112568"/>
          </a:xfrm>
          <a:prstGeom prst="rect">
            <a:avLst/>
          </a:prstGeom>
          <a:noFill/>
          <a:ln w="9525">
            <a:noFill/>
            <a:miter lim="800000"/>
            <a:headEnd/>
            <a:tailEnd/>
          </a:ln>
        </p:spPr>
      </p:pic>
      <p:sp>
        <p:nvSpPr>
          <p:cNvPr id="3" name="TextBox 2"/>
          <p:cNvSpPr txBox="1"/>
          <p:nvPr/>
        </p:nvSpPr>
        <p:spPr>
          <a:xfrm>
            <a:off x="187400" y="5517232"/>
            <a:ext cx="8640960" cy="1015663"/>
          </a:xfrm>
          <a:prstGeom prst="rect">
            <a:avLst/>
          </a:prstGeom>
          <a:noFill/>
        </p:spPr>
        <p:txBody>
          <a:bodyPr wrap="square" rtlCol="0">
            <a:spAutoFit/>
          </a:bodyPr>
          <a:lstStyle/>
          <a:p>
            <a:r>
              <a:rPr lang="en-US" sz="2000" b="1" dirty="0">
                <a:solidFill>
                  <a:srgbClr val="0000FF"/>
                </a:solidFill>
              </a:rPr>
              <a:t>Which age group/s visit Beamish the most? Are you surprised by this?</a:t>
            </a:r>
          </a:p>
          <a:p>
            <a:endParaRPr lang="en-US" sz="2000" b="1" dirty="0">
              <a:solidFill>
                <a:srgbClr val="0000FF"/>
              </a:solidFill>
            </a:endParaRPr>
          </a:p>
          <a:p>
            <a:r>
              <a:rPr lang="en-US" sz="2000" b="1" dirty="0">
                <a:solidFill>
                  <a:srgbClr val="0000FF"/>
                </a:solidFill>
              </a:rPr>
              <a:t>Which age group/s should they target for growth? Why?</a:t>
            </a:r>
            <a:endParaRPr lang="en-GB" sz="2000" b="1" dirty="0">
              <a:solidFill>
                <a:srgbClr val="0000FF"/>
              </a:solidFill>
            </a:endParaRPr>
          </a:p>
        </p:txBody>
      </p:sp>
    </p:spTree>
    <p:extLst>
      <p:ext uri="{BB962C8B-B14F-4D97-AF65-F5344CB8AC3E}">
        <p14:creationId xmlns:p14="http://schemas.microsoft.com/office/powerpoint/2010/main" val="27232173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rotWithShape="1">
          <a:blip r:embed="rId2" cstate="print"/>
          <a:srcRect l="9961" t="34821" r="12520" b="12766"/>
          <a:stretch/>
        </p:blipFill>
        <p:spPr bwMode="auto">
          <a:xfrm>
            <a:off x="135216" y="1700808"/>
            <a:ext cx="9036496" cy="4582432"/>
          </a:xfrm>
          <a:prstGeom prst="rect">
            <a:avLst/>
          </a:prstGeom>
          <a:noFill/>
          <a:ln w="9525">
            <a:noFill/>
            <a:miter lim="800000"/>
            <a:headEnd/>
            <a:tailEnd/>
          </a:ln>
        </p:spPr>
      </p:pic>
      <p:sp>
        <p:nvSpPr>
          <p:cNvPr id="3" name="TextBox 2"/>
          <p:cNvSpPr txBox="1"/>
          <p:nvPr/>
        </p:nvSpPr>
        <p:spPr>
          <a:xfrm>
            <a:off x="107504" y="35456"/>
            <a:ext cx="8905824" cy="2154436"/>
          </a:xfrm>
          <a:prstGeom prst="rect">
            <a:avLst/>
          </a:prstGeom>
          <a:noFill/>
        </p:spPr>
        <p:txBody>
          <a:bodyPr wrap="square" rtlCol="0">
            <a:spAutoFit/>
          </a:bodyPr>
          <a:lstStyle/>
          <a:p>
            <a:r>
              <a:rPr lang="en-US" sz="2000" b="1" dirty="0">
                <a:solidFill>
                  <a:srgbClr val="0000FF"/>
                </a:solidFill>
              </a:rPr>
              <a:t>Look at the reasons given by visitors for visiting Beamish Museum below.</a:t>
            </a:r>
          </a:p>
          <a:p>
            <a:endParaRPr lang="en-US" sz="1200" b="1" dirty="0">
              <a:solidFill>
                <a:srgbClr val="0000FF"/>
              </a:solidFill>
            </a:endParaRPr>
          </a:p>
          <a:p>
            <a:r>
              <a:rPr lang="en-US" sz="2000" b="1" dirty="0">
                <a:solidFill>
                  <a:srgbClr val="0000FF"/>
                </a:solidFill>
              </a:rPr>
              <a:t>What’s the most important reason given by first time visitors?</a:t>
            </a:r>
          </a:p>
          <a:p>
            <a:r>
              <a:rPr lang="en-US" sz="2000" b="1" dirty="0">
                <a:solidFill>
                  <a:srgbClr val="0000FF"/>
                </a:solidFill>
              </a:rPr>
              <a:t>What’s the TWO most important reasons given by repeat visitors? </a:t>
            </a:r>
          </a:p>
          <a:p>
            <a:r>
              <a:rPr lang="en-US" sz="2000" b="1" dirty="0">
                <a:solidFill>
                  <a:srgbClr val="0000FF"/>
                </a:solidFill>
              </a:rPr>
              <a:t>What’s the TWO most important reason why lapsed visitors return to Beamish? </a:t>
            </a:r>
            <a:endParaRPr lang="en-GB" sz="2000" b="1" dirty="0">
              <a:solidFill>
                <a:srgbClr val="0000FF"/>
              </a:solidFill>
            </a:endParaRPr>
          </a:p>
          <a:p>
            <a:endParaRPr lang="en-GB" sz="2000" b="1" dirty="0">
              <a:solidFill>
                <a:srgbClr val="0000FF"/>
              </a:solidFill>
            </a:endParaRPr>
          </a:p>
          <a:p>
            <a:endParaRPr lang="en-GB" sz="2000" b="1" dirty="0">
              <a:solidFill>
                <a:srgbClr val="0000FF"/>
              </a:solidFill>
            </a:endParaRPr>
          </a:p>
        </p:txBody>
      </p:sp>
    </p:spTree>
    <p:extLst>
      <p:ext uri="{BB962C8B-B14F-4D97-AF65-F5344CB8AC3E}">
        <p14:creationId xmlns:p14="http://schemas.microsoft.com/office/powerpoint/2010/main" val="9032008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60648"/>
            <a:ext cx="8964488" cy="6597352"/>
          </a:xfrm>
        </p:spPr>
        <p:txBody>
          <a:bodyPr>
            <a:normAutofit/>
          </a:bodyPr>
          <a:lstStyle/>
          <a:p>
            <a:pPr algn="l"/>
            <a:r>
              <a:rPr lang="en-GB" sz="3200" b="1" u="sng" dirty="0">
                <a:latin typeface="+mn-lt"/>
              </a:rPr>
              <a:t>Reasons Visitors Gave</a:t>
            </a:r>
            <a:br>
              <a:rPr lang="en-GB" sz="3200" b="1" u="sng" dirty="0">
                <a:latin typeface="+mn-lt"/>
              </a:rPr>
            </a:br>
            <a:br>
              <a:rPr lang="en-GB" sz="3200" dirty="0">
                <a:latin typeface="+mn-lt"/>
              </a:rPr>
            </a:br>
            <a:r>
              <a:rPr lang="en-GB" sz="3200" dirty="0">
                <a:latin typeface="+mn-lt"/>
              </a:rPr>
              <a:t>Enjoyable way to pass time			32%</a:t>
            </a:r>
            <a:br>
              <a:rPr lang="en-GB" sz="3200" dirty="0">
                <a:latin typeface="+mn-lt"/>
              </a:rPr>
            </a:br>
            <a:r>
              <a:rPr lang="en-GB" sz="3200" dirty="0">
                <a:latin typeface="+mn-lt"/>
              </a:rPr>
              <a:t>To see new attractions			       29%</a:t>
            </a:r>
            <a:br>
              <a:rPr lang="en-GB" sz="3200" dirty="0">
                <a:latin typeface="+mn-lt"/>
              </a:rPr>
            </a:br>
            <a:r>
              <a:rPr lang="en-GB" sz="3200" dirty="0">
                <a:latin typeface="+mn-lt"/>
              </a:rPr>
              <a:t>Good place with friends/family		27%</a:t>
            </a:r>
            <a:br>
              <a:rPr lang="en-GB" sz="3200" dirty="0">
                <a:latin typeface="+mn-lt"/>
              </a:rPr>
            </a:br>
            <a:r>
              <a:rPr lang="en-GB" sz="3200" dirty="0">
                <a:latin typeface="+mn-lt"/>
              </a:rPr>
              <a:t>In the area on holiday/day out		18%</a:t>
            </a:r>
            <a:br>
              <a:rPr lang="en-GB" sz="3200" dirty="0">
                <a:latin typeface="+mn-lt"/>
              </a:rPr>
            </a:br>
            <a:r>
              <a:rPr lang="en-GB" sz="3200" dirty="0">
                <a:latin typeface="+mn-lt"/>
              </a:rPr>
              <a:t>Always wanted to visit			       18%</a:t>
            </a:r>
            <a:br>
              <a:rPr lang="en-GB" sz="3200" dirty="0">
                <a:latin typeface="+mn-lt"/>
              </a:rPr>
            </a:br>
            <a:r>
              <a:rPr lang="en-GB" sz="3200" dirty="0">
                <a:latin typeface="+mn-lt"/>
              </a:rPr>
              <a:t>Its one of the major attractions		16% Friendly/safe environment			16%</a:t>
            </a:r>
            <a:br>
              <a:rPr lang="en-GB" sz="3200" dirty="0">
                <a:latin typeface="+mn-lt"/>
              </a:rPr>
            </a:br>
            <a:r>
              <a:rPr lang="en-GB" sz="3200" dirty="0">
                <a:latin typeface="+mn-lt"/>
              </a:rPr>
              <a:t>Recommended by a friend			14%</a:t>
            </a:r>
            <a:br>
              <a:rPr lang="en-GB" sz="3200" dirty="0">
                <a:latin typeface="+mn-lt"/>
              </a:rPr>
            </a:br>
            <a:r>
              <a:rPr lang="en-GB" sz="3200" dirty="0">
                <a:latin typeface="+mn-lt"/>
              </a:rPr>
              <a:t>Brought by a friend/relative		        12% </a:t>
            </a:r>
            <a:br>
              <a:rPr lang="en-GB" sz="3200" dirty="0">
                <a:latin typeface="+mn-lt"/>
              </a:rPr>
            </a:br>
            <a:r>
              <a:rPr lang="en-GB" sz="3200" dirty="0">
                <a:latin typeface="+mn-lt"/>
              </a:rPr>
              <a:t>Improve knowledge of History		11%</a:t>
            </a:r>
            <a:br>
              <a:rPr lang="en-GB" sz="3200" dirty="0">
                <a:latin typeface="+mn-lt"/>
              </a:rPr>
            </a:br>
            <a:endParaRPr lang="en-US" sz="3200" dirty="0">
              <a:latin typeface="+mn-lt"/>
            </a:endParaRPr>
          </a:p>
        </p:txBody>
      </p:sp>
    </p:spTree>
    <p:extLst>
      <p:ext uri="{BB962C8B-B14F-4D97-AF65-F5344CB8AC3E}">
        <p14:creationId xmlns:p14="http://schemas.microsoft.com/office/powerpoint/2010/main" val="32945425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74638"/>
            <a:ext cx="8856984" cy="5962674"/>
          </a:xfrm>
        </p:spPr>
        <p:txBody>
          <a:bodyPr>
            <a:normAutofit fontScale="90000"/>
          </a:bodyPr>
          <a:lstStyle/>
          <a:p>
            <a:pPr algn="l"/>
            <a:r>
              <a:rPr lang="en-GB" sz="3200" b="1" u="sng" dirty="0">
                <a:latin typeface="+mn-lt"/>
              </a:rPr>
              <a:t>What visitors say…. </a:t>
            </a:r>
            <a:br>
              <a:rPr lang="en-GB" sz="3200" b="1" u="sng" dirty="0">
                <a:latin typeface="+mn-lt"/>
              </a:rPr>
            </a:br>
            <a:br>
              <a:rPr lang="en-GB" sz="3200" dirty="0">
                <a:latin typeface="+mn-lt"/>
              </a:rPr>
            </a:br>
            <a:r>
              <a:rPr lang="en-GB" sz="3200" dirty="0">
                <a:latin typeface="+mn-lt"/>
              </a:rPr>
              <a:t>67% 	have used a smart phone during their visit</a:t>
            </a:r>
            <a:br>
              <a:rPr lang="en-GB" sz="3200" dirty="0">
                <a:latin typeface="+mn-lt"/>
              </a:rPr>
            </a:br>
            <a:r>
              <a:rPr lang="en-GB" sz="3200" dirty="0">
                <a:latin typeface="+mn-lt"/>
              </a:rPr>
              <a:t>99% 	have rated the quality good or very good</a:t>
            </a:r>
            <a:br>
              <a:rPr lang="en-GB" sz="3200" dirty="0">
                <a:latin typeface="+mn-lt"/>
              </a:rPr>
            </a:br>
            <a:r>
              <a:rPr lang="en-GB" sz="3200" dirty="0">
                <a:latin typeface="+mn-lt"/>
              </a:rPr>
              <a:t>98% 	have rated value for money good or very 			        good</a:t>
            </a:r>
            <a:br>
              <a:rPr lang="en-GB" sz="3200" dirty="0">
                <a:latin typeface="+mn-lt"/>
              </a:rPr>
            </a:br>
            <a:br>
              <a:rPr lang="en-GB" sz="3200" dirty="0">
                <a:latin typeface="+mn-lt"/>
              </a:rPr>
            </a:br>
            <a:br>
              <a:rPr lang="en-GB" sz="3200" dirty="0">
                <a:latin typeface="+mn-lt"/>
              </a:rPr>
            </a:br>
            <a:r>
              <a:rPr lang="en-GB" sz="3200" b="1" u="sng" dirty="0">
                <a:latin typeface="+mn-lt"/>
              </a:rPr>
              <a:t>They would like to see:</a:t>
            </a:r>
            <a:br>
              <a:rPr lang="en-GB" sz="3200" b="1" u="sng" dirty="0">
                <a:latin typeface="+mn-lt"/>
              </a:rPr>
            </a:br>
            <a:r>
              <a:rPr lang="en-GB" sz="3200" dirty="0">
                <a:latin typeface="+mn-lt"/>
              </a:rPr>
              <a:t>	</a:t>
            </a:r>
            <a:br>
              <a:rPr lang="en-GB" sz="3200" dirty="0">
                <a:latin typeface="+mn-lt"/>
              </a:rPr>
            </a:br>
            <a:r>
              <a:rPr lang="en-GB" sz="3200" dirty="0">
                <a:latin typeface="+mn-lt"/>
              </a:rPr>
              <a:t>					The 1950s</a:t>
            </a:r>
            <a:br>
              <a:rPr lang="en-GB" sz="3200" dirty="0">
                <a:latin typeface="+mn-lt"/>
              </a:rPr>
            </a:br>
            <a:r>
              <a:rPr lang="en-GB" sz="3200" dirty="0">
                <a:latin typeface="+mn-lt"/>
              </a:rPr>
              <a:t>					A Hospital</a:t>
            </a:r>
            <a:br>
              <a:rPr lang="en-GB" sz="3200" dirty="0">
                <a:latin typeface="+mn-lt"/>
              </a:rPr>
            </a:br>
            <a:r>
              <a:rPr lang="en-GB" sz="3200" dirty="0">
                <a:latin typeface="+mn-lt"/>
              </a:rPr>
              <a:t>					A Police Station</a:t>
            </a:r>
            <a:br>
              <a:rPr lang="en-GB" sz="3200" dirty="0">
                <a:latin typeface="+mn-lt"/>
              </a:rPr>
            </a:br>
            <a:r>
              <a:rPr lang="en-GB" sz="3200" dirty="0">
                <a:latin typeface="+mn-lt"/>
              </a:rPr>
              <a:t>					Overnight Stays</a:t>
            </a:r>
            <a:br>
              <a:rPr lang="en-GB" sz="3200" dirty="0">
                <a:latin typeface="+mn-lt"/>
              </a:rPr>
            </a:br>
            <a:endParaRPr lang="en-US" sz="3200" dirty="0">
              <a:latin typeface="+mn-lt"/>
            </a:endParaRPr>
          </a:p>
        </p:txBody>
      </p:sp>
    </p:spTree>
    <p:extLst>
      <p:ext uri="{BB962C8B-B14F-4D97-AF65-F5344CB8AC3E}">
        <p14:creationId xmlns:p14="http://schemas.microsoft.com/office/powerpoint/2010/main" val="41185680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1122363"/>
            <a:ext cx="8208912" cy="2387600"/>
          </a:xfrm>
        </p:spPr>
        <p:txBody>
          <a:bodyPr>
            <a:normAutofit/>
          </a:bodyPr>
          <a:lstStyle/>
          <a:p>
            <a:r>
              <a:rPr lang="en-GB" sz="7200" b="1" u="sng" dirty="0">
                <a:latin typeface="+mn-lt"/>
              </a:rPr>
              <a:t>Marketing Aims and Objectives</a:t>
            </a:r>
          </a:p>
        </p:txBody>
      </p:sp>
    </p:spTree>
    <p:extLst>
      <p:ext uri="{BB962C8B-B14F-4D97-AF65-F5344CB8AC3E}">
        <p14:creationId xmlns:p14="http://schemas.microsoft.com/office/powerpoint/2010/main" val="30402194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1196752"/>
            <a:ext cx="8568952" cy="2387600"/>
          </a:xfrm>
        </p:spPr>
        <p:txBody>
          <a:bodyPr>
            <a:noAutofit/>
          </a:bodyPr>
          <a:lstStyle/>
          <a:p>
            <a:r>
              <a:rPr lang="en-GB" sz="6000" b="1" dirty="0"/>
              <a:t>What are </a:t>
            </a:r>
            <a:r>
              <a:rPr lang="en-GB" sz="6000" b="1" dirty="0" err="1"/>
              <a:t>Beamish’s</a:t>
            </a:r>
            <a:r>
              <a:rPr lang="en-GB" sz="6000" b="1" dirty="0"/>
              <a:t> USP’s?</a:t>
            </a:r>
            <a:br>
              <a:rPr lang="en-GB" sz="6000" b="1" dirty="0"/>
            </a:br>
            <a:br>
              <a:rPr lang="en-GB" sz="6000" b="1" dirty="0"/>
            </a:br>
            <a:r>
              <a:rPr lang="en-GB" sz="6000" b="1" dirty="0"/>
              <a:t>Unique Selling Points?</a:t>
            </a:r>
          </a:p>
        </p:txBody>
      </p:sp>
    </p:spTree>
    <p:extLst>
      <p:ext uri="{BB962C8B-B14F-4D97-AF65-F5344CB8AC3E}">
        <p14:creationId xmlns:p14="http://schemas.microsoft.com/office/powerpoint/2010/main" val="10242858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322269" y="11903"/>
            <a:ext cx="7772400" cy="896817"/>
          </a:xfrm>
        </p:spPr>
        <p:txBody>
          <a:bodyPr/>
          <a:lstStyle/>
          <a:p>
            <a:pPr eaLnBrk="1" hangingPunct="1"/>
            <a:r>
              <a:rPr lang="en-GB" u="sng" dirty="0">
                <a:latin typeface="Arial" charset="0"/>
              </a:rPr>
              <a:t>BACKGROUND to Beamish</a:t>
            </a:r>
          </a:p>
        </p:txBody>
      </p:sp>
      <p:sp>
        <p:nvSpPr>
          <p:cNvPr id="13315" name="Rectangle 3"/>
          <p:cNvSpPr>
            <a:spLocks noGrp="1" noChangeArrowheads="1"/>
          </p:cNvSpPr>
          <p:nvPr>
            <p:ph idx="1"/>
          </p:nvPr>
        </p:nvSpPr>
        <p:spPr>
          <a:xfrm>
            <a:off x="1259632" y="1196752"/>
            <a:ext cx="7655818" cy="5562600"/>
          </a:xfrm>
        </p:spPr>
        <p:txBody>
          <a:bodyPr>
            <a:normAutofit/>
          </a:bodyPr>
          <a:lstStyle/>
          <a:p>
            <a:pPr eaLnBrk="1" hangingPunct="1">
              <a:buFontTx/>
              <a:buNone/>
            </a:pPr>
            <a:r>
              <a:rPr lang="en-GB" sz="3300" dirty="0">
                <a:latin typeface="Arial" charset="0"/>
              </a:rPr>
              <a:t>1950’s idea thought of and objects collected.</a:t>
            </a:r>
          </a:p>
          <a:p>
            <a:pPr eaLnBrk="1" hangingPunct="1">
              <a:buFontTx/>
              <a:buNone/>
            </a:pPr>
            <a:r>
              <a:rPr lang="en-GB" sz="3300" dirty="0">
                <a:latin typeface="Arial" charset="0"/>
              </a:rPr>
              <a:t>1960’s local authorities looked at    				locations and funding.</a:t>
            </a:r>
          </a:p>
          <a:p>
            <a:pPr lvl="4" eaLnBrk="1" hangingPunct="1">
              <a:buFontTx/>
              <a:buNone/>
            </a:pPr>
            <a:r>
              <a:rPr lang="en-GB" sz="2100" dirty="0">
                <a:latin typeface="Arial" charset="0"/>
              </a:rPr>
              <a:t>   	</a:t>
            </a:r>
          </a:p>
          <a:p>
            <a:pPr lvl="4" eaLnBrk="1" hangingPunct="1">
              <a:buFontTx/>
              <a:buNone/>
            </a:pPr>
            <a:r>
              <a:rPr lang="en-GB" sz="2100" dirty="0">
                <a:latin typeface="Arial" charset="0"/>
              </a:rPr>
              <a:t>Central in region.</a:t>
            </a:r>
            <a:endParaRPr lang="en-GB" sz="1600" dirty="0">
              <a:latin typeface="Arial" charset="0"/>
            </a:endParaRPr>
          </a:p>
          <a:p>
            <a:pPr lvl="4" eaLnBrk="1" hangingPunct="1">
              <a:buFontTx/>
              <a:buNone/>
            </a:pPr>
            <a:r>
              <a:rPr lang="en-GB" sz="1600" dirty="0">
                <a:latin typeface="Arial" charset="0"/>
              </a:rPr>
              <a:t>    </a:t>
            </a:r>
            <a:r>
              <a:rPr lang="en-GB" sz="2100" dirty="0">
                <a:latin typeface="Arial" charset="0"/>
              </a:rPr>
              <a:t>Close to major population centres.</a:t>
            </a:r>
          </a:p>
          <a:p>
            <a:pPr lvl="4" eaLnBrk="1" hangingPunct="1">
              <a:buFontTx/>
              <a:buNone/>
            </a:pPr>
            <a:r>
              <a:rPr lang="en-GB" sz="2100" dirty="0">
                <a:latin typeface="Arial" charset="0"/>
              </a:rPr>
              <a:t>   Close to main road, rail, sea and air links.</a:t>
            </a:r>
          </a:p>
          <a:p>
            <a:pPr lvl="4" eaLnBrk="1" hangingPunct="1">
              <a:buFontTx/>
              <a:buNone/>
            </a:pPr>
            <a:r>
              <a:rPr lang="en-GB" sz="2100" dirty="0">
                <a:latin typeface="Arial" charset="0"/>
              </a:rPr>
              <a:t>	Natural basin of open farmland with potential for development.</a:t>
            </a:r>
          </a:p>
          <a:p>
            <a:pPr lvl="4" eaLnBrk="1" hangingPunct="1">
              <a:buFontTx/>
              <a:buNone/>
            </a:pPr>
            <a:r>
              <a:rPr lang="en-GB" sz="2100" dirty="0">
                <a:latin typeface="Arial" charset="0"/>
              </a:rPr>
              <a:t>	Secluded.</a:t>
            </a:r>
          </a:p>
          <a:p>
            <a:pPr lvl="4" eaLnBrk="1" hangingPunct="1">
              <a:buFontTx/>
              <a:buNone/>
            </a:pPr>
            <a:endParaRPr lang="en-GB" sz="2100" dirty="0">
              <a:latin typeface="Arial" charset="0"/>
            </a:endParaRPr>
          </a:p>
          <a:p>
            <a:pPr lvl="4" eaLnBrk="1" hangingPunct="1">
              <a:buFontTx/>
              <a:buNone/>
            </a:pPr>
            <a:endParaRPr lang="en-GB" sz="2100" dirty="0">
              <a:latin typeface="Arial" charset="0"/>
            </a:endParaRPr>
          </a:p>
          <a:p>
            <a:pPr eaLnBrk="1" hangingPunct="1">
              <a:buFontTx/>
              <a:buNone/>
            </a:pPr>
            <a:r>
              <a:rPr lang="en-GB" sz="3300" dirty="0">
                <a:latin typeface="Arial" charset="0"/>
              </a:rPr>
              <a:t>1970 first exhibition open to public.</a:t>
            </a:r>
          </a:p>
        </p:txBody>
      </p:sp>
      <p:pic>
        <p:nvPicPr>
          <p:cNvPr id="19460" name="Picture 4"/>
          <p:cNvPicPr>
            <a:picLocks noChangeAspect="1" noChangeArrowheads="1"/>
          </p:cNvPicPr>
          <p:nvPr/>
        </p:nvPicPr>
        <p:blipFill>
          <a:blip r:embed="rId2"/>
          <a:srcRect/>
          <a:stretch>
            <a:fillRect/>
          </a:stretch>
        </p:blipFill>
        <p:spPr bwMode="auto">
          <a:xfrm>
            <a:off x="179512" y="2852936"/>
            <a:ext cx="2202473" cy="2895600"/>
          </a:xfrm>
          <a:prstGeom prst="rect">
            <a:avLst/>
          </a:prstGeom>
          <a:noFill/>
          <a:ln w="12700">
            <a:solidFill>
              <a:schemeClr val="tx1"/>
            </a:solidFill>
            <a:miter lim="800000"/>
            <a:headEnd/>
            <a:tailEnd/>
          </a:ln>
        </p:spPr>
      </p:pic>
    </p:spTree>
    <p:extLst>
      <p:ext uri="{BB962C8B-B14F-4D97-AF65-F5344CB8AC3E}">
        <p14:creationId xmlns:p14="http://schemas.microsoft.com/office/powerpoint/2010/main" val="410399120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 calcmode="lin" valueType="num">
                                      <p:cBhvr additive="base">
                                        <p:cTn id="7" dur="500" fill="hold"/>
                                        <p:tgtEl>
                                          <p:spTgt spid="1331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331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3315">
                                            <p:txEl>
                                              <p:pRg st="1" end="1"/>
                                            </p:txEl>
                                          </p:spTgt>
                                        </p:tgtEl>
                                        <p:attrNameLst>
                                          <p:attrName>style.visibility</p:attrName>
                                        </p:attrNameLst>
                                      </p:cBhvr>
                                      <p:to>
                                        <p:strVal val="visible"/>
                                      </p:to>
                                    </p:set>
                                    <p:anim calcmode="lin" valueType="num">
                                      <p:cBhvr additive="base">
                                        <p:cTn id="13" dur="500" fill="hold"/>
                                        <p:tgtEl>
                                          <p:spTgt spid="1331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331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3315">
                                            <p:txEl>
                                              <p:pRg st="2" end="2"/>
                                            </p:txEl>
                                          </p:spTgt>
                                        </p:tgtEl>
                                        <p:attrNameLst>
                                          <p:attrName>style.visibility</p:attrName>
                                        </p:attrNameLst>
                                      </p:cBhvr>
                                      <p:to>
                                        <p:strVal val="visible"/>
                                      </p:to>
                                    </p:set>
                                    <p:anim calcmode="lin" valueType="num">
                                      <p:cBhvr additive="base">
                                        <p:cTn id="19" dur="500" fill="hold"/>
                                        <p:tgtEl>
                                          <p:spTgt spid="1331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331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3315">
                                            <p:txEl>
                                              <p:pRg st="3" end="3"/>
                                            </p:txEl>
                                          </p:spTgt>
                                        </p:tgtEl>
                                        <p:attrNameLst>
                                          <p:attrName>style.visibility</p:attrName>
                                        </p:attrNameLst>
                                      </p:cBhvr>
                                      <p:to>
                                        <p:strVal val="visible"/>
                                      </p:to>
                                    </p:set>
                                    <p:anim calcmode="lin" valueType="num">
                                      <p:cBhvr additive="base">
                                        <p:cTn id="25" dur="500" fill="hold"/>
                                        <p:tgtEl>
                                          <p:spTgt spid="13315">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331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3315">
                                            <p:txEl>
                                              <p:pRg st="4" end="4"/>
                                            </p:txEl>
                                          </p:spTgt>
                                        </p:tgtEl>
                                        <p:attrNameLst>
                                          <p:attrName>style.visibility</p:attrName>
                                        </p:attrNameLst>
                                      </p:cBhvr>
                                      <p:to>
                                        <p:strVal val="visible"/>
                                      </p:to>
                                    </p:set>
                                    <p:anim calcmode="lin" valueType="num">
                                      <p:cBhvr additive="base">
                                        <p:cTn id="31" dur="500" fill="hold"/>
                                        <p:tgtEl>
                                          <p:spTgt spid="13315">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331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3315">
                                            <p:txEl>
                                              <p:pRg st="5" end="5"/>
                                            </p:txEl>
                                          </p:spTgt>
                                        </p:tgtEl>
                                        <p:attrNameLst>
                                          <p:attrName>style.visibility</p:attrName>
                                        </p:attrNameLst>
                                      </p:cBhvr>
                                      <p:to>
                                        <p:strVal val="visible"/>
                                      </p:to>
                                    </p:set>
                                    <p:anim calcmode="lin" valueType="num">
                                      <p:cBhvr additive="base">
                                        <p:cTn id="37" dur="500" fill="hold"/>
                                        <p:tgtEl>
                                          <p:spTgt spid="13315">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3315">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3315">
                                            <p:txEl>
                                              <p:pRg st="6" end="6"/>
                                            </p:txEl>
                                          </p:spTgt>
                                        </p:tgtEl>
                                        <p:attrNameLst>
                                          <p:attrName>style.visibility</p:attrName>
                                        </p:attrNameLst>
                                      </p:cBhvr>
                                      <p:to>
                                        <p:strVal val="visible"/>
                                      </p:to>
                                    </p:set>
                                    <p:anim calcmode="lin" valueType="num">
                                      <p:cBhvr additive="base">
                                        <p:cTn id="43" dur="500" fill="hold"/>
                                        <p:tgtEl>
                                          <p:spTgt spid="13315">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3315">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3315">
                                            <p:txEl>
                                              <p:pRg st="7" end="7"/>
                                            </p:txEl>
                                          </p:spTgt>
                                        </p:tgtEl>
                                        <p:attrNameLst>
                                          <p:attrName>style.visibility</p:attrName>
                                        </p:attrNameLst>
                                      </p:cBhvr>
                                      <p:to>
                                        <p:strVal val="visible"/>
                                      </p:to>
                                    </p:set>
                                    <p:anim calcmode="lin" valueType="num">
                                      <p:cBhvr additive="base">
                                        <p:cTn id="49" dur="500" fill="hold"/>
                                        <p:tgtEl>
                                          <p:spTgt spid="13315">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13315">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3315">
                                            <p:txEl>
                                              <p:pRg st="10" end="10"/>
                                            </p:txEl>
                                          </p:spTgt>
                                        </p:tgtEl>
                                        <p:attrNameLst>
                                          <p:attrName>style.visibility</p:attrName>
                                        </p:attrNameLst>
                                      </p:cBhvr>
                                      <p:to>
                                        <p:strVal val="visible"/>
                                      </p:to>
                                    </p:set>
                                    <p:anim calcmode="lin" valueType="num">
                                      <p:cBhvr additive="base">
                                        <p:cTn id="55" dur="500" fill="hold"/>
                                        <p:tgtEl>
                                          <p:spTgt spid="13315">
                                            <p:txEl>
                                              <p:pRg st="10" end="10"/>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13315">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bldLvl="5"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504" y="476672"/>
            <a:ext cx="8892480" cy="3286148"/>
          </a:xfrm>
        </p:spPr>
        <p:txBody>
          <a:bodyPr>
            <a:normAutofit fontScale="90000"/>
          </a:bodyPr>
          <a:lstStyle/>
          <a:p>
            <a:pPr algn="l"/>
            <a:br>
              <a:rPr lang="en-GB" dirty="0"/>
            </a:br>
            <a:br>
              <a:rPr lang="en-GB" dirty="0"/>
            </a:br>
            <a:br>
              <a:rPr lang="en-GB" dirty="0"/>
            </a:br>
            <a:br>
              <a:rPr lang="en-GB" dirty="0"/>
            </a:br>
            <a:br>
              <a:rPr lang="en-GB" dirty="0"/>
            </a:br>
            <a:br>
              <a:rPr lang="en-GB" dirty="0"/>
            </a:br>
            <a:br>
              <a:rPr lang="en-GB" dirty="0"/>
            </a:br>
            <a:endParaRPr lang="en-GB" dirty="0"/>
          </a:p>
        </p:txBody>
      </p:sp>
      <p:sp>
        <p:nvSpPr>
          <p:cNvPr id="3" name="Rectangle 2"/>
          <p:cNvSpPr/>
          <p:nvPr/>
        </p:nvSpPr>
        <p:spPr>
          <a:xfrm>
            <a:off x="233264" y="332656"/>
            <a:ext cx="8640960" cy="6001643"/>
          </a:xfrm>
          <a:prstGeom prst="rect">
            <a:avLst/>
          </a:prstGeom>
        </p:spPr>
        <p:txBody>
          <a:bodyPr wrap="square">
            <a:spAutoFit/>
          </a:bodyPr>
          <a:lstStyle/>
          <a:p>
            <a:r>
              <a:rPr lang="en-US" sz="3200" b="1" u="sng" dirty="0" err="1"/>
              <a:t>Beamish’s</a:t>
            </a:r>
            <a:r>
              <a:rPr lang="en-US" sz="3200" b="1" u="sng" dirty="0"/>
              <a:t> USP’s</a:t>
            </a:r>
            <a:endParaRPr lang="en-GB" sz="3200" b="1" u="sng" dirty="0"/>
          </a:p>
          <a:p>
            <a:endParaRPr lang="en-GB" sz="3200" dirty="0"/>
          </a:p>
          <a:p>
            <a:r>
              <a:rPr lang="en-GB" sz="3200" dirty="0"/>
              <a:t>Engagement of staff with visitors</a:t>
            </a:r>
            <a:br>
              <a:rPr lang="en-GB" sz="3200" dirty="0"/>
            </a:br>
            <a:r>
              <a:rPr lang="en-GB" sz="3200" dirty="0"/>
              <a:t>Range of areas/time periods to visit</a:t>
            </a:r>
            <a:br>
              <a:rPr lang="en-GB" sz="3200" dirty="0"/>
            </a:br>
            <a:r>
              <a:rPr lang="en-GB" sz="3200" dirty="0"/>
              <a:t>More than just a Museum</a:t>
            </a:r>
            <a:br>
              <a:rPr lang="en-GB" sz="3200" dirty="0"/>
            </a:br>
            <a:r>
              <a:rPr lang="en-GB" sz="3200" dirty="0"/>
              <a:t>Value for money – annual pass</a:t>
            </a:r>
            <a:br>
              <a:rPr lang="en-GB" sz="3200" dirty="0"/>
            </a:br>
            <a:r>
              <a:rPr lang="en-GB" sz="3200" dirty="0"/>
              <a:t>Always something new to see, all year round</a:t>
            </a:r>
            <a:br>
              <a:rPr lang="en-GB" sz="3200" dirty="0"/>
            </a:br>
            <a:r>
              <a:rPr lang="en-GB" sz="3200" dirty="0"/>
              <a:t>Intergenerational – big family groups visit</a:t>
            </a:r>
            <a:br>
              <a:rPr lang="en-GB" sz="3200" dirty="0"/>
            </a:br>
            <a:r>
              <a:rPr lang="en-GB" sz="3200" dirty="0"/>
              <a:t>Regional Connections – linked in with local history</a:t>
            </a:r>
            <a:br>
              <a:rPr lang="en-GB" sz="3200" dirty="0"/>
            </a:br>
            <a:endParaRPr lang="en-GB" sz="3200" dirty="0"/>
          </a:p>
          <a:p>
            <a:r>
              <a:rPr lang="en-GB" sz="2800" dirty="0">
                <a:solidFill>
                  <a:srgbClr val="0000FF"/>
                </a:solidFill>
              </a:rPr>
              <a:t>What other USP’s does Beamish have?</a:t>
            </a:r>
            <a:br>
              <a:rPr lang="en-GB" sz="3200" dirty="0"/>
            </a:br>
            <a:endParaRPr lang="en-GB" sz="3200" dirty="0"/>
          </a:p>
        </p:txBody>
      </p:sp>
    </p:spTree>
    <p:extLst>
      <p:ext uri="{BB962C8B-B14F-4D97-AF65-F5344CB8AC3E}">
        <p14:creationId xmlns:p14="http://schemas.microsoft.com/office/powerpoint/2010/main" val="3049745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2492896"/>
            <a:ext cx="8352928" cy="3890318"/>
          </a:xfrm>
        </p:spPr>
        <p:txBody>
          <a:bodyPr/>
          <a:lstStyle/>
          <a:p>
            <a:pPr marL="0" indent="0">
              <a:buNone/>
            </a:pPr>
            <a:r>
              <a:rPr lang="en-US" dirty="0">
                <a:solidFill>
                  <a:srgbClr val="0000FF"/>
                </a:solidFill>
              </a:rPr>
              <a:t>Research and list all the ways you can find that Beamish advertise. Here are some ideas below:</a:t>
            </a:r>
          </a:p>
          <a:p>
            <a:r>
              <a:rPr lang="en-US" dirty="0"/>
              <a:t>Internet?</a:t>
            </a:r>
          </a:p>
          <a:p>
            <a:r>
              <a:rPr lang="en-US" dirty="0"/>
              <a:t>Social Media? Which ones?</a:t>
            </a:r>
          </a:p>
          <a:p>
            <a:r>
              <a:rPr lang="en-US" dirty="0"/>
              <a:t>Magazines? Any examples</a:t>
            </a:r>
          </a:p>
          <a:p>
            <a:r>
              <a:rPr lang="en-US" dirty="0"/>
              <a:t>TV? Radio?</a:t>
            </a:r>
          </a:p>
          <a:p>
            <a:r>
              <a:rPr lang="en-US" dirty="0"/>
              <a:t>Any others you find?</a:t>
            </a:r>
          </a:p>
          <a:p>
            <a:endParaRPr lang="en-US" dirty="0">
              <a:solidFill>
                <a:srgbClr val="0000FF"/>
              </a:solidFill>
            </a:endParaRPr>
          </a:p>
          <a:p>
            <a:pPr marL="0" indent="0">
              <a:buNone/>
            </a:pPr>
            <a:r>
              <a:rPr lang="en-US" dirty="0">
                <a:solidFill>
                  <a:srgbClr val="0000FF"/>
                </a:solidFill>
              </a:rPr>
              <a:t>Based on your research how effectively do Beamish advertise in your opinion? </a:t>
            </a:r>
          </a:p>
          <a:p>
            <a:pPr marL="0" indent="0">
              <a:buNone/>
            </a:pPr>
            <a:endParaRPr lang="en-US" dirty="0">
              <a:solidFill>
                <a:srgbClr val="0000FF"/>
              </a:solidFill>
            </a:endParaRPr>
          </a:p>
        </p:txBody>
      </p:sp>
      <p:pic>
        <p:nvPicPr>
          <p:cNvPr id="4" name="Picture 1" descr="2009 logo.jpg"/>
          <p:cNvPicPr>
            <a:picLocks noChangeAspect="1"/>
          </p:cNvPicPr>
          <p:nvPr/>
        </p:nvPicPr>
        <p:blipFill>
          <a:blip r:embed="rId2"/>
          <a:srcRect/>
          <a:stretch>
            <a:fillRect/>
          </a:stretch>
        </p:blipFill>
        <p:spPr bwMode="auto">
          <a:xfrm>
            <a:off x="0" y="0"/>
            <a:ext cx="9144000" cy="2247900"/>
          </a:xfrm>
          <a:prstGeom prst="rect">
            <a:avLst/>
          </a:prstGeom>
          <a:noFill/>
          <a:ln w="9525">
            <a:noFill/>
            <a:miter lim="800000"/>
            <a:headEnd/>
            <a:tailEnd/>
          </a:ln>
        </p:spPr>
      </p:pic>
    </p:spTree>
    <p:extLst>
      <p:ext uri="{BB962C8B-B14F-4D97-AF65-F5344CB8AC3E}">
        <p14:creationId xmlns:p14="http://schemas.microsoft.com/office/powerpoint/2010/main" val="13395720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2708920"/>
            <a:ext cx="8352928" cy="3890318"/>
          </a:xfrm>
        </p:spPr>
        <p:txBody>
          <a:bodyPr/>
          <a:lstStyle/>
          <a:p>
            <a:pPr marL="0" indent="0">
              <a:buNone/>
            </a:pPr>
            <a:endParaRPr lang="en-US" dirty="0"/>
          </a:p>
          <a:p>
            <a:pPr marL="0" indent="0">
              <a:buNone/>
            </a:pPr>
            <a:endParaRPr lang="en-US" dirty="0"/>
          </a:p>
          <a:p>
            <a:pPr marL="0" indent="0">
              <a:buNone/>
            </a:pPr>
            <a:r>
              <a:rPr lang="en-US" sz="2800" dirty="0">
                <a:solidFill>
                  <a:srgbClr val="0000FF"/>
                </a:solidFill>
              </a:rPr>
              <a:t>Design a new social media advertisement for Beamish Museum.</a:t>
            </a:r>
          </a:p>
          <a:p>
            <a:pPr marL="0" indent="0">
              <a:buNone/>
            </a:pPr>
            <a:endParaRPr lang="en-US" sz="2800" dirty="0">
              <a:solidFill>
                <a:srgbClr val="0000FF"/>
              </a:solidFill>
            </a:endParaRPr>
          </a:p>
          <a:p>
            <a:pPr marL="0" indent="0">
              <a:buNone/>
            </a:pPr>
            <a:r>
              <a:rPr lang="en-US" sz="2800" dirty="0">
                <a:solidFill>
                  <a:srgbClr val="0000FF"/>
                </a:solidFill>
              </a:rPr>
              <a:t>Think about it’s USP’s. Add images and keep the text clear and simple.</a:t>
            </a:r>
            <a:endParaRPr lang="en-GB" sz="2800" dirty="0">
              <a:solidFill>
                <a:srgbClr val="0000FF"/>
              </a:solidFill>
            </a:endParaRPr>
          </a:p>
        </p:txBody>
      </p:sp>
      <p:pic>
        <p:nvPicPr>
          <p:cNvPr id="4" name="Picture 1" descr="2009 logo.jpg"/>
          <p:cNvPicPr>
            <a:picLocks noChangeAspect="1"/>
          </p:cNvPicPr>
          <p:nvPr/>
        </p:nvPicPr>
        <p:blipFill>
          <a:blip r:embed="rId2"/>
          <a:srcRect/>
          <a:stretch>
            <a:fillRect/>
          </a:stretch>
        </p:blipFill>
        <p:spPr bwMode="auto">
          <a:xfrm>
            <a:off x="0" y="0"/>
            <a:ext cx="9144000" cy="2247900"/>
          </a:xfrm>
          <a:prstGeom prst="rect">
            <a:avLst/>
          </a:prstGeom>
          <a:noFill/>
          <a:ln w="9525">
            <a:noFill/>
            <a:miter lim="800000"/>
            <a:headEnd/>
            <a:tailEnd/>
          </a:ln>
        </p:spPr>
      </p:pic>
    </p:spTree>
    <p:extLst>
      <p:ext uri="{BB962C8B-B14F-4D97-AF65-F5344CB8AC3E}">
        <p14:creationId xmlns:p14="http://schemas.microsoft.com/office/powerpoint/2010/main" val="75343076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16632"/>
            <a:ext cx="8352928" cy="2520280"/>
          </a:xfrm>
        </p:spPr>
        <p:txBody>
          <a:bodyPr>
            <a:normAutofit/>
          </a:bodyPr>
          <a:lstStyle/>
          <a:p>
            <a:pPr marL="0" indent="0">
              <a:buNone/>
            </a:pPr>
            <a:endParaRPr lang="en-US" dirty="0"/>
          </a:p>
          <a:p>
            <a:pPr marL="0" indent="0">
              <a:buNone/>
            </a:pPr>
            <a:endParaRPr lang="en-US" dirty="0"/>
          </a:p>
          <a:p>
            <a:pPr marL="0" indent="0">
              <a:buNone/>
            </a:pPr>
            <a:r>
              <a:rPr lang="en-US" sz="3200" b="1" u="sng" dirty="0"/>
              <a:t>What are </a:t>
            </a:r>
            <a:r>
              <a:rPr lang="en-US" sz="3200" b="1" u="sng" dirty="0" err="1"/>
              <a:t>Beamish’s</a:t>
            </a:r>
            <a:r>
              <a:rPr lang="en-US" sz="3200" b="1" u="sng" dirty="0"/>
              <a:t> strengths and weaknesses?</a:t>
            </a:r>
            <a:endParaRPr lang="en-GB" sz="3200" b="1" u="sng" dirty="0"/>
          </a:p>
        </p:txBody>
      </p:sp>
      <p:pic>
        <p:nvPicPr>
          <p:cNvPr id="4" name="Picture 1" descr="2009 logo.jpg"/>
          <p:cNvPicPr>
            <a:picLocks noChangeAspect="1"/>
          </p:cNvPicPr>
          <p:nvPr/>
        </p:nvPicPr>
        <p:blipFill>
          <a:blip r:embed="rId2"/>
          <a:srcRect/>
          <a:stretch>
            <a:fillRect/>
          </a:stretch>
        </p:blipFill>
        <p:spPr bwMode="auto">
          <a:xfrm>
            <a:off x="-36512" y="1916832"/>
            <a:ext cx="9144000" cy="2247900"/>
          </a:xfrm>
          <a:prstGeom prst="rect">
            <a:avLst/>
          </a:prstGeom>
          <a:noFill/>
          <a:ln w="9525">
            <a:noFill/>
            <a:miter lim="800000"/>
            <a:headEnd/>
            <a:tailEnd/>
          </a:ln>
        </p:spPr>
      </p:pic>
      <p:sp>
        <p:nvSpPr>
          <p:cNvPr id="2" name="Rectangle 1"/>
          <p:cNvSpPr/>
          <p:nvPr/>
        </p:nvSpPr>
        <p:spPr>
          <a:xfrm>
            <a:off x="323528" y="4293096"/>
            <a:ext cx="8640960" cy="1569660"/>
          </a:xfrm>
          <a:prstGeom prst="rect">
            <a:avLst/>
          </a:prstGeom>
        </p:spPr>
        <p:txBody>
          <a:bodyPr wrap="square">
            <a:spAutoFit/>
          </a:bodyPr>
          <a:lstStyle/>
          <a:p>
            <a:pPr algn="ctr"/>
            <a:r>
              <a:rPr lang="en-US" sz="3200" b="1" u="sng" dirty="0"/>
              <a:t>SWOT Analysis</a:t>
            </a:r>
          </a:p>
          <a:p>
            <a:pPr algn="ctr"/>
            <a:endParaRPr lang="en-US" sz="3200" b="1" u="sng" dirty="0"/>
          </a:p>
          <a:p>
            <a:pPr algn="ctr"/>
            <a:r>
              <a:rPr lang="en-US" sz="3200" b="1" dirty="0"/>
              <a:t>Strengths / Weaknesses / Opportunities / Threats</a:t>
            </a:r>
            <a:endParaRPr lang="en-GB" sz="3200" b="1" dirty="0"/>
          </a:p>
        </p:txBody>
      </p:sp>
    </p:spTree>
    <p:extLst>
      <p:ext uri="{BB962C8B-B14F-4D97-AF65-F5344CB8AC3E}">
        <p14:creationId xmlns:p14="http://schemas.microsoft.com/office/powerpoint/2010/main" val="133674992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16632"/>
            <a:ext cx="8352928" cy="2520280"/>
          </a:xfrm>
        </p:spPr>
        <p:txBody>
          <a:bodyPr>
            <a:normAutofit/>
          </a:bodyPr>
          <a:lstStyle/>
          <a:p>
            <a:pPr marL="0" indent="0">
              <a:buNone/>
            </a:pPr>
            <a:endParaRPr lang="en-US" dirty="0"/>
          </a:p>
          <a:p>
            <a:pPr marL="0" indent="0">
              <a:buNone/>
            </a:pPr>
            <a:endParaRPr lang="en-US" dirty="0"/>
          </a:p>
          <a:p>
            <a:pPr marL="0" indent="0">
              <a:buNone/>
            </a:pPr>
            <a:r>
              <a:rPr lang="en-US" sz="3200" b="1" u="sng" dirty="0"/>
              <a:t>What are </a:t>
            </a:r>
            <a:r>
              <a:rPr lang="en-US" sz="3200" b="1" u="sng" dirty="0" err="1"/>
              <a:t>Beamish’s</a:t>
            </a:r>
            <a:r>
              <a:rPr lang="en-US" sz="3200" b="1" u="sng" dirty="0"/>
              <a:t> strengths and weaknesses?</a:t>
            </a:r>
            <a:endParaRPr lang="en-GB" sz="3200" b="1" u="sng" dirty="0"/>
          </a:p>
        </p:txBody>
      </p:sp>
      <p:sp>
        <p:nvSpPr>
          <p:cNvPr id="2" name="Rectangle 1"/>
          <p:cNvSpPr/>
          <p:nvPr/>
        </p:nvSpPr>
        <p:spPr>
          <a:xfrm>
            <a:off x="251520" y="2420888"/>
            <a:ext cx="8640960" cy="1569660"/>
          </a:xfrm>
          <a:prstGeom prst="rect">
            <a:avLst/>
          </a:prstGeom>
        </p:spPr>
        <p:txBody>
          <a:bodyPr wrap="square">
            <a:spAutoFit/>
          </a:bodyPr>
          <a:lstStyle/>
          <a:p>
            <a:r>
              <a:rPr lang="en-US" sz="3200" dirty="0">
                <a:solidFill>
                  <a:srgbClr val="0000FF"/>
                </a:solidFill>
              </a:rPr>
              <a:t>Fill in the SWOT Analysis writing down as many Strengths, Weaknesses, Opportunities and Threats you can think of for the museum.</a:t>
            </a:r>
            <a:endParaRPr lang="en-GB" sz="3200" dirty="0">
              <a:solidFill>
                <a:srgbClr val="0000FF"/>
              </a:solidFill>
            </a:endParaRPr>
          </a:p>
        </p:txBody>
      </p:sp>
    </p:spTree>
    <p:extLst>
      <p:ext uri="{BB962C8B-B14F-4D97-AF65-F5344CB8AC3E}">
        <p14:creationId xmlns:p14="http://schemas.microsoft.com/office/powerpoint/2010/main" val="35973780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213403655"/>
              </p:ext>
            </p:extLst>
          </p:nvPr>
        </p:nvGraphicFramePr>
        <p:xfrm>
          <a:off x="395536" y="620688"/>
          <a:ext cx="8496944" cy="6048672"/>
        </p:xfrm>
        <a:graphic>
          <a:graphicData uri="http://schemas.openxmlformats.org/drawingml/2006/table">
            <a:tbl>
              <a:tblPr firstRow="1" bandRow="1">
                <a:tableStyleId>{5C22544A-7EE6-4342-B048-85BDC9FD1C3A}</a:tableStyleId>
              </a:tblPr>
              <a:tblGrid>
                <a:gridCol w="4248472">
                  <a:extLst>
                    <a:ext uri="{9D8B030D-6E8A-4147-A177-3AD203B41FA5}">
                      <a16:colId xmlns:a16="http://schemas.microsoft.com/office/drawing/2014/main" val="268150"/>
                    </a:ext>
                  </a:extLst>
                </a:gridCol>
                <a:gridCol w="4248472">
                  <a:extLst>
                    <a:ext uri="{9D8B030D-6E8A-4147-A177-3AD203B41FA5}">
                      <a16:colId xmlns:a16="http://schemas.microsoft.com/office/drawing/2014/main" val="641147911"/>
                    </a:ext>
                  </a:extLst>
                </a:gridCol>
              </a:tblGrid>
              <a:tr h="3024336">
                <a:tc>
                  <a:txBody>
                    <a:bodyPr/>
                    <a:lstStyle/>
                    <a:p>
                      <a:r>
                        <a:rPr lang="en-US" sz="2400" b="1" u="sng" dirty="0">
                          <a:solidFill>
                            <a:schemeClr val="tx1"/>
                          </a:solidFill>
                        </a:rPr>
                        <a:t>Strengths</a:t>
                      </a:r>
                      <a:endParaRPr lang="en-GB" sz="2400" b="1" u="sng" dirty="0">
                        <a:solidFill>
                          <a:schemeClr val="tx1"/>
                        </a:solidFill>
                      </a:endParaRPr>
                    </a:p>
                  </a:txBody>
                  <a:tcPr>
                    <a:solidFill>
                      <a:schemeClr val="tx2">
                        <a:lumMod val="20000"/>
                        <a:lumOff val="80000"/>
                      </a:schemeClr>
                    </a:solidFill>
                  </a:tcPr>
                </a:tc>
                <a:tc>
                  <a:txBody>
                    <a:bodyPr/>
                    <a:lstStyle/>
                    <a:p>
                      <a:r>
                        <a:rPr lang="en-US" sz="2400" b="1" u="sng" dirty="0">
                          <a:solidFill>
                            <a:schemeClr val="tx1"/>
                          </a:solidFill>
                        </a:rPr>
                        <a:t>Weaknesses</a:t>
                      </a:r>
                      <a:endParaRPr lang="en-GB" sz="2400" b="1" u="sng" dirty="0">
                        <a:solidFill>
                          <a:schemeClr val="tx1"/>
                        </a:solidFill>
                      </a:endParaRPr>
                    </a:p>
                  </a:txBody>
                  <a:tcPr>
                    <a:solidFill>
                      <a:schemeClr val="tx2">
                        <a:lumMod val="20000"/>
                        <a:lumOff val="80000"/>
                      </a:schemeClr>
                    </a:solidFill>
                  </a:tcPr>
                </a:tc>
                <a:extLst>
                  <a:ext uri="{0D108BD9-81ED-4DB2-BD59-A6C34878D82A}">
                    <a16:rowId xmlns:a16="http://schemas.microsoft.com/office/drawing/2014/main" val="3404261060"/>
                  </a:ext>
                </a:extLst>
              </a:tr>
              <a:tr h="3024336">
                <a:tc>
                  <a:txBody>
                    <a:bodyPr/>
                    <a:lstStyle/>
                    <a:p>
                      <a:r>
                        <a:rPr lang="en-US" sz="2400" b="1" u="sng" dirty="0">
                          <a:solidFill>
                            <a:schemeClr val="tx1"/>
                          </a:solidFill>
                        </a:rPr>
                        <a:t>Opportunities</a:t>
                      </a:r>
                      <a:endParaRPr lang="en-GB" sz="2400" b="1" u="sng" dirty="0">
                        <a:solidFill>
                          <a:schemeClr val="tx1"/>
                        </a:solidFill>
                      </a:endParaRPr>
                    </a:p>
                  </a:txBody>
                  <a:tcPr/>
                </a:tc>
                <a:tc>
                  <a:txBody>
                    <a:bodyPr/>
                    <a:lstStyle/>
                    <a:p>
                      <a:r>
                        <a:rPr lang="en-US" sz="2400" b="1" u="sng" dirty="0">
                          <a:solidFill>
                            <a:schemeClr val="tx1"/>
                          </a:solidFill>
                        </a:rPr>
                        <a:t>Threats</a:t>
                      </a:r>
                      <a:endParaRPr lang="en-GB" sz="2400" b="1" u="sng" dirty="0">
                        <a:solidFill>
                          <a:schemeClr val="tx1"/>
                        </a:solidFill>
                      </a:endParaRPr>
                    </a:p>
                  </a:txBody>
                  <a:tcPr/>
                </a:tc>
                <a:extLst>
                  <a:ext uri="{0D108BD9-81ED-4DB2-BD59-A6C34878D82A}">
                    <a16:rowId xmlns:a16="http://schemas.microsoft.com/office/drawing/2014/main" val="1159123911"/>
                  </a:ext>
                </a:extLst>
              </a:tr>
            </a:tbl>
          </a:graphicData>
        </a:graphic>
      </p:graphicFrame>
      <p:sp>
        <p:nvSpPr>
          <p:cNvPr id="3" name="TextBox 2"/>
          <p:cNvSpPr txBox="1"/>
          <p:nvPr/>
        </p:nvSpPr>
        <p:spPr>
          <a:xfrm>
            <a:off x="395536" y="116632"/>
            <a:ext cx="5616624" cy="461665"/>
          </a:xfrm>
          <a:prstGeom prst="rect">
            <a:avLst/>
          </a:prstGeom>
          <a:noFill/>
        </p:spPr>
        <p:txBody>
          <a:bodyPr wrap="square" rtlCol="0">
            <a:spAutoFit/>
          </a:bodyPr>
          <a:lstStyle/>
          <a:p>
            <a:r>
              <a:rPr lang="en-US" sz="2400" b="1" u="sng" dirty="0"/>
              <a:t>SWOT Analysis</a:t>
            </a:r>
            <a:endParaRPr lang="en-GB" sz="2400" b="1" u="sng" dirty="0"/>
          </a:p>
        </p:txBody>
      </p:sp>
    </p:spTree>
    <p:extLst>
      <p:ext uri="{BB962C8B-B14F-4D97-AF65-F5344CB8AC3E}">
        <p14:creationId xmlns:p14="http://schemas.microsoft.com/office/powerpoint/2010/main" val="220211938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TextBox 6"/>
          <p:cNvSpPr txBox="1"/>
          <p:nvPr/>
        </p:nvSpPr>
        <p:spPr>
          <a:xfrm>
            <a:off x="323528" y="642938"/>
            <a:ext cx="8568951" cy="5078313"/>
          </a:xfrm>
          <a:prstGeom prst="rect">
            <a:avLst/>
          </a:prstGeom>
          <a:noFill/>
        </p:spPr>
        <p:txBody>
          <a:bodyPr wrap="square">
            <a:spAutoFit/>
          </a:bodyPr>
          <a:lstStyle/>
          <a:p>
            <a:pPr>
              <a:defRPr/>
            </a:pPr>
            <a:r>
              <a:rPr lang="en-GB" sz="4400" b="1" u="sng" dirty="0"/>
              <a:t>SWOT Analysis</a:t>
            </a:r>
          </a:p>
          <a:p>
            <a:pPr>
              <a:defRPr/>
            </a:pPr>
            <a:endParaRPr lang="en-GB" sz="2800" dirty="0"/>
          </a:p>
          <a:p>
            <a:pPr marL="742950" indent="-742950">
              <a:defRPr/>
            </a:pPr>
            <a:r>
              <a:rPr lang="en-GB" sz="2800" b="1" u="sng" dirty="0"/>
              <a:t>Strengths</a:t>
            </a:r>
          </a:p>
          <a:p>
            <a:pPr marL="742950" indent="-742950">
              <a:defRPr/>
            </a:pPr>
            <a:endParaRPr lang="en-GB" sz="2800" dirty="0"/>
          </a:p>
          <a:p>
            <a:pPr marL="742950" indent="-742950">
              <a:defRPr/>
            </a:pPr>
            <a:r>
              <a:rPr lang="en-GB" sz="2800" dirty="0"/>
              <a:t>Involving and engaging</a:t>
            </a:r>
          </a:p>
          <a:p>
            <a:pPr marL="742950" indent="-742950">
              <a:defRPr/>
            </a:pPr>
            <a:r>
              <a:rPr lang="en-GB" sz="2800" dirty="0"/>
              <a:t>Fun day out</a:t>
            </a:r>
          </a:p>
          <a:p>
            <a:pPr marL="742950" indent="-742950">
              <a:defRPr/>
            </a:pPr>
            <a:r>
              <a:rPr lang="en-GB" sz="2800" dirty="0"/>
              <a:t>Annual Pass</a:t>
            </a:r>
          </a:p>
          <a:p>
            <a:pPr marL="742950" indent="-742950">
              <a:defRPr/>
            </a:pPr>
            <a:r>
              <a:rPr lang="en-GB" sz="2800" dirty="0"/>
              <a:t>Strong Customer service </a:t>
            </a:r>
          </a:p>
          <a:p>
            <a:pPr marL="742950" indent="-742950">
              <a:defRPr/>
            </a:pPr>
            <a:r>
              <a:rPr lang="en-GB" sz="2800" dirty="0"/>
              <a:t>Strong sense of Ownership</a:t>
            </a:r>
          </a:p>
          <a:p>
            <a:pPr marL="742950" indent="-742950">
              <a:defRPr/>
            </a:pPr>
            <a:r>
              <a:rPr lang="en-GB" sz="2800" dirty="0"/>
              <a:t>Appeals to whole community </a:t>
            </a:r>
          </a:p>
          <a:p>
            <a:pPr marL="742950" indent="-742950">
              <a:defRPr/>
            </a:pPr>
            <a:endParaRPr lang="en-GB" sz="2800" dirty="0">
              <a:latin typeface="Arial" charset="0"/>
            </a:endParaRPr>
          </a:p>
        </p:txBody>
      </p:sp>
    </p:spTree>
    <p:extLst>
      <p:ext uri="{BB962C8B-B14F-4D97-AF65-F5344CB8AC3E}">
        <p14:creationId xmlns:p14="http://schemas.microsoft.com/office/powerpoint/2010/main" val="3595038772"/>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TextBox 6"/>
          <p:cNvSpPr txBox="1"/>
          <p:nvPr/>
        </p:nvSpPr>
        <p:spPr>
          <a:xfrm>
            <a:off x="323528" y="642938"/>
            <a:ext cx="8568951" cy="4647426"/>
          </a:xfrm>
          <a:prstGeom prst="rect">
            <a:avLst/>
          </a:prstGeom>
          <a:noFill/>
        </p:spPr>
        <p:txBody>
          <a:bodyPr wrap="square">
            <a:spAutoFit/>
          </a:bodyPr>
          <a:lstStyle/>
          <a:p>
            <a:pPr>
              <a:defRPr/>
            </a:pPr>
            <a:r>
              <a:rPr lang="en-GB" sz="4400" b="1" dirty="0"/>
              <a:t>SWOT Analysis</a:t>
            </a:r>
          </a:p>
          <a:p>
            <a:pPr>
              <a:defRPr/>
            </a:pPr>
            <a:endParaRPr lang="en-GB" sz="2800" dirty="0"/>
          </a:p>
          <a:p>
            <a:pPr marL="742950" indent="-742950">
              <a:defRPr/>
            </a:pPr>
            <a:r>
              <a:rPr lang="en-GB" sz="2800" b="1" u="sng" dirty="0"/>
              <a:t>Weaknesses</a:t>
            </a:r>
          </a:p>
          <a:p>
            <a:pPr marL="742950" indent="-742950">
              <a:defRPr/>
            </a:pPr>
            <a:endParaRPr lang="en-GB" sz="2800" dirty="0"/>
          </a:p>
          <a:p>
            <a:pPr marL="742950" indent="-742950">
              <a:defRPr/>
            </a:pPr>
            <a:r>
              <a:rPr lang="en-GB" sz="2800" dirty="0"/>
              <a:t>Once you’ve seen it, you’ve seen it!</a:t>
            </a:r>
          </a:p>
          <a:p>
            <a:pPr marL="742950" indent="-742950">
              <a:defRPr/>
            </a:pPr>
            <a:r>
              <a:rPr lang="en-GB" sz="2800" dirty="0"/>
              <a:t>People visit less in poor weather</a:t>
            </a:r>
          </a:p>
          <a:p>
            <a:pPr marL="742950" indent="-742950">
              <a:defRPr/>
            </a:pPr>
            <a:r>
              <a:rPr lang="en-GB" sz="2800" dirty="0"/>
              <a:t>Not much for the under 30s</a:t>
            </a:r>
          </a:p>
          <a:p>
            <a:pPr marL="742950" indent="-742950">
              <a:defRPr/>
            </a:pPr>
            <a:r>
              <a:rPr lang="en-GB" sz="2800" dirty="0"/>
              <a:t>Need to break even year on year</a:t>
            </a:r>
          </a:p>
          <a:p>
            <a:pPr marL="742950" indent="-742950">
              <a:defRPr/>
            </a:pPr>
            <a:endParaRPr lang="en-GB" sz="2800" dirty="0">
              <a:latin typeface="Arial" charset="0"/>
            </a:endParaRPr>
          </a:p>
          <a:p>
            <a:pPr marL="742950" indent="-742950">
              <a:defRPr/>
            </a:pPr>
            <a:endParaRPr lang="en-GB" sz="2800" dirty="0">
              <a:latin typeface="Arial" charset="0"/>
            </a:endParaRPr>
          </a:p>
        </p:txBody>
      </p:sp>
    </p:spTree>
    <p:extLst>
      <p:ext uri="{BB962C8B-B14F-4D97-AF65-F5344CB8AC3E}">
        <p14:creationId xmlns:p14="http://schemas.microsoft.com/office/powerpoint/2010/main" val="1404313253"/>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TextBox 6"/>
          <p:cNvSpPr txBox="1"/>
          <p:nvPr/>
        </p:nvSpPr>
        <p:spPr>
          <a:xfrm>
            <a:off x="395536" y="642938"/>
            <a:ext cx="8496943" cy="5509200"/>
          </a:xfrm>
          <a:prstGeom prst="rect">
            <a:avLst/>
          </a:prstGeom>
          <a:noFill/>
        </p:spPr>
        <p:txBody>
          <a:bodyPr wrap="square">
            <a:spAutoFit/>
          </a:bodyPr>
          <a:lstStyle/>
          <a:p>
            <a:pPr>
              <a:defRPr/>
            </a:pPr>
            <a:r>
              <a:rPr lang="en-GB" sz="4400" b="1" dirty="0"/>
              <a:t>SWOT Analysis</a:t>
            </a:r>
          </a:p>
          <a:p>
            <a:pPr>
              <a:defRPr/>
            </a:pPr>
            <a:endParaRPr lang="en-GB" sz="2800" dirty="0"/>
          </a:p>
          <a:p>
            <a:pPr marL="742950" indent="-742950">
              <a:defRPr/>
            </a:pPr>
            <a:r>
              <a:rPr lang="en-GB" sz="2800" b="1" u="sng" dirty="0"/>
              <a:t>Opportunities</a:t>
            </a:r>
          </a:p>
          <a:p>
            <a:pPr marL="742950" indent="-742950">
              <a:defRPr/>
            </a:pPr>
            <a:endParaRPr lang="en-GB" sz="2800" dirty="0"/>
          </a:p>
          <a:p>
            <a:pPr marL="742950" indent="-742950">
              <a:defRPr/>
            </a:pPr>
            <a:r>
              <a:rPr lang="en-GB" sz="2800" dirty="0"/>
              <a:t>Extending the product – overnight stays</a:t>
            </a:r>
          </a:p>
          <a:p>
            <a:pPr marL="742950" indent="-742950">
              <a:defRPr/>
            </a:pPr>
            <a:r>
              <a:rPr lang="en-GB" sz="2800" dirty="0"/>
              <a:t>Developing periods within living memory</a:t>
            </a:r>
          </a:p>
          <a:p>
            <a:pPr marL="742950" indent="-742950">
              <a:defRPr/>
            </a:pPr>
            <a:r>
              <a:rPr lang="en-GB" sz="2800" dirty="0"/>
              <a:t>Linking in with Regional aspirations for tourists</a:t>
            </a:r>
          </a:p>
          <a:p>
            <a:pPr marL="742950" indent="-742950">
              <a:defRPr/>
            </a:pPr>
            <a:r>
              <a:rPr lang="en-GB" sz="2800" dirty="0"/>
              <a:t>Corporate facilities could be developed</a:t>
            </a:r>
          </a:p>
          <a:p>
            <a:pPr marL="742950" indent="-742950">
              <a:defRPr/>
            </a:pPr>
            <a:r>
              <a:rPr lang="en-GB" sz="2800" dirty="0"/>
              <a:t>Add music like period food</a:t>
            </a:r>
          </a:p>
          <a:p>
            <a:pPr marL="742950" indent="-742950">
              <a:defRPr/>
            </a:pPr>
            <a:endParaRPr lang="en-GB" sz="2800" dirty="0">
              <a:latin typeface="Arial" charset="0"/>
            </a:endParaRPr>
          </a:p>
          <a:p>
            <a:pPr marL="742950" indent="-742950">
              <a:defRPr/>
            </a:pPr>
            <a:endParaRPr lang="en-GB" sz="2800" dirty="0">
              <a:latin typeface="Arial" charset="0"/>
            </a:endParaRPr>
          </a:p>
          <a:p>
            <a:pPr marL="742950" indent="-742950">
              <a:defRPr/>
            </a:pPr>
            <a:endParaRPr lang="en-GB" sz="2800" dirty="0">
              <a:latin typeface="Arial" charset="0"/>
            </a:endParaRPr>
          </a:p>
        </p:txBody>
      </p:sp>
    </p:spTree>
    <p:extLst>
      <p:ext uri="{BB962C8B-B14F-4D97-AF65-F5344CB8AC3E}">
        <p14:creationId xmlns:p14="http://schemas.microsoft.com/office/powerpoint/2010/main" val="4163954690"/>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TextBox 6"/>
          <p:cNvSpPr txBox="1"/>
          <p:nvPr/>
        </p:nvSpPr>
        <p:spPr>
          <a:xfrm>
            <a:off x="251520" y="260648"/>
            <a:ext cx="8568951" cy="6370975"/>
          </a:xfrm>
          <a:prstGeom prst="rect">
            <a:avLst/>
          </a:prstGeom>
          <a:noFill/>
        </p:spPr>
        <p:txBody>
          <a:bodyPr wrap="square">
            <a:spAutoFit/>
          </a:bodyPr>
          <a:lstStyle/>
          <a:p>
            <a:pPr>
              <a:defRPr/>
            </a:pPr>
            <a:r>
              <a:rPr lang="en-GB" sz="4400" b="1" dirty="0"/>
              <a:t>SWOT Analysis</a:t>
            </a:r>
          </a:p>
          <a:p>
            <a:pPr>
              <a:defRPr/>
            </a:pPr>
            <a:endParaRPr lang="en-GB" sz="2800" dirty="0"/>
          </a:p>
          <a:p>
            <a:pPr marL="742950" indent="-742950">
              <a:defRPr/>
            </a:pPr>
            <a:r>
              <a:rPr lang="en-GB" sz="2800" b="1" u="sng" dirty="0"/>
              <a:t>Threats</a:t>
            </a:r>
          </a:p>
          <a:p>
            <a:pPr marL="742950" indent="-742950">
              <a:defRPr/>
            </a:pPr>
            <a:endParaRPr lang="en-GB" sz="2800" dirty="0"/>
          </a:p>
          <a:p>
            <a:pPr marL="742950" indent="-742950">
              <a:defRPr/>
            </a:pPr>
            <a:r>
              <a:rPr lang="en-GB" sz="2800" dirty="0"/>
              <a:t>Cheap overseas holidays</a:t>
            </a:r>
          </a:p>
          <a:p>
            <a:pPr marL="742950" indent="-742950">
              <a:defRPr/>
            </a:pPr>
            <a:r>
              <a:rPr lang="en-GB" sz="2800" dirty="0"/>
              <a:t>External cuts on people’s wages may have an effect</a:t>
            </a:r>
          </a:p>
          <a:p>
            <a:pPr marL="742950" indent="-742950">
              <a:defRPr/>
            </a:pPr>
            <a:r>
              <a:rPr lang="en-GB" sz="2800" dirty="0"/>
              <a:t>Strength of the pound</a:t>
            </a:r>
          </a:p>
          <a:p>
            <a:pPr marL="742950" indent="-742950">
              <a:defRPr/>
            </a:pPr>
            <a:r>
              <a:rPr lang="en-GB" sz="2800" dirty="0"/>
              <a:t>Petrol prices</a:t>
            </a:r>
          </a:p>
          <a:p>
            <a:pPr marL="742950" indent="-742950">
              <a:defRPr/>
            </a:pPr>
            <a:r>
              <a:rPr lang="en-GB" sz="2800" dirty="0"/>
              <a:t>People have seen Beamish enough</a:t>
            </a:r>
          </a:p>
          <a:p>
            <a:pPr marL="742950" indent="-742950">
              <a:defRPr/>
            </a:pPr>
            <a:r>
              <a:rPr lang="en-GB" sz="2800" dirty="0"/>
              <a:t>Poor reputation</a:t>
            </a:r>
          </a:p>
          <a:p>
            <a:pPr marL="742950" indent="-742950">
              <a:defRPr/>
            </a:pPr>
            <a:endParaRPr lang="en-GB" sz="2800" dirty="0">
              <a:latin typeface="Arial" charset="0"/>
            </a:endParaRPr>
          </a:p>
          <a:p>
            <a:pPr marL="742950" indent="-742950">
              <a:defRPr/>
            </a:pPr>
            <a:endParaRPr lang="en-GB" sz="2800" dirty="0">
              <a:latin typeface="Arial" charset="0"/>
            </a:endParaRPr>
          </a:p>
          <a:p>
            <a:pPr marL="742950" indent="-742950">
              <a:defRPr/>
            </a:pPr>
            <a:endParaRPr lang="en-GB" sz="2800" dirty="0">
              <a:latin typeface="Arial" charset="0"/>
            </a:endParaRPr>
          </a:p>
          <a:p>
            <a:pPr marL="742950" indent="-742950">
              <a:defRPr/>
            </a:pPr>
            <a:endParaRPr lang="en-GB" sz="2800" dirty="0">
              <a:latin typeface="Arial" charset="0"/>
            </a:endParaRPr>
          </a:p>
        </p:txBody>
      </p:sp>
    </p:spTree>
    <p:extLst>
      <p:ext uri="{BB962C8B-B14F-4D97-AF65-F5344CB8AC3E}">
        <p14:creationId xmlns:p14="http://schemas.microsoft.com/office/powerpoint/2010/main" val="827793622"/>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Beamish logo with chaldron"/>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6751422" y="5847555"/>
            <a:ext cx="2360975" cy="90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2"/>
          <p:cNvSpPr txBox="1">
            <a:spLocks noChangeArrowheads="1"/>
          </p:cNvSpPr>
          <p:nvPr/>
        </p:nvSpPr>
        <p:spPr bwMode="auto">
          <a:xfrm>
            <a:off x="179512" y="188640"/>
            <a:ext cx="8696201"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b="1" i="1" u="sng">
                <a:latin typeface="Calibri" panose="020F0502020204030204" pitchFamily="34" charset="0"/>
              </a:rPr>
              <a:t>Beamish’s Purpose: </a:t>
            </a:r>
          </a:p>
          <a:p>
            <a:r>
              <a:rPr lang="en-GB">
                <a:latin typeface="+mn-lt"/>
              </a:rPr>
              <a:t>A living, working museum that uses its collections to connect with people from all walks of life and tells the story of everyday life in the North East of England</a:t>
            </a:r>
          </a:p>
          <a:p>
            <a:r>
              <a:rPr lang="en-GB" b="1" i="1">
                <a:latin typeface="+mn-lt"/>
              </a:rPr>
              <a:t> </a:t>
            </a:r>
            <a:endParaRPr lang="en-GB">
              <a:latin typeface="+mn-lt"/>
            </a:endParaRPr>
          </a:p>
          <a:p>
            <a:r>
              <a:rPr lang="en-GB" b="1" i="1" u="sng">
                <a:latin typeface="+mn-lt"/>
              </a:rPr>
              <a:t>3 guiding principles in how Beamish works: </a:t>
            </a:r>
          </a:p>
          <a:p>
            <a:endParaRPr lang="en-GB" b="1" u="sng">
              <a:latin typeface="+mn-lt"/>
            </a:endParaRPr>
          </a:p>
          <a:p>
            <a:pPr>
              <a:buFont typeface="Arial" pitchFamily="34" charset="0"/>
              <a:buChar char="•"/>
            </a:pPr>
            <a:r>
              <a:rPr lang="en-GB" altLang="en-US">
                <a:latin typeface="Calibri" pitchFamily="34" charset="0"/>
              </a:rPr>
              <a:t> Putting visitors first in everything they do</a:t>
            </a:r>
          </a:p>
          <a:p>
            <a:pPr>
              <a:buFont typeface="Arial" pitchFamily="34" charset="0"/>
              <a:buChar char="•"/>
            </a:pPr>
            <a:endParaRPr lang="en-GB" altLang="en-US">
              <a:latin typeface="Calibri" pitchFamily="34" charset="0"/>
            </a:endParaRPr>
          </a:p>
          <a:p>
            <a:pPr>
              <a:buFont typeface="Arial" pitchFamily="34" charset="0"/>
              <a:buChar char="•"/>
            </a:pPr>
            <a:r>
              <a:rPr lang="en-GB" altLang="en-US">
                <a:latin typeface="Calibri" pitchFamily="34" charset="0"/>
              </a:rPr>
              <a:t> Genuine community engagement – enabling participation in the making of the museum, creating enduring connections</a:t>
            </a:r>
          </a:p>
          <a:p>
            <a:pPr>
              <a:buFont typeface="Arial" pitchFamily="34" charset="0"/>
              <a:buChar char="•"/>
            </a:pPr>
            <a:endParaRPr lang="en-GB" altLang="en-US">
              <a:latin typeface="Calibri" pitchFamily="34" charset="0"/>
            </a:endParaRPr>
          </a:p>
          <a:p>
            <a:pPr>
              <a:buFont typeface="Arial" pitchFamily="34" charset="0"/>
              <a:buChar char="•"/>
            </a:pPr>
            <a:r>
              <a:rPr lang="en-GB" altLang="en-US">
                <a:latin typeface="Calibri" pitchFamily="34" charset="0"/>
              </a:rPr>
              <a:t> Self-reliance – an entrepreneurial spirit looking for new opportunities to grow and reach more people </a:t>
            </a:r>
            <a:r>
              <a:rPr lang="en-GB" altLang="en-US"/>
              <a:t> </a:t>
            </a:r>
          </a:p>
          <a:p>
            <a:endParaRPr lang="en-GB" dirty="0"/>
          </a:p>
        </p:txBody>
      </p:sp>
      <p:sp>
        <p:nvSpPr>
          <p:cNvPr id="2" name="Rectangle 1"/>
          <p:cNvSpPr/>
          <p:nvPr/>
        </p:nvSpPr>
        <p:spPr>
          <a:xfrm>
            <a:off x="251520" y="5607529"/>
            <a:ext cx="6336704" cy="830997"/>
          </a:xfrm>
          <a:prstGeom prst="rect">
            <a:avLst/>
          </a:prstGeom>
        </p:spPr>
        <p:txBody>
          <a:bodyPr wrap="square">
            <a:spAutoFit/>
          </a:bodyPr>
          <a:lstStyle/>
          <a:p>
            <a:r>
              <a:rPr lang="en-GB" sz="2400" dirty="0">
                <a:solidFill>
                  <a:srgbClr val="0000FF"/>
                </a:solidFill>
              </a:rPr>
              <a:t>What does </a:t>
            </a:r>
            <a:r>
              <a:rPr lang="en-GB" sz="2400" dirty="0" err="1">
                <a:solidFill>
                  <a:srgbClr val="0000FF"/>
                </a:solidFill>
              </a:rPr>
              <a:t>Beamish’s</a:t>
            </a:r>
            <a:r>
              <a:rPr lang="en-GB" sz="2400" dirty="0">
                <a:solidFill>
                  <a:srgbClr val="0000FF"/>
                </a:solidFill>
              </a:rPr>
              <a:t> purpose and guiding principles tells us about the Museums aims?</a:t>
            </a:r>
            <a:endParaRPr lang="en-GB" sz="2400" dirty="0"/>
          </a:p>
        </p:txBody>
      </p:sp>
    </p:spTree>
    <p:extLst>
      <p:ext uri="{BB962C8B-B14F-4D97-AF65-F5344CB8AC3E}">
        <p14:creationId xmlns:p14="http://schemas.microsoft.com/office/powerpoint/2010/main" val="9647882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TextBox 6"/>
          <p:cNvSpPr txBox="1"/>
          <p:nvPr/>
        </p:nvSpPr>
        <p:spPr>
          <a:xfrm>
            <a:off x="107504" y="476672"/>
            <a:ext cx="8640960" cy="3539430"/>
          </a:xfrm>
          <a:prstGeom prst="rect">
            <a:avLst/>
          </a:prstGeom>
          <a:noFill/>
        </p:spPr>
        <p:txBody>
          <a:bodyPr wrap="square">
            <a:spAutoFit/>
          </a:bodyPr>
          <a:lstStyle/>
          <a:p>
            <a:pPr marL="742950" indent="-742950">
              <a:defRPr/>
            </a:pPr>
            <a:r>
              <a:rPr lang="en-US" sz="2800" b="1" u="sng" dirty="0">
                <a:latin typeface="Arial" charset="0"/>
              </a:rPr>
              <a:t>What do you think Beamish should develop next?</a:t>
            </a:r>
          </a:p>
          <a:p>
            <a:pPr marL="742950" indent="-742950">
              <a:defRPr/>
            </a:pPr>
            <a:endParaRPr lang="en-US" sz="2800" b="1" u="sng" dirty="0">
              <a:latin typeface="Arial" charset="0"/>
            </a:endParaRPr>
          </a:p>
          <a:p>
            <a:pPr marL="742950" indent="-742950">
              <a:defRPr/>
            </a:pPr>
            <a:r>
              <a:rPr lang="en-US" sz="2800" dirty="0">
                <a:latin typeface="Arial" charset="0"/>
              </a:rPr>
              <a:t>	</a:t>
            </a:r>
          </a:p>
          <a:p>
            <a:pPr marL="742950" indent="-742950">
              <a:defRPr/>
            </a:pPr>
            <a:endParaRPr lang="en-US" sz="2800" dirty="0">
              <a:latin typeface="Arial" charset="0"/>
            </a:endParaRPr>
          </a:p>
          <a:p>
            <a:pPr>
              <a:defRPr/>
            </a:pPr>
            <a:endParaRPr lang="en-US" sz="2800" dirty="0">
              <a:solidFill>
                <a:srgbClr val="0000FF"/>
              </a:solidFill>
              <a:latin typeface="Arial" charset="0"/>
            </a:endParaRPr>
          </a:p>
          <a:p>
            <a:pPr>
              <a:defRPr/>
            </a:pPr>
            <a:r>
              <a:rPr lang="en-US" sz="2800" dirty="0">
                <a:solidFill>
                  <a:srgbClr val="0000FF"/>
                </a:solidFill>
                <a:latin typeface="Arial" charset="0"/>
              </a:rPr>
              <a:t>Using your SWOT Analysis decide on 3 priorities that Beamish should concentrate on in the coming year.</a:t>
            </a:r>
          </a:p>
          <a:p>
            <a:pPr>
              <a:defRPr/>
            </a:pPr>
            <a:endParaRPr lang="en-US" sz="2800" b="1" dirty="0">
              <a:latin typeface="Arial" charset="0"/>
            </a:endParaRPr>
          </a:p>
        </p:txBody>
      </p:sp>
    </p:spTree>
    <p:extLst>
      <p:ext uri="{BB962C8B-B14F-4D97-AF65-F5344CB8AC3E}">
        <p14:creationId xmlns:p14="http://schemas.microsoft.com/office/powerpoint/2010/main" val="3765563811"/>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TextBox 6"/>
          <p:cNvSpPr txBox="1"/>
          <p:nvPr/>
        </p:nvSpPr>
        <p:spPr>
          <a:xfrm>
            <a:off x="323528" y="548680"/>
            <a:ext cx="8640959" cy="5139869"/>
          </a:xfrm>
          <a:prstGeom prst="rect">
            <a:avLst/>
          </a:prstGeom>
          <a:noFill/>
        </p:spPr>
        <p:txBody>
          <a:bodyPr wrap="square">
            <a:spAutoFit/>
          </a:bodyPr>
          <a:lstStyle/>
          <a:p>
            <a:pPr>
              <a:defRPr/>
            </a:pPr>
            <a:r>
              <a:rPr lang="en-GB" sz="4400" b="1" u="sng" dirty="0"/>
              <a:t>Priorities for 2021/22</a:t>
            </a:r>
          </a:p>
          <a:p>
            <a:pPr>
              <a:defRPr/>
            </a:pPr>
            <a:endParaRPr lang="en-GB" sz="2800" b="1" u="sng" dirty="0"/>
          </a:p>
          <a:p>
            <a:pPr marL="742950" indent="-742950">
              <a:defRPr/>
            </a:pPr>
            <a:endParaRPr lang="en-GB" sz="3200" dirty="0"/>
          </a:p>
          <a:p>
            <a:pPr marL="742950" indent="-742950">
              <a:buFont typeface="Arial" panose="020B0604020202020204" pitchFamily="34" charset="0"/>
              <a:buChar char="•"/>
              <a:defRPr/>
            </a:pPr>
            <a:r>
              <a:rPr lang="en-GB" sz="2800" dirty="0"/>
              <a:t>Improving the engagement of visitors across the Museum</a:t>
            </a:r>
          </a:p>
          <a:p>
            <a:pPr marL="742950" indent="-742950">
              <a:buFont typeface="Arial" panose="020B0604020202020204" pitchFamily="34" charset="0"/>
              <a:buChar char="•"/>
              <a:defRPr/>
            </a:pPr>
            <a:r>
              <a:rPr lang="en-GB" sz="2800" dirty="0"/>
              <a:t>Attention to detail</a:t>
            </a:r>
          </a:p>
          <a:p>
            <a:pPr marL="742950" indent="-742950">
              <a:buFont typeface="Arial" panose="020B0604020202020204" pitchFamily="34" charset="0"/>
              <a:buChar char="•"/>
              <a:defRPr/>
            </a:pPr>
            <a:r>
              <a:rPr lang="en-GB" sz="2800" dirty="0"/>
              <a:t>Improving the training delivered to staff</a:t>
            </a:r>
          </a:p>
          <a:p>
            <a:pPr marL="742950" indent="-742950">
              <a:buFont typeface="Arial" panose="020B0604020202020204" pitchFamily="34" charset="0"/>
              <a:buChar char="•"/>
              <a:defRPr/>
            </a:pPr>
            <a:r>
              <a:rPr lang="en-GB" sz="2800" dirty="0"/>
              <a:t>Developing the learning for visitors</a:t>
            </a:r>
          </a:p>
          <a:p>
            <a:pPr marL="742950" indent="-742950">
              <a:defRPr/>
            </a:pPr>
            <a:endParaRPr lang="en-GB" sz="2800" dirty="0">
              <a:latin typeface="Arial" charset="0"/>
            </a:endParaRPr>
          </a:p>
          <a:p>
            <a:pPr marL="742950" indent="-742950">
              <a:defRPr/>
            </a:pPr>
            <a:endParaRPr lang="en-GB" sz="2800" dirty="0">
              <a:latin typeface="Arial" charset="0"/>
            </a:endParaRPr>
          </a:p>
          <a:p>
            <a:pPr marL="742950" indent="-742950">
              <a:defRPr/>
            </a:pPr>
            <a:endParaRPr lang="en-GB" sz="2800" dirty="0">
              <a:latin typeface="Arial" charset="0"/>
            </a:endParaRPr>
          </a:p>
        </p:txBody>
      </p:sp>
    </p:spTree>
    <p:extLst>
      <p:ext uri="{BB962C8B-B14F-4D97-AF65-F5344CB8AC3E}">
        <p14:creationId xmlns:p14="http://schemas.microsoft.com/office/powerpoint/2010/main" val="471955940"/>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TextBox 6"/>
          <p:cNvSpPr txBox="1"/>
          <p:nvPr/>
        </p:nvSpPr>
        <p:spPr>
          <a:xfrm>
            <a:off x="251520" y="692696"/>
            <a:ext cx="8640960" cy="5078313"/>
          </a:xfrm>
          <a:prstGeom prst="rect">
            <a:avLst/>
          </a:prstGeom>
          <a:noFill/>
        </p:spPr>
        <p:txBody>
          <a:bodyPr wrap="square">
            <a:spAutoFit/>
          </a:bodyPr>
          <a:lstStyle/>
          <a:p>
            <a:pPr>
              <a:defRPr/>
            </a:pPr>
            <a:r>
              <a:rPr lang="en-GB" sz="4400" b="1" u="sng" dirty="0"/>
              <a:t>Priorities for 2021/22 and Beyond</a:t>
            </a:r>
          </a:p>
          <a:p>
            <a:pPr marL="742950" indent="-742950">
              <a:defRPr/>
            </a:pPr>
            <a:endParaRPr lang="en-GB" sz="2800" dirty="0"/>
          </a:p>
          <a:p>
            <a:pPr marL="742950" indent="-742950">
              <a:defRPr/>
            </a:pPr>
            <a:r>
              <a:rPr lang="en-GB" sz="2800" dirty="0"/>
              <a:t>Remaking Beamish</a:t>
            </a:r>
          </a:p>
          <a:p>
            <a:pPr marL="742950" indent="-742950">
              <a:defRPr/>
            </a:pPr>
            <a:endParaRPr lang="en-GB" sz="2800" dirty="0"/>
          </a:p>
          <a:p>
            <a:pPr marL="742950" indent="-742950">
              <a:defRPr/>
            </a:pPr>
            <a:r>
              <a:rPr lang="en-GB" altLang="en-US" sz="2800" dirty="0"/>
              <a:t>Opening the Terrace</a:t>
            </a:r>
          </a:p>
          <a:p>
            <a:pPr marL="742950" indent="-742950">
              <a:defRPr/>
            </a:pPr>
            <a:r>
              <a:rPr lang="en-GB" altLang="en-US" sz="2800" dirty="0"/>
              <a:t>Norman Cornish, Fish and Chips, Jonny’s Café </a:t>
            </a:r>
          </a:p>
          <a:p>
            <a:pPr marL="742950" indent="-742950">
              <a:defRPr/>
            </a:pPr>
            <a:r>
              <a:rPr lang="en-GB" altLang="en-US" sz="2800" dirty="0"/>
              <a:t>Hair Dressers</a:t>
            </a:r>
          </a:p>
          <a:p>
            <a:pPr marL="742950" indent="-742950">
              <a:defRPr/>
            </a:pPr>
            <a:r>
              <a:rPr lang="en-GB" altLang="en-US" sz="2800" dirty="0"/>
              <a:t>Semi detached social housing</a:t>
            </a:r>
          </a:p>
          <a:p>
            <a:pPr marL="742950" indent="-742950">
              <a:defRPr/>
            </a:pPr>
            <a:r>
              <a:rPr lang="en-GB" altLang="en-US" sz="2800" dirty="0"/>
              <a:t>Aged Miners Homes</a:t>
            </a:r>
          </a:p>
          <a:p>
            <a:pPr marL="742950" indent="-742950">
              <a:defRPr/>
            </a:pPr>
            <a:r>
              <a:rPr lang="en-GB" altLang="en-US" sz="2800" dirty="0" err="1"/>
              <a:t>Spainsfield</a:t>
            </a:r>
            <a:r>
              <a:rPr lang="en-GB" altLang="en-US" sz="2800" dirty="0"/>
              <a:t> Upland Farm</a:t>
            </a:r>
          </a:p>
          <a:p>
            <a:pPr marL="742950" indent="-742950">
              <a:defRPr/>
            </a:pPr>
            <a:endParaRPr lang="en-GB" sz="2800" dirty="0">
              <a:latin typeface="Arial" charset="0"/>
            </a:endParaRPr>
          </a:p>
        </p:txBody>
      </p:sp>
    </p:spTree>
    <p:extLst>
      <p:ext uri="{BB962C8B-B14F-4D97-AF65-F5344CB8AC3E}">
        <p14:creationId xmlns:p14="http://schemas.microsoft.com/office/powerpoint/2010/main" val="2914145151"/>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TextBox 6"/>
          <p:cNvSpPr txBox="1"/>
          <p:nvPr/>
        </p:nvSpPr>
        <p:spPr>
          <a:xfrm>
            <a:off x="107504" y="476672"/>
            <a:ext cx="8640960" cy="3539430"/>
          </a:xfrm>
          <a:prstGeom prst="rect">
            <a:avLst/>
          </a:prstGeom>
          <a:noFill/>
        </p:spPr>
        <p:txBody>
          <a:bodyPr wrap="square">
            <a:spAutoFit/>
          </a:bodyPr>
          <a:lstStyle/>
          <a:p>
            <a:pPr marL="742950" indent="-742950">
              <a:defRPr/>
            </a:pPr>
            <a:r>
              <a:rPr lang="en-US" sz="2800" b="1" u="sng" dirty="0">
                <a:latin typeface="Arial" charset="0"/>
              </a:rPr>
              <a:t>Questions</a:t>
            </a:r>
          </a:p>
          <a:p>
            <a:pPr marL="742950" indent="-742950">
              <a:defRPr/>
            </a:pPr>
            <a:endParaRPr lang="en-US" sz="2800" b="1" u="sng" dirty="0">
              <a:latin typeface="Arial" charset="0"/>
            </a:endParaRPr>
          </a:p>
          <a:p>
            <a:pPr>
              <a:defRPr/>
            </a:pPr>
            <a:r>
              <a:rPr lang="en-US" sz="2800" b="1" dirty="0">
                <a:latin typeface="Arial" charset="0"/>
              </a:rPr>
              <a:t>Come up with 3 questions that you would like to ask an expert about Beamish Museum.</a:t>
            </a:r>
          </a:p>
          <a:p>
            <a:pPr>
              <a:defRPr/>
            </a:pPr>
            <a:endParaRPr lang="en-US" sz="2800" b="1" dirty="0">
              <a:latin typeface="Arial" charset="0"/>
            </a:endParaRPr>
          </a:p>
          <a:p>
            <a:pPr>
              <a:defRPr/>
            </a:pPr>
            <a:r>
              <a:rPr lang="en-US" sz="2800" b="1" dirty="0">
                <a:latin typeface="Arial" charset="0"/>
              </a:rPr>
              <a:t>What would you like to see being added next at Beamish Museum?</a:t>
            </a:r>
          </a:p>
          <a:p>
            <a:pPr>
              <a:defRPr/>
            </a:pPr>
            <a:endParaRPr lang="en-US" sz="2800" b="1" dirty="0">
              <a:latin typeface="Arial" charset="0"/>
            </a:endParaRPr>
          </a:p>
        </p:txBody>
      </p:sp>
    </p:spTree>
    <p:extLst>
      <p:ext uri="{BB962C8B-B14F-4D97-AF65-F5344CB8AC3E}">
        <p14:creationId xmlns:p14="http://schemas.microsoft.com/office/powerpoint/2010/main" val="3938201739"/>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Five tips to improve your customer service training | MyCustom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1880" y="3573016"/>
            <a:ext cx="5639989" cy="3279867"/>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251520" y="260648"/>
            <a:ext cx="8280920" cy="3108543"/>
          </a:xfrm>
          <a:prstGeom prst="rect">
            <a:avLst/>
          </a:prstGeom>
          <a:noFill/>
        </p:spPr>
        <p:txBody>
          <a:bodyPr wrap="square" rtlCol="0">
            <a:spAutoFit/>
          </a:bodyPr>
          <a:lstStyle/>
          <a:p>
            <a:r>
              <a:rPr lang="en-GB" sz="2800" b="1" u="sng" dirty="0"/>
              <a:t>Customer Service</a:t>
            </a:r>
          </a:p>
          <a:p>
            <a:br>
              <a:rPr lang="en-GB" sz="2800" b="1" u="sng" dirty="0"/>
            </a:br>
            <a:r>
              <a:rPr lang="en-GB" sz="2800" dirty="0">
                <a:solidFill>
                  <a:srgbClr val="0000FF"/>
                </a:solidFill>
              </a:rPr>
              <a:t>1. What is customer service? Find a definition and write it down.</a:t>
            </a:r>
          </a:p>
          <a:p>
            <a:endParaRPr lang="en-US" sz="2800" dirty="0">
              <a:solidFill>
                <a:srgbClr val="0000FF"/>
              </a:solidFill>
            </a:endParaRPr>
          </a:p>
          <a:p>
            <a:r>
              <a:rPr lang="en-US" sz="2800" dirty="0">
                <a:solidFill>
                  <a:srgbClr val="0000FF"/>
                </a:solidFill>
              </a:rPr>
              <a:t>2. What do you consider to be good customers service skills? Make a list.</a:t>
            </a:r>
            <a:endParaRPr lang="en-GB" sz="2800" dirty="0">
              <a:solidFill>
                <a:srgbClr val="0000FF"/>
              </a:solidFill>
            </a:endParaRPr>
          </a:p>
        </p:txBody>
      </p:sp>
    </p:spTree>
    <p:extLst>
      <p:ext uri="{BB962C8B-B14F-4D97-AF65-F5344CB8AC3E}">
        <p14:creationId xmlns:p14="http://schemas.microsoft.com/office/powerpoint/2010/main" val="3545395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260648"/>
            <a:ext cx="8640960" cy="6432530"/>
          </a:xfrm>
          <a:prstGeom prst="rect">
            <a:avLst/>
          </a:prstGeom>
        </p:spPr>
        <p:txBody>
          <a:bodyPr wrap="square">
            <a:spAutoFit/>
          </a:bodyPr>
          <a:lstStyle/>
          <a:p>
            <a:r>
              <a:rPr lang="en-US" sz="2400" b="1" u="sng" dirty="0">
                <a:latin typeface="Arial" panose="020B0604020202020204" pitchFamily="34" charset="0"/>
                <a:cs typeface="Arial" panose="020B0604020202020204" pitchFamily="34" charset="0"/>
              </a:rPr>
              <a:t>What is customer service?</a:t>
            </a:r>
          </a:p>
          <a:p>
            <a:endParaRPr lang="en-US" sz="2400" b="1" dirty="0">
              <a:latin typeface="Arial" panose="020B0604020202020204" pitchFamily="34" charset="0"/>
              <a:cs typeface="Arial" panose="020B0604020202020204" pitchFamily="34" charset="0"/>
            </a:endParaRPr>
          </a:p>
          <a:p>
            <a:r>
              <a:rPr lang="en-US" sz="2400" b="1" dirty="0">
                <a:latin typeface="Arial" panose="020B0604020202020204" pitchFamily="34" charset="0"/>
                <a:cs typeface="Arial" panose="020B0604020202020204" pitchFamily="34" charset="0"/>
              </a:rPr>
              <a:t>Customer service is providing support to both new and existing customers. Customer service people usually answer customer questions through in-person, phone, email, chat, and social media links.</a:t>
            </a:r>
          </a:p>
          <a:p>
            <a:endParaRPr lang="en-US" sz="2400" b="1" dirty="0">
              <a:latin typeface="Arial" panose="020B0604020202020204" pitchFamily="34" charset="0"/>
              <a:cs typeface="Arial" panose="020B0604020202020204" pitchFamily="34" charset="0"/>
            </a:endParaRPr>
          </a:p>
          <a:p>
            <a:r>
              <a:rPr lang="en-US" sz="2400" b="1" dirty="0">
                <a:latin typeface="Arial" panose="020B0604020202020204" pitchFamily="34" charset="0"/>
                <a:cs typeface="Arial" panose="020B0604020202020204" pitchFamily="34" charset="0"/>
              </a:rPr>
              <a:t>It is making sure the customer is happy and that they have everything that they need.</a:t>
            </a:r>
          </a:p>
          <a:p>
            <a:endParaRPr lang="en-US" sz="2400" dirty="0">
              <a:latin typeface="Arial" panose="020B0604020202020204" pitchFamily="34" charset="0"/>
              <a:cs typeface="Arial" panose="020B0604020202020204" pitchFamily="34" charset="0"/>
            </a:endParaRPr>
          </a:p>
          <a:p>
            <a:endParaRPr lang="en-US" sz="2400" dirty="0">
              <a:latin typeface="Arial" panose="020B0604020202020204" pitchFamily="34" charset="0"/>
              <a:cs typeface="Arial" panose="020B0604020202020204" pitchFamily="34" charset="0"/>
            </a:endParaRPr>
          </a:p>
          <a:p>
            <a:r>
              <a:rPr lang="en-US" sz="2400" b="1" u="sng" dirty="0">
                <a:latin typeface="Arial" panose="020B0604020202020204" pitchFamily="34" charset="0"/>
                <a:cs typeface="Arial" panose="020B0604020202020204" pitchFamily="34" charset="0"/>
              </a:rPr>
              <a:t>For Beamish this is:</a:t>
            </a:r>
          </a:p>
          <a:p>
            <a:endParaRPr lang="en-US" sz="2400" dirty="0">
              <a:latin typeface="Arial" panose="020B0604020202020204" pitchFamily="34" charset="0"/>
              <a:cs typeface="Arial" panose="020B0604020202020204" pitchFamily="34" charset="0"/>
            </a:endParaRPr>
          </a:p>
          <a:p>
            <a:r>
              <a:rPr lang="en-GB" altLang="en-US" sz="2800" dirty="0">
                <a:solidFill>
                  <a:srgbClr val="0000FF"/>
                </a:solidFill>
                <a:latin typeface="Calibri" pitchFamily="34" charset="0"/>
              </a:rPr>
              <a:t>‘Putting visitors first in everything they do’</a:t>
            </a:r>
          </a:p>
          <a:p>
            <a:endParaRPr lang="en-US" sz="2400" dirty="0">
              <a:latin typeface="Arial" panose="020B0604020202020204" pitchFamily="34" charset="0"/>
              <a:cs typeface="Arial" panose="020B0604020202020204" pitchFamily="34" charset="0"/>
            </a:endParaRPr>
          </a:p>
          <a:p>
            <a:endParaRPr lang="en-US" sz="2400" dirty="0">
              <a:latin typeface="Arial" panose="020B0604020202020204" pitchFamily="34" charset="0"/>
              <a:cs typeface="Arial" panose="020B0604020202020204" pitchFamily="34" charset="0"/>
            </a:endParaRPr>
          </a:p>
          <a:p>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4809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7" end="7"/>
                                            </p:txEl>
                                          </p:spTgt>
                                        </p:tgtEl>
                                        <p:attrNameLst>
                                          <p:attrName>style.visibility</p:attrName>
                                        </p:attrNameLst>
                                      </p:cBhvr>
                                      <p:to>
                                        <p:strVal val="visible"/>
                                      </p:to>
                                    </p:set>
                                    <p:anim calcmode="lin" valueType="num">
                                      <p:cBhvr additive="base">
                                        <p:cTn id="7"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7" end="7"/>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xEl>
                                              <p:pRg st="9" end="9"/>
                                            </p:txEl>
                                          </p:spTgt>
                                        </p:tgtEl>
                                        <p:attrNameLst>
                                          <p:attrName>style.visibility</p:attrName>
                                        </p:attrNameLst>
                                      </p:cBhvr>
                                      <p:to>
                                        <p:strVal val="visible"/>
                                      </p:to>
                                    </p:set>
                                    <p:anim calcmode="lin" valueType="num">
                                      <p:cBhvr additive="base">
                                        <p:cTn id="11"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260648"/>
            <a:ext cx="8784976" cy="6494085"/>
          </a:xfrm>
          <a:prstGeom prst="rect">
            <a:avLst/>
          </a:prstGeom>
        </p:spPr>
        <p:txBody>
          <a:bodyPr wrap="square">
            <a:spAutoFit/>
          </a:bodyPr>
          <a:lstStyle/>
          <a:p>
            <a:r>
              <a:rPr lang="en-US" sz="3200" b="1" u="sng" dirty="0"/>
              <a:t>Good customers service skills include:</a:t>
            </a:r>
          </a:p>
          <a:p>
            <a:endParaRPr lang="en-US" sz="2400" dirty="0"/>
          </a:p>
          <a:p>
            <a:pPr marL="457200" indent="-457200">
              <a:buFont typeface="Arial" panose="020B0604020202020204" pitchFamily="34" charset="0"/>
              <a:buChar char="•"/>
            </a:pPr>
            <a:r>
              <a:rPr lang="en-US" sz="2800" dirty="0"/>
              <a:t>Patience. Crucial for </a:t>
            </a:r>
            <a:r>
              <a:rPr lang="en-US" sz="2800" b="1" dirty="0"/>
              <a:t>customer service</a:t>
            </a:r>
            <a:r>
              <a:rPr lang="en-US" sz="2800" dirty="0"/>
              <a:t> professionals. </a:t>
            </a:r>
          </a:p>
          <a:p>
            <a:pPr marL="457200" indent="-457200">
              <a:buFont typeface="Arial" panose="020B0604020202020204" pitchFamily="34" charset="0"/>
              <a:buChar char="•"/>
            </a:pPr>
            <a:r>
              <a:rPr lang="en-US" sz="2800" dirty="0"/>
              <a:t>Attentiveness. ...</a:t>
            </a:r>
          </a:p>
          <a:p>
            <a:pPr marL="457200" indent="-457200">
              <a:buFont typeface="Arial" panose="020B0604020202020204" pitchFamily="34" charset="0"/>
              <a:buChar char="•"/>
            </a:pPr>
            <a:r>
              <a:rPr lang="en-US" sz="2800" dirty="0"/>
              <a:t>Emotional intelligence / ability to read customers</a:t>
            </a:r>
          </a:p>
          <a:p>
            <a:pPr marL="457200" indent="-457200">
              <a:buFont typeface="Arial" panose="020B0604020202020204" pitchFamily="34" charset="0"/>
              <a:buChar char="•"/>
            </a:pPr>
            <a:r>
              <a:rPr lang="en-US" sz="2800" dirty="0"/>
              <a:t>Ability to communicate clearly. ...</a:t>
            </a:r>
          </a:p>
          <a:p>
            <a:pPr marL="457200" indent="-457200">
              <a:buFont typeface="Arial" panose="020B0604020202020204" pitchFamily="34" charset="0"/>
              <a:buChar char="•"/>
            </a:pPr>
            <a:r>
              <a:rPr lang="en-US" sz="2800" dirty="0"/>
              <a:t>Problem solving skills. ...</a:t>
            </a:r>
          </a:p>
          <a:p>
            <a:pPr marL="457200" indent="-457200">
              <a:buFont typeface="Arial" panose="020B0604020202020204" pitchFamily="34" charset="0"/>
              <a:buChar char="•"/>
            </a:pPr>
            <a:r>
              <a:rPr lang="en-US" sz="2800" dirty="0"/>
              <a:t>Creativity and resourcefulness. ...</a:t>
            </a:r>
          </a:p>
          <a:p>
            <a:pPr marL="457200" indent="-457200">
              <a:buFont typeface="Arial" panose="020B0604020202020204" pitchFamily="34" charset="0"/>
              <a:buChar char="•"/>
            </a:pPr>
            <a:r>
              <a:rPr lang="en-US" sz="2800" dirty="0"/>
              <a:t>Ability to use positive language</a:t>
            </a:r>
          </a:p>
          <a:p>
            <a:pPr marL="457200" indent="-457200">
              <a:buFont typeface="Arial" panose="020B0604020202020204" pitchFamily="34" charset="0"/>
              <a:buChar char="•"/>
            </a:pPr>
            <a:r>
              <a:rPr lang="en-US" sz="2800" dirty="0"/>
              <a:t>Product knowledge</a:t>
            </a:r>
          </a:p>
          <a:p>
            <a:pPr marL="457200" indent="-457200">
              <a:buFont typeface="Arial" panose="020B0604020202020204" pitchFamily="34" charset="0"/>
              <a:buChar char="•"/>
            </a:pPr>
            <a:r>
              <a:rPr lang="en-US" sz="2800" dirty="0"/>
              <a:t>Persuasion skills</a:t>
            </a:r>
          </a:p>
          <a:p>
            <a:pPr marL="457200" indent="-457200">
              <a:buFont typeface="Arial" panose="020B0604020202020204" pitchFamily="34" charset="0"/>
              <a:buChar char="•"/>
            </a:pPr>
            <a:r>
              <a:rPr lang="en-US" sz="2800" dirty="0"/>
              <a:t>Writing skills</a:t>
            </a:r>
          </a:p>
          <a:p>
            <a:endParaRPr lang="en-US" sz="1200" dirty="0"/>
          </a:p>
          <a:p>
            <a:r>
              <a:rPr lang="en-US" sz="2800" dirty="0">
                <a:solidFill>
                  <a:srgbClr val="0000FF"/>
                </a:solidFill>
              </a:rPr>
              <a:t>Check your list what have you missed? Why are the skills you’ve added important?</a:t>
            </a:r>
            <a:endParaRPr lang="en-GB" sz="2800" dirty="0">
              <a:solidFill>
                <a:srgbClr val="0000FF"/>
              </a:solidFill>
            </a:endParaRPr>
          </a:p>
        </p:txBody>
      </p:sp>
    </p:spTree>
    <p:extLst>
      <p:ext uri="{BB962C8B-B14F-4D97-AF65-F5344CB8AC3E}">
        <p14:creationId xmlns:p14="http://schemas.microsoft.com/office/powerpoint/2010/main" val="21249606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60648"/>
            <a:ext cx="8712968" cy="5962674"/>
          </a:xfrm>
        </p:spPr>
        <p:txBody>
          <a:bodyPr>
            <a:normAutofit fontScale="90000"/>
          </a:bodyPr>
          <a:lstStyle/>
          <a:p>
            <a:pPr algn="l"/>
            <a:r>
              <a:rPr lang="en-GB" sz="3200" b="1" u="sng" dirty="0">
                <a:latin typeface="+mn-lt"/>
              </a:rPr>
              <a:t>Why is the customer very important to Beamish Museum?</a:t>
            </a:r>
            <a:br>
              <a:rPr lang="en-GB" sz="3200" b="1" u="sng" dirty="0">
                <a:latin typeface="+mn-lt"/>
              </a:rPr>
            </a:br>
            <a:br>
              <a:rPr lang="en-GB" sz="3200" b="1" u="sng" dirty="0">
                <a:latin typeface="+mn-lt"/>
              </a:rPr>
            </a:br>
            <a:r>
              <a:rPr lang="en-GB" sz="3200" dirty="0">
                <a:latin typeface="+mn-lt"/>
              </a:rPr>
              <a:t>Customers </a:t>
            </a:r>
            <a:r>
              <a:rPr lang="en-GB" sz="3200" b="1" dirty="0">
                <a:solidFill>
                  <a:srgbClr val="0000FF"/>
                </a:solidFill>
                <a:latin typeface="+mn-lt"/>
              </a:rPr>
              <a:t>bring in funding </a:t>
            </a:r>
            <a:r>
              <a:rPr lang="en-GB" sz="3200" dirty="0">
                <a:latin typeface="+mn-lt"/>
              </a:rPr>
              <a:t>to support the running of the Museum</a:t>
            </a:r>
            <a:br>
              <a:rPr lang="en-GB" sz="3200" dirty="0">
                <a:latin typeface="+mn-lt"/>
              </a:rPr>
            </a:br>
            <a:br>
              <a:rPr lang="en-GB" sz="3200" dirty="0">
                <a:latin typeface="+mn-lt"/>
              </a:rPr>
            </a:br>
            <a:r>
              <a:rPr lang="en-GB" sz="3200" b="1" dirty="0">
                <a:solidFill>
                  <a:srgbClr val="0000FF"/>
                </a:solidFill>
                <a:latin typeface="+mn-lt"/>
              </a:rPr>
              <a:t>Primary and Secondary spend </a:t>
            </a:r>
            <a:r>
              <a:rPr lang="en-GB" sz="3200" dirty="0">
                <a:latin typeface="+mn-lt"/>
              </a:rPr>
              <a:t>– admission ticket sales and rides etc… (primary) Food and gift shop (secondary).</a:t>
            </a:r>
            <a:br>
              <a:rPr lang="en-GB" sz="3200" dirty="0">
                <a:latin typeface="+mn-lt"/>
              </a:rPr>
            </a:br>
            <a:br>
              <a:rPr lang="en-GB" sz="3200" dirty="0">
                <a:latin typeface="+mn-lt"/>
              </a:rPr>
            </a:br>
            <a:r>
              <a:rPr lang="en-GB" sz="3200" b="1" dirty="0">
                <a:solidFill>
                  <a:srgbClr val="0000FF"/>
                </a:solidFill>
                <a:latin typeface="+mn-lt"/>
              </a:rPr>
              <a:t>Word of mouth marketing </a:t>
            </a:r>
            <a:r>
              <a:rPr lang="en-GB" sz="3200" dirty="0">
                <a:latin typeface="+mn-lt"/>
              </a:rPr>
              <a:t>(vitally important to the success of the Museum) </a:t>
            </a:r>
            <a:br>
              <a:rPr lang="en-GB" sz="3200" dirty="0">
                <a:latin typeface="+mn-lt"/>
              </a:rPr>
            </a:br>
            <a:br>
              <a:rPr lang="en-GB" sz="3200" dirty="0">
                <a:latin typeface="+mn-lt"/>
              </a:rPr>
            </a:br>
            <a:r>
              <a:rPr lang="en-GB" sz="3100" dirty="0">
                <a:solidFill>
                  <a:srgbClr val="0000FF"/>
                </a:solidFill>
                <a:latin typeface="+mn-lt"/>
              </a:rPr>
              <a:t>In your own words explain why customers are very important to Beamish. Use the points above to help.</a:t>
            </a:r>
            <a:br>
              <a:rPr lang="en-GB" sz="3100" dirty="0">
                <a:solidFill>
                  <a:srgbClr val="0000FF"/>
                </a:solidFill>
                <a:latin typeface="+mn-lt"/>
              </a:rPr>
            </a:br>
            <a:endParaRPr lang="en-US" sz="3100" dirty="0">
              <a:solidFill>
                <a:srgbClr val="0000FF"/>
              </a:solidFill>
              <a:latin typeface="+mn-lt"/>
            </a:endParaRPr>
          </a:p>
        </p:txBody>
      </p:sp>
    </p:spTree>
    <p:extLst>
      <p:ext uri="{BB962C8B-B14F-4D97-AF65-F5344CB8AC3E}">
        <p14:creationId xmlns:p14="http://schemas.microsoft.com/office/powerpoint/2010/main" val="2181436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60648"/>
            <a:ext cx="8712968" cy="6480720"/>
          </a:xfrm>
        </p:spPr>
        <p:txBody>
          <a:bodyPr>
            <a:normAutofit fontScale="90000"/>
          </a:bodyPr>
          <a:lstStyle/>
          <a:p>
            <a:pPr algn="l"/>
            <a:br>
              <a:rPr lang="en-US" dirty="0"/>
            </a:br>
            <a:br>
              <a:rPr lang="en-US" dirty="0"/>
            </a:br>
            <a:br>
              <a:rPr lang="en-US" dirty="0"/>
            </a:br>
            <a:br>
              <a:rPr lang="en-US" dirty="0"/>
            </a:br>
            <a:br>
              <a:rPr lang="en-US" dirty="0"/>
            </a:br>
            <a:br>
              <a:rPr lang="en-US" dirty="0"/>
            </a:br>
            <a:br>
              <a:rPr lang="en-US" dirty="0"/>
            </a:br>
            <a:br>
              <a:rPr lang="en-US" dirty="0"/>
            </a:br>
            <a:r>
              <a:rPr lang="en-US" dirty="0">
                <a:solidFill>
                  <a:srgbClr val="0000FF"/>
                </a:solidFill>
                <a:latin typeface="+mn-lt"/>
              </a:rPr>
              <a:t>Please remember first and foremost that we are all here to serve visitors who have paid to visit the Museum.  If you are working in exhibits with staff they must put the </a:t>
            </a:r>
            <a:r>
              <a:rPr lang="en-US" b="1" u="sng" dirty="0">
                <a:solidFill>
                  <a:srgbClr val="0000FF"/>
                </a:solidFill>
                <a:latin typeface="+mn-lt"/>
              </a:rPr>
              <a:t>visitor first</a:t>
            </a:r>
            <a:r>
              <a:rPr lang="en-US" dirty="0">
                <a:solidFill>
                  <a:srgbClr val="0000FF"/>
                </a:solidFill>
                <a:latin typeface="+mn-lt"/>
              </a:rPr>
              <a:t>.  Tasks take longer and sometimes we have to wait until we can be attended to, but the visitor takes priority over all our needs.  Please be patient.</a:t>
            </a:r>
            <a:br>
              <a:rPr lang="en-GB" dirty="0">
                <a:solidFill>
                  <a:srgbClr val="0000FF"/>
                </a:solidFill>
                <a:latin typeface="+mn-lt"/>
              </a:rPr>
            </a:br>
            <a:br>
              <a:rPr lang="en-GB" dirty="0">
                <a:latin typeface="+mn-lt"/>
              </a:rPr>
            </a:br>
            <a:r>
              <a:rPr lang="en-GB" dirty="0">
                <a:latin typeface="+mn-lt"/>
              </a:rPr>
              <a:t>Task: Look at the statement above.</a:t>
            </a:r>
            <a:br>
              <a:rPr lang="en-GB" dirty="0">
                <a:latin typeface="+mn-lt"/>
              </a:rPr>
            </a:br>
            <a:br>
              <a:rPr lang="en-GB" dirty="0">
                <a:latin typeface="+mn-lt"/>
              </a:rPr>
            </a:br>
            <a:r>
              <a:rPr lang="en-GB" dirty="0">
                <a:latin typeface="+mn-lt"/>
              </a:rPr>
              <a:t>A) What does it tell you about Beamish Museum’s main aim?</a:t>
            </a:r>
            <a:br>
              <a:rPr lang="en-GB" dirty="0">
                <a:latin typeface="+mn-lt"/>
              </a:rPr>
            </a:br>
            <a:br>
              <a:rPr lang="en-GB" dirty="0">
                <a:latin typeface="+mn-lt"/>
              </a:rPr>
            </a:br>
            <a:r>
              <a:rPr lang="en-GB" dirty="0">
                <a:latin typeface="+mn-lt"/>
              </a:rPr>
              <a:t>B) Why do you think this is so important to the museum?</a:t>
            </a:r>
            <a:br>
              <a:rPr lang="en-GB" dirty="0">
                <a:latin typeface="+mn-lt"/>
              </a:rPr>
            </a:br>
            <a:br>
              <a:rPr lang="en-GB" dirty="0"/>
            </a:br>
            <a:br>
              <a:rPr lang="en-GB" dirty="0"/>
            </a:br>
            <a:br>
              <a:rPr lang="en-GB" dirty="0"/>
            </a:br>
            <a:br>
              <a:rPr lang="en-GB" dirty="0"/>
            </a:br>
            <a:br>
              <a:rPr lang="en-GB" dirty="0"/>
            </a:br>
            <a:br>
              <a:rPr lang="en-GB" dirty="0"/>
            </a:br>
            <a:br>
              <a:rPr lang="en-GB" dirty="0"/>
            </a:br>
            <a:br>
              <a:rPr lang="en-GB" dirty="0"/>
            </a:br>
            <a:endParaRPr lang="en-GB" dirty="0"/>
          </a:p>
        </p:txBody>
      </p:sp>
    </p:spTree>
    <p:extLst>
      <p:ext uri="{BB962C8B-B14F-4D97-AF65-F5344CB8AC3E}">
        <p14:creationId xmlns:p14="http://schemas.microsoft.com/office/powerpoint/2010/main" val="11826123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2519</TotalTime>
  <Words>2237</Words>
  <Application>Microsoft Office PowerPoint</Application>
  <PresentationFormat>On-screen Show (4:3)</PresentationFormat>
  <Paragraphs>224</Paragraphs>
  <Slides>43</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43</vt:i4>
      </vt:variant>
    </vt:vector>
  </HeadingPairs>
  <TitlesOfParts>
    <vt:vector size="48" baseType="lpstr">
      <vt:lpstr>Arial</vt:lpstr>
      <vt:lpstr>Calibri</vt:lpstr>
      <vt:lpstr>Calibri Light</vt:lpstr>
      <vt:lpstr>Franklin Gothic Book</vt:lpstr>
      <vt:lpstr>Office Theme</vt:lpstr>
      <vt:lpstr>PowerPoint Presentation</vt:lpstr>
      <vt:lpstr>Tasks: </vt:lpstr>
      <vt:lpstr>BACKGROUND to Beamish</vt:lpstr>
      <vt:lpstr>PowerPoint Presentation</vt:lpstr>
      <vt:lpstr>PowerPoint Presentation</vt:lpstr>
      <vt:lpstr>PowerPoint Presentation</vt:lpstr>
      <vt:lpstr>PowerPoint Presentation</vt:lpstr>
      <vt:lpstr>Why is the customer very important to Beamish Museum?  Customers bring in funding to support the running of the Museum  Primary and Secondary spend – admission ticket sales and rides etc… (primary) Food and gift shop (secondary).  Word of mouth marketing (vitally important to the success of the Museum)   In your own words explain why customers are very important to Beamish. Use the points above to help. </vt:lpstr>
      <vt:lpstr>        Please remember first and foremost that we are all here to serve visitors who have paid to visit the Museum.  If you are working in exhibits with staff they must put the visitor first.  Tasks take longer and sometimes we have to wait until we can be attended to, but the visitor takes priority over all our needs.  Please be patient.  Task: Look at the statement above.  A) What does it tell you about Beamish Museum’s main aim?  B) Why do you think this is so important to the museum?         </vt:lpstr>
      <vt:lpstr>Primary Spend – 2019-20  Admissions to Museum - £6.324m including Gift Aid - £650k - 66% target  Exhibits - (fairground, ice rink, grotto) - £621k  Total - £7.7 Million (approx)  Give some examples of primary spend. Research on your computers. </vt:lpstr>
      <vt:lpstr>PowerPoint Presentation</vt:lpstr>
      <vt:lpstr>Secondary Spend - 2019-20  Food – £3.6m  Gift Shop – Food in period areas - £750k  Total - £4.4m (approx)  </vt:lpstr>
      <vt:lpstr>Why Does Beamish Hold Events?</vt:lpstr>
      <vt:lpstr>Beamish Museum Admission Prices  </vt:lpstr>
      <vt:lpstr>Stakeholder Involvement (other local businesses) Local Hotels and other accommodation venues Other visitor attractions in the Region (on next page) Restaurants and other food outlets Educational establishments (schools, colleges, universities) Retail manufacturers (shops, supermarkets)  Task: Why is it important for Beamish Museum to involve other businesses from the local community?</vt:lpstr>
      <vt:lpstr>Who Does Beamish Compete Against? Within the North East Region  The Lake District  Other tourist attractions; Hadrian’s Wall, Durham Cathedral, Centre for Life, Alnwick Castle and Gardens   Newcastle/Durham/Sunderland city centres Coastal Resorts; South Tyneside, Bamburgh and Castle, Seahouses  Task: Choose one of the rival tourist attractions above in the North East Region.</vt:lpstr>
      <vt:lpstr>PowerPoint Presentation</vt:lpstr>
      <vt:lpstr>Who Does Beamish Compete Against? Further away?   International cheap holidays abroad Spain, Greece, Portugal, Turkey etc…  Task: Add a short explanation explaining that Beamish visitor numbers can also be affected by people going on holidays abroad.  </vt:lpstr>
      <vt:lpstr>Why Do People Visit Beamish?  </vt:lpstr>
      <vt:lpstr>Visitor Numbers 740,000 visitors 2018/19 Annual Pass – means visitors can visit Beamish as many times as they want for a year. Previously visitors usually returned once every 3 years, now they pop in whenever as the pass lasts for a whole year.  Increase the number of Local Visitors 2016/17 - 69% tourists, 31% local 2017/18 - 50% tourists, 50% local 2018/19 - 48% tourists, 52% local  Can you think of a reason/s why more local people have started visiting Beamish? </vt:lpstr>
      <vt:lpstr> Beamish Museum Visitor Numbers 2019-20  802,000 visitors up 8% from 2018/19 to 2019/20  2018/19       2019/20 30%   28%  are first time visitors 35%   41%  visited in the last 12 months 60%   92%  plan to return next year 5%           17%  have visited more than 10 times      last year  48% are from outside the Region 50% come to the North East specifically to visit Beamish 4% are from overseas  385,000 tourists last year </vt:lpstr>
      <vt:lpstr>PowerPoint Presentation</vt:lpstr>
      <vt:lpstr>PowerPoint Presentation</vt:lpstr>
      <vt:lpstr>PowerPoint Presentation</vt:lpstr>
      <vt:lpstr>PowerPoint Presentation</vt:lpstr>
      <vt:lpstr>Reasons Visitors Gave  Enjoyable way to pass time   32% To see new attractions          29% Good place with friends/family  27% In the area on holiday/day out  18% Always wanted to visit          18% Its one of the major attractions  16% Friendly/safe environment   16% Recommended by a friend   14% Brought by a friend/relative          12%  Improve knowledge of History  11% </vt:lpstr>
      <vt:lpstr>What visitors say….   67%  have used a smart phone during their visit 99%  have rated the quality good or very good 98%  have rated value for money good or very            good   They would like to see:        The 1950s      A Hospital      A Police Station      Overnight Stays </vt:lpstr>
      <vt:lpstr>Marketing Aims and Objectives</vt:lpstr>
      <vt:lpstr>What are Beamish’s USP’s?  Unique Selling Points?</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Simon Woolley</dc:creator>
  <cp:lastModifiedBy>Helen Beardmore</cp:lastModifiedBy>
  <cp:revision>127</cp:revision>
  <dcterms:created xsi:type="dcterms:W3CDTF">2017-01-13T12:43:13Z</dcterms:created>
  <dcterms:modified xsi:type="dcterms:W3CDTF">2021-07-14T14:26:41Z</dcterms:modified>
</cp:coreProperties>
</file>