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7" r:id="rId4"/>
    <p:sldMasterId id="2147484045" r:id="rId5"/>
    <p:sldMasterId id="2147484057" r:id="rId6"/>
  </p:sldMasterIdLst>
  <p:sldIdLst>
    <p:sldId id="256" r:id="rId7"/>
    <p:sldId id="267" r:id="rId8"/>
    <p:sldId id="257" r:id="rId9"/>
    <p:sldId id="258" r:id="rId10"/>
    <p:sldId id="264" r:id="rId11"/>
    <p:sldId id="259" r:id="rId12"/>
    <p:sldId id="263" r:id="rId13"/>
    <p:sldId id="262" r:id="rId14"/>
    <p:sldId id="385" r:id="rId15"/>
    <p:sldId id="387" r:id="rId16"/>
    <p:sldId id="266" r:id="rId17"/>
    <p:sldId id="260" r:id="rId18"/>
    <p:sldId id="320" r:id="rId19"/>
    <p:sldId id="347" r:id="rId20"/>
    <p:sldId id="322" r:id="rId21"/>
    <p:sldId id="345" r:id="rId22"/>
    <p:sldId id="324" r:id="rId23"/>
    <p:sldId id="325" r:id="rId24"/>
    <p:sldId id="384" r:id="rId25"/>
    <p:sldId id="282" r:id="rId26"/>
    <p:sldId id="26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heme" Target="theme/them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Sheet1!$A$2:$C$22</cx:f>
        <cx:lvl ptCount="21">
          <cx:pt idx="0">Develop Innovative Solutions</cx:pt>
          <cx:pt idx="1">Make New Connections</cx:pt>
          <cx:pt idx="2">Passion, Wonder &amp; Questioning</cx:pt>
          <cx:pt idx="3">Engage well with others</cx:pt>
          <cx:pt idx="4">Share &amp;    Inspire</cx:pt>
          <cx:pt idx="5">Give &amp;    Receive Feedback</cx:pt>
          <cx:pt idx="6">Tolerate Uncertainty </cx:pt>
          <cx:pt idx="7">Define &amp; Refine Problems</cx:pt>
          <cx:pt idx="8">Take Action &amp; Review Process</cx:pt>
          <cx:pt idx="9">Stick with difficulty</cx:pt>
          <cx:pt idx="10">Craft &amp; Improve</cx:pt>
          <cx:pt idx="11">Take Risks, Learn from Mistakes</cx:pt>
          <cx:pt idx="12">Understand, Apply, Engage</cx:pt>
          <cx:pt idx="13">Critially Reflect &amp; Persuade</cx:pt>
          <cx:pt idx="14">Show, Explain Describe </cx:pt>
          <cx:pt idx="15">Empathise &amp; Listen      Actively</cx:pt>
          <cx:pt idx="16">Challenge Assumptions </cx:pt>
          <cx:pt idx="17">Open to Different      Ideas</cx:pt>
          <cx:pt idx="18">Assimilate Knowledge</cx:pt>
          <cx:pt idx="19">Apply to      new contexts</cx:pt>
          <cx:pt idx="20">Critically Analyse</cx:pt>
        </cx:lvl>
        <cx:lvl ptCount="21">
          <cx:pt idx="0">Imaginative     &amp; Creative           (M3)</cx:pt>
          <cx:pt idx="1">Imaginative     &amp; Creative           (M3)</cx:pt>
          <cx:pt idx="2">Imaginative     &amp; Creative           (M3)</cx:pt>
          <cx:pt idx="3">Collaborative &amp; Supportive        (M4)</cx:pt>
          <cx:pt idx="4">Collaborative &amp; Supportive        (M4)</cx:pt>
          <cx:pt idx="5">Collaborative &amp; Supportive        (M4)</cx:pt>
          <cx:pt idx="6">Adaptable Problem          Solver           (M5)</cx:pt>
          <cx:pt idx="7">Adaptable Problem          Solver           (M5)</cx:pt>
          <cx:pt idx="8">Adaptable Problem          Solver           (M5)</cx:pt>
          <cx:pt idx="9">Disciplined        &amp; Resilient            (M6)</cx:pt>
          <cx:pt idx="10">Disciplined        &amp; Resilient            (M6)</cx:pt>
          <cx:pt idx="11">Disciplined        &amp; Resilient            (M6)</cx:pt>
          <cx:pt idx="12">Communicator (Multimedia) (M7)</cx:pt>
          <cx:pt idx="13">Communicator (Multimedia) (M7)</cx:pt>
          <cx:pt idx="14">Communicator (Multimedia) (M7)</cx:pt>
          <cx:pt idx="15">Empathic &amp; Inquisitive                 (M1)</cx:pt>
          <cx:pt idx="16">Empathic &amp; Inquisitive                 (M1)</cx:pt>
          <cx:pt idx="17">Empathic &amp; Inquisitive                 (M1)</cx:pt>
          <cx:pt idx="18">Knowledgable Analyser               (M2)</cx:pt>
          <cx:pt idx="19">Knowledgable Analyser               (M2)</cx:pt>
          <cx:pt idx="20">Knowledgable Analyser               (M2)</cx:pt>
        </cx:lvl>
        <cx:lvl ptCount="21"/>
      </cx:strDim>
      <cx:numDim type="size">
        <cx:f>Sheet1!$D$2:$D$22</cx:f>
        <cx:lvl ptCount="21" formatCode="General">
          <cx:pt idx="0">20</cx:pt>
          <cx:pt idx="1">20</cx:pt>
          <cx:pt idx="2">20</cx:pt>
          <cx:pt idx="3">20</cx:pt>
          <cx:pt idx="4">20</cx:pt>
          <cx:pt idx="5">20</cx:pt>
          <cx:pt idx="6">20</cx:pt>
          <cx:pt idx="7">20</cx:pt>
          <cx:pt idx="8">20</cx:pt>
          <cx:pt idx="9">20</cx:pt>
          <cx:pt idx="10">20</cx:pt>
          <cx:pt idx="11">20</cx:pt>
          <cx:pt idx="12">20</cx:pt>
          <cx:pt idx="13">20</cx:pt>
          <cx:pt idx="14">20</cx:pt>
          <cx:pt idx="15">20</cx:pt>
          <cx:pt idx="16">20</cx:pt>
          <cx:pt idx="17">20</cx:pt>
          <cx:pt idx="18">20</cx:pt>
          <cx:pt idx="19">20</cx:pt>
          <cx:pt idx="20">20</cx:pt>
        </cx:lvl>
      </cx:numDim>
    </cx:data>
  </cx:chartData>
  <cx:chart>
    <cx:plotArea>
      <cx:plotAreaRegion>
        <cx:series layoutId="sunburst" uniqueId="{4719340D-37FC-481A-A59C-DE2F7BD14D62}">
          <cx:tx>
            <cx:txData>
              <cx:f>Sheet1!$D$1</cx:f>
              <cx:v>Series1</cx:v>
            </cx:txData>
          </cx:tx>
          <cx:dataLabels pos="ctr">
            <cx:visibility seriesName="0" categoryName="1" value="0"/>
            <cx:separator>, </cx:separator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5">
  <cs:axisTitle>
    <cs:lnRef idx="0"/>
    <cs:fillRef idx="0"/>
    <cs:effectRef idx="0"/>
    <cs:fontRef idx="minor">
      <a:schemeClr val="tx2"/>
    </cs:fontRef>
    <cs:defRPr sz="1197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2"/>
    </cs:fontRef>
    <cs:spPr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  <a:ln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2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2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2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2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2"/>
    </cs:fontRef>
    <cs:defRPr sz="1197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2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2"/>
    </cs:fontRef>
    <cs:defRPr sz="2128" b="1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774EAD-19EE-4D98-B536-467F5BF368FC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A2B6C48E-2A5C-49D9-9A7D-7167E7B44C0A}">
      <dgm:prSet phldrT="[Text]"/>
      <dgm:spPr/>
      <dgm:t>
        <a:bodyPr/>
        <a:lstStyle/>
        <a:p>
          <a:r>
            <a:rPr lang="en-GB" dirty="0"/>
            <a:t>Assessment</a:t>
          </a:r>
        </a:p>
      </dgm:t>
    </dgm:pt>
    <dgm:pt modelId="{A7AC19FF-8DC1-48BB-BB22-4617A03827BB}" type="parTrans" cxnId="{4811115D-5773-46BC-B87D-3900B0E109C9}">
      <dgm:prSet/>
      <dgm:spPr/>
      <dgm:t>
        <a:bodyPr/>
        <a:lstStyle/>
        <a:p>
          <a:endParaRPr lang="en-GB"/>
        </a:p>
      </dgm:t>
    </dgm:pt>
    <dgm:pt modelId="{74FEFC1C-069F-4053-AA1E-33286B4FADA7}" type="sibTrans" cxnId="{4811115D-5773-46BC-B87D-3900B0E109C9}">
      <dgm:prSet/>
      <dgm:spPr/>
      <dgm:t>
        <a:bodyPr/>
        <a:lstStyle/>
        <a:p>
          <a:endParaRPr lang="en-GB"/>
        </a:p>
      </dgm:t>
    </dgm:pt>
    <dgm:pt modelId="{CC146AC3-79F0-4406-A1C3-530A8DBFEA55}">
      <dgm:prSet phldrT="[Text]"/>
      <dgm:spPr/>
      <dgm:t>
        <a:bodyPr/>
        <a:lstStyle/>
        <a:p>
          <a:r>
            <a:rPr lang="en-GB" dirty="0"/>
            <a:t>Curriculum </a:t>
          </a:r>
        </a:p>
      </dgm:t>
    </dgm:pt>
    <dgm:pt modelId="{92B89509-EEB4-4649-A651-03D56F353870}" type="parTrans" cxnId="{BD8C8F96-3EE7-411B-81ED-1202687496E1}">
      <dgm:prSet/>
      <dgm:spPr/>
      <dgm:t>
        <a:bodyPr/>
        <a:lstStyle/>
        <a:p>
          <a:endParaRPr lang="en-GB"/>
        </a:p>
      </dgm:t>
    </dgm:pt>
    <dgm:pt modelId="{57C98010-6AD7-40E7-90BF-921AE134F606}" type="sibTrans" cxnId="{BD8C8F96-3EE7-411B-81ED-1202687496E1}">
      <dgm:prSet/>
      <dgm:spPr/>
      <dgm:t>
        <a:bodyPr/>
        <a:lstStyle/>
        <a:p>
          <a:endParaRPr lang="en-GB"/>
        </a:p>
      </dgm:t>
    </dgm:pt>
    <dgm:pt modelId="{B8AC764A-752A-4167-A06E-BE9D83AD4125}">
      <dgm:prSet phldrT="[Text]"/>
      <dgm:spPr/>
      <dgm:t>
        <a:bodyPr/>
        <a:lstStyle/>
        <a:p>
          <a:r>
            <a:rPr lang="en-GB" dirty="0"/>
            <a:t>Pedagogy</a:t>
          </a:r>
        </a:p>
      </dgm:t>
    </dgm:pt>
    <dgm:pt modelId="{46B121FD-6B56-4EE4-8B9D-B9F7FB14B1B1}" type="parTrans" cxnId="{E168F7FF-CEF9-42BD-BD07-7769E8ABAD85}">
      <dgm:prSet/>
      <dgm:spPr/>
      <dgm:t>
        <a:bodyPr/>
        <a:lstStyle/>
        <a:p>
          <a:endParaRPr lang="en-GB"/>
        </a:p>
      </dgm:t>
    </dgm:pt>
    <dgm:pt modelId="{A225E259-AAC9-44A8-919A-9016EEB52964}" type="sibTrans" cxnId="{E168F7FF-CEF9-42BD-BD07-7769E8ABAD85}">
      <dgm:prSet/>
      <dgm:spPr/>
      <dgm:t>
        <a:bodyPr/>
        <a:lstStyle/>
        <a:p>
          <a:endParaRPr lang="en-GB"/>
        </a:p>
      </dgm:t>
    </dgm:pt>
    <dgm:pt modelId="{79B4F84C-4DD1-4DD7-B08F-8A8740AF7399}" type="pres">
      <dgm:prSet presAssocID="{AD774EAD-19EE-4D98-B536-467F5BF368FC}" presName="compositeShape" presStyleCnt="0">
        <dgm:presLayoutVars>
          <dgm:chMax val="7"/>
          <dgm:dir/>
          <dgm:resizeHandles val="exact"/>
        </dgm:presLayoutVars>
      </dgm:prSet>
      <dgm:spPr/>
    </dgm:pt>
    <dgm:pt modelId="{ABA86309-F2E2-48C6-ABE5-862F8A9C6B5F}" type="pres">
      <dgm:prSet presAssocID="{AD774EAD-19EE-4D98-B536-467F5BF368FC}" presName="wedge1" presStyleLbl="node1" presStyleIdx="0" presStyleCnt="3"/>
      <dgm:spPr/>
    </dgm:pt>
    <dgm:pt modelId="{93D11FBF-6976-4D77-AA31-78114B5FD4D7}" type="pres">
      <dgm:prSet presAssocID="{AD774EAD-19EE-4D98-B536-467F5BF368F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EE1312A-85FF-4BF4-98F6-107874A342E0}" type="pres">
      <dgm:prSet presAssocID="{AD774EAD-19EE-4D98-B536-467F5BF368FC}" presName="wedge2" presStyleLbl="node1" presStyleIdx="1" presStyleCnt="3"/>
      <dgm:spPr/>
    </dgm:pt>
    <dgm:pt modelId="{5EC37F79-1C05-4D0D-A55E-9132A9F1DD3C}" type="pres">
      <dgm:prSet presAssocID="{AD774EAD-19EE-4D98-B536-467F5BF368F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66E227D-E795-43E8-9D51-D8F56FF184DA}" type="pres">
      <dgm:prSet presAssocID="{AD774EAD-19EE-4D98-B536-467F5BF368FC}" presName="wedge3" presStyleLbl="node1" presStyleIdx="2" presStyleCnt="3"/>
      <dgm:spPr/>
    </dgm:pt>
    <dgm:pt modelId="{4CC13A82-9754-4F07-A7A0-D972BEC278D1}" type="pres">
      <dgm:prSet presAssocID="{AD774EAD-19EE-4D98-B536-467F5BF368F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E30FF17-2F08-47D5-96B5-5CAAEDC6420A}" type="presOf" srcId="{CC146AC3-79F0-4406-A1C3-530A8DBFEA55}" destId="{9EE1312A-85FF-4BF4-98F6-107874A342E0}" srcOrd="0" destOrd="0" presId="urn:microsoft.com/office/officeart/2005/8/layout/chart3"/>
    <dgm:cxn modelId="{1576B518-EC23-4BC9-8952-CE16402F2DA8}" type="presOf" srcId="{AD774EAD-19EE-4D98-B536-467F5BF368FC}" destId="{79B4F84C-4DD1-4DD7-B08F-8A8740AF7399}" srcOrd="0" destOrd="0" presId="urn:microsoft.com/office/officeart/2005/8/layout/chart3"/>
    <dgm:cxn modelId="{24461225-DCCD-457D-A90E-50E8E39BEE3A}" type="presOf" srcId="{A2B6C48E-2A5C-49D9-9A7D-7167E7B44C0A}" destId="{93D11FBF-6976-4D77-AA31-78114B5FD4D7}" srcOrd="1" destOrd="0" presId="urn:microsoft.com/office/officeart/2005/8/layout/chart3"/>
    <dgm:cxn modelId="{81FB3D4C-D851-47F6-B52F-9521F50A0594}" type="presOf" srcId="{CC146AC3-79F0-4406-A1C3-530A8DBFEA55}" destId="{5EC37F79-1C05-4D0D-A55E-9132A9F1DD3C}" srcOrd="1" destOrd="0" presId="urn:microsoft.com/office/officeart/2005/8/layout/chart3"/>
    <dgm:cxn modelId="{4811115D-5773-46BC-B87D-3900B0E109C9}" srcId="{AD774EAD-19EE-4D98-B536-467F5BF368FC}" destId="{A2B6C48E-2A5C-49D9-9A7D-7167E7B44C0A}" srcOrd="0" destOrd="0" parTransId="{A7AC19FF-8DC1-48BB-BB22-4617A03827BB}" sibTransId="{74FEFC1C-069F-4053-AA1E-33286B4FADA7}"/>
    <dgm:cxn modelId="{ABEAA963-0E88-49B3-B1CC-30049004544C}" type="presOf" srcId="{B8AC764A-752A-4167-A06E-BE9D83AD4125}" destId="{4CC13A82-9754-4F07-A7A0-D972BEC278D1}" srcOrd="1" destOrd="0" presId="urn:microsoft.com/office/officeart/2005/8/layout/chart3"/>
    <dgm:cxn modelId="{3D471C7A-2726-4FD4-9710-39134EF734D6}" type="presOf" srcId="{A2B6C48E-2A5C-49D9-9A7D-7167E7B44C0A}" destId="{ABA86309-F2E2-48C6-ABE5-862F8A9C6B5F}" srcOrd="0" destOrd="0" presId="urn:microsoft.com/office/officeart/2005/8/layout/chart3"/>
    <dgm:cxn modelId="{BD8C8F96-3EE7-411B-81ED-1202687496E1}" srcId="{AD774EAD-19EE-4D98-B536-467F5BF368FC}" destId="{CC146AC3-79F0-4406-A1C3-530A8DBFEA55}" srcOrd="1" destOrd="0" parTransId="{92B89509-EEB4-4649-A651-03D56F353870}" sibTransId="{57C98010-6AD7-40E7-90BF-921AE134F606}"/>
    <dgm:cxn modelId="{540CCEA1-2EBB-4C36-A6CB-1F706CD1D3D5}" type="presOf" srcId="{B8AC764A-752A-4167-A06E-BE9D83AD4125}" destId="{466E227D-E795-43E8-9D51-D8F56FF184DA}" srcOrd="0" destOrd="0" presId="urn:microsoft.com/office/officeart/2005/8/layout/chart3"/>
    <dgm:cxn modelId="{E168F7FF-CEF9-42BD-BD07-7769E8ABAD85}" srcId="{AD774EAD-19EE-4D98-B536-467F5BF368FC}" destId="{B8AC764A-752A-4167-A06E-BE9D83AD4125}" srcOrd="2" destOrd="0" parTransId="{46B121FD-6B56-4EE4-8B9D-B9F7FB14B1B1}" sibTransId="{A225E259-AAC9-44A8-919A-9016EEB52964}"/>
    <dgm:cxn modelId="{53BFDAD1-CBEE-4327-A353-A219A8CDF83B}" type="presParOf" srcId="{79B4F84C-4DD1-4DD7-B08F-8A8740AF7399}" destId="{ABA86309-F2E2-48C6-ABE5-862F8A9C6B5F}" srcOrd="0" destOrd="0" presId="urn:microsoft.com/office/officeart/2005/8/layout/chart3"/>
    <dgm:cxn modelId="{438A7F2F-4016-4CAA-B198-6C6A018B09BF}" type="presParOf" srcId="{79B4F84C-4DD1-4DD7-B08F-8A8740AF7399}" destId="{93D11FBF-6976-4D77-AA31-78114B5FD4D7}" srcOrd="1" destOrd="0" presId="urn:microsoft.com/office/officeart/2005/8/layout/chart3"/>
    <dgm:cxn modelId="{B6F932F3-259F-4B56-9BC2-C88B29EBEB47}" type="presParOf" srcId="{79B4F84C-4DD1-4DD7-B08F-8A8740AF7399}" destId="{9EE1312A-85FF-4BF4-98F6-107874A342E0}" srcOrd="2" destOrd="0" presId="urn:microsoft.com/office/officeart/2005/8/layout/chart3"/>
    <dgm:cxn modelId="{CFB134D3-099F-474A-B1D5-EBCAEA8AD70E}" type="presParOf" srcId="{79B4F84C-4DD1-4DD7-B08F-8A8740AF7399}" destId="{5EC37F79-1C05-4D0D-A55E-9132A9F1DD3C}" srcOrd="3" destOrd="0" presId="urn:microsoft.com/office/officeart/2005/8/layout/chart3"/>
    <dgm:cxn modelId="{B89D61A0-A10E-4C3B-8A29-AAA7B7F82D06}" type="presParOf" srcId="{79B4F84C-4DD1-4DD7-B08F-8A8740AF7399}" destId="{466E227D-E795-43E8-9D51-D8F56FF184DA}" srcOrd="4" destOrd="0" presId="urn:microsoft.com/office/officeart/2005/8/layout/chart3"/>
    <dgm:cxn modelId="{F9D19058-0C54-4E08-BFB6-3272050E3C0F}" type="presParOf" srcId="{79B4F84C-4DD1-4DD7-B08F-8A8740AF7399}" destId="{4CC13A82-9754-4F07-A7A0-D972BEC278D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D9671E-88A7-4352-8A03-88D11423388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B60FE1-FF2F-4CEB-894B-37E9162E90C1}">
      <dgm:prSet custT="1"/>
      <dgm:spPr/>
      <dgm:t>
        <a:bodyPr/>
        <a:lstStyle/>
        <a:p>
          <a:r>
            <a:rPr lang="en-GB" sz="2400" b="0" dirty="0"/>
            <a:t>Higher Order Thinking &amp; Reflection </a:t>
          </a:r>
          <a:endParaRPr lang="en-US" sz="2400" b="0" dirty="0"/>
        </a:p>
      </dgm:t>
    </dgm:pt>
    <dgm:pt modelId="{AABAD309-C0A4-4686-867D-C099C84BBB31}" type="parTrans" cxnId="{BEDA683E-981E-40B4-884A-F0EB775BCC36}">
      <dgm:prSet/>
      <dgm:spPr/>
      <dgm:t>
        <a:bodyPr/>
        <a:lstStyle/>
        <a:p>
          <a:endParaRPr lang="en-US"/>
        </a:p>
      </dgm:t>
    </dgm:pt>
    <dgm:pt modelId="{C372547F-3699-4127-ADBB-0AD0D51B14E5}" type="sibTrans" cxnId="{BEDA683E-981E-40B4-884A-F0EB775BCC36}">
      <dgm:prSet/>
      <dgm:spPr/>
      <dgm:t>
        <a:bodyPr/>
        <a:lstStyle/>
        <a:p>
          <a:endParaRPr lang="en-US"/>
        </a:p>
      </dgm:t>
    </dgm:pt>
    <dgm:pt modelId="{3C8A789E-69A4-4604-8471-DD972278339E}">
      <dgm:prSet custT="1"/>
      <dgm:spPr/>
      <dgm:t>
        <a:bodyPr/>
        <a:lstStyle/>
        <a:p>
          <a:r>
            <a:rPr lang="en-US" sz="2400" dirty="0"/>
            <a:t>Real World/Challenge Based Learning - connecting with experts</a:t>
          </a:r>
        </a:p>
      </dgm:t>
    </dgm:pt>
    <dgm:pt modelId="{99EF377C-13E7-4A70-B6FF-B5809555EDC3}" type="parTrans" cxnId="{134F6540-A67B-4A95-9EB8-05963AF2AC95}">
      <dgm:prSet/>
      <dgm:spPr/>
      <dgm:t>
        <a:bodyPr/>
        <a:lstStyle/>
        <a:p>
          <a:endParaRPr lang="en-US"/>
        </a:p>
      </dgm:t>
    </dgm:pt>
    <dgm:pt modelId="{7EB34D87-EE33-4D5E-9858-7BE7F39E67A5}" type="sibTrans" cxnId="{134F6540-A67B-4A95-9EB8-05963AF2AC95}">
      <dgm:prSet/>
      <dgm:spPr/>
      <dgm:t>
        <a:bodyPr/>
        <a:lstStyle/>
        <a:p>
          <a:endParaRPr lang="en-US"/>
        </a:p>
      </dgm:t>
    </dgm:pt>
    <dgm:pt modelId="{840F9733-4698-4EB3-9FAA-44802465098B}">
      <dgm:prSet custT="1"/>
      <dgm:spPr/>
      <dgm:t>
        <a:bodyPr/>
        <a:lstStyle/>
        <a:p>
          <a:r>
            <a:rPr lang="en-US" sz="2400" dirty="0"/>
            <a:t>Knowledge, Empathy &amp; Understanding</a:t>
          </a:r>
        </a:p>
      </dgm:t>
    </dgm:pt>
    <dgm:pt modelId="{12D97B1C-2BDC-4C1E-8647-A92B94ADBF32}" type="parTrans" cxnId="{1ECAF482-120F-4540-ADB8-737AE4244DF6}">
      <dgm:prSet/>
      <dgm:spPr/>
      <dgm:t>
        <a:bodyPr/>
        <a:lstStyle/>
        <a:p>
          <a:endParaRPr lang="en-US"/>
        </a:p>
      </dgm:t>
    </dgm:pt>
    <dgm:pt modelId="{AD52BFD9-89C0-45F5-A76C-684BA3182E25}" type="sibTrans" cxnId="{1ECAF482-120F-4540-ADB8-737AE4244DF6}">
      <dgm:prSet/>
      <dgm:spPr/>
      <dgm:t>
        <a:bodyPr/>
        <a:lstStyle/>
        <a:p>
          <a:endParaRPr lang="en-US"/>
        </a:p>
      </dgm:t>
    </dgm:pt>
    <dgm:pt modelId="{CF7902B3-768E-46A9-9A16-CC5CEA7AB751}">
      <dgm:prSet custT="1"/>
      <dgm:spPr/>
      <dgm:t>
        <a:bodyPr/>
        <a:lstStyle/>
        <a:p>
          <a:r>
            <a:rPr lang="en-US" sz="2400" dirty="0"/>
            <a:t>Creativity, Diversity &amp; Complexity  </a:t>
          </a:r>
        </a:p>
      </dgm:t>
    </dgm:pt>
    <dgm:pt modelId="{54EA66CE-139B-41B4-9D8D-A117945FF7C9}" type="parTrans" cxnId="{068E41B1-7CC4-4484-8D31-4CA55AAB2068}">
      <dgm:prSet/>
      <dgm:spPr/>
      <dgm:t>
        <a:bodyPr/>
        <a:lstStyle/>
        <a:p>
          <a:endParaRPr lang="en-US"/>
        </a:p>
      </dgm:t>
    </dgm:pt>
    <dgm:pt modelId="{0D2E480C-8C58-46BC-BEEE-9EB15BCDC9F8}" type="sibTrans" cxnId="{068E41B1-7CC4-4484-8D31-4CA55AAB2068}">
      <dgm:prSet/>
      <dgm:spPr/>
      <dgm:t>
        <a:bodyPr/>
        <a:lstStyle/>
        <a:p>
          <a:endParaRPr lang="en-US"/>
        </a:p>
      </dgm:t>
    </dgm:pt>
    <dgm:pt modelId="{4773CF78-CDFF-4438-9286-554A6485A046}">
      <dgm:prSet custT="1"/>
      <dgm:spPr/>
      <dgm:t>
        <a:bodyPr/>
        <a:lstStyle/>
        <a:p>
          <a:r>
            <a:rPr lang="en-US" sz="2400" dirty="0"/>
            <a:t>Collaboration, Communication &amp; Citizenship </a:t>
          </a:r>
        </a:p>
      </dgm:t>
    </dgm:pt>
    <dgm:pt modelId="{C7E7250F-5FD3-4F7C-A4E3-47A0DDA4AC3B}" type="parTrans" cxnId="{0C04E3CE-9D4A-47DE-8043-573CA9D331B0}">
      <dgm:prSet/>
      <dgm:spPr/>
      <dgm:t>
        <a:bodyPr/>
        <a:lstStyle/>
        <a:p>
          <a:endParaRPr lang="en-US"/>
        </a:p>
      </dgm:t>
    </dgm:pt>
    <dgm:pt modelId="{8378D4C9-9CC8-4FA4-9A6F-6895C29B8025}" type="sibTrans" cxnId="{0C04E3CE-9D4A-47DE-8043-573CA9D331B0}">
      <dgm:prSet/>
      <dgm:spPr/>
      <dgm:t>
        <a:bodyPr/>
        <a:lstStyle/>
        <a:p>
          <a:endParaRPr lang="en-US"/>
        </a:p>
      </dgm:t>
    </dgm:pt>
    <dgm:pt modelId="{8F5F17A7-AB13-4C4F-8ADC-7EBCA86E1FF2}">
      <dgm:prSet custT="1"/>
      <dgm:spPr/>
      <dgm:t>
        <a:bodyPr/>
        <a:lstStyle/>
        <a:p>
          <a:r>
            <a:rPr lang="en-US" sz="2400" dirty="0"/>
            <a:t>Agency, Independence &amp; Resilience</a:t>
          </a:r>
        </a:p>
      </dgm:t>
    </dgm:pt>
    <dgm:pt modelId="{0A8F7101-8FA9-441A-AF87-6E0208698D35}" type="parTrans" cxnId="{9B26CBA2-64A6-465B-80C8-80767CD98F91}">
      <dgm:prSet/>
      <dgm:spPr/>
      <dgm:t>
        <a:bodyPr/>
        <a:lstStyle/>
        <a:p>
          <a:endParaRPr lang="en-GB"/>
        </a:p>
      </dgm:t>
    </dgm:pt>
    <dgm:pt modelId="{700C16AE-FF27-41B0-A755-F70C41F18311}" type="sibTrans" cxnId="{9B26CBA2-64A6-465B-80C8-80767CD98F91}">
      <dgm:prSet/>
      <dgm:spPr/>
      <dgm:t>
        <a:bodyPr/>
        <a:lstStyle/>
        <a:p>
          <a:endParaRPr lang="en-GB"/>
        </a:p>
      </dgm:t>
    </dgm:pt>
    <dgm:pt modelId="{92E4842A-7560-4CB5-8E43-5A26F390F5F2}">
      <dgm:prSet custT="1"/>
      <dgm:spPr/>
      <dgm:t>
        <a:bodyPr/>
        <a:lstStyle/>
        <a:p>
          <a:r>
            <a:rPr lang="en-US" sz="2400" dirty="0"/>
            <a:t>Making a Real Difference – local &amp;/or global communities  </a:t>
          </a:r>
        </a:p>
      </dgm:t>
    </dgm:pt>
    <dgm:pt modelId="{5849549B-9DAF-410C-898F-7671E7231231}" type="parTrans" cxnId="{4800E402-C4BD-4415-A209-31DD34B634F9}">
      <dgm:prSet/>
      <dgm:spPr/>
      <dgm:t>
        <a:bodyPr/>
        <a:lstStyle/>
        <a:p>
          <a:endParaRPr lang="en-GB"/>
        </a:p>
      </dgm:t>
    </dgm:pt>
    <dgm:pt modelId="{41C92A31-329E-40AC-9B5E-4406A00CD51A}" type="sibTrans" cxnId="{4800E402-C4BD-4415-A209-31DD34B634F9}">
      <dgm:prSet/>
      <dgm:spPr/>
      <dgm:t>
        <a:bodyPr/>
        <a:lstStyle/>
        <a:p>
          <a:endParaRPr lang="en-GB"/>
        </a:p>
      </dgm:t>
    </dgm:pt>
    <dgm:pt modelId="{D73ED8CE-E60D-413D-924F-EA6B49C3BE9A}" type="pres">
      <dgm:prSet presAssocID="{40D9671E-88A7-4352-8A03-88D114233884}" presName="vert0" presStyleCnt="0">
        <dgm:presLayoutVars>
          <dgm:dir/>
          <dgm:animOne val="branch"/>
          <dgm:animLvl val="lvl"/>
        </dgm:presLayoutVars>
      </dgm:prSet>
      <dgm:spPr/>
    </dgm:pt>
    <dgm:pt modelId="{A3834037-669B-45DB-9C6A-0DAD5B50E8AC}" type="pres">
      <dgm:prSet presAssocID="{3DB60FE1-FF2F-4CEB-894B-37E9162E90C1}" presName="thickLine" presStyleLbl="alignNode1" presStyleIdx="0" presStyleCnt="7"/>
      <dgm:spPr/>
    </dgm:pt>
    <dgm:pt modelId="{5748224B-0AEC-461F-9309-CAF5224FB477}" type="pres">
      <dgm:prSet presAssocID="{3DB60FE1-FF2F-4CEB-894B-37E9162E90C1}" presName="horz1" presStyleCnt="0"/>
      <dgm:spPr/>
    </dgm:pt>
    <dgm:pt modelId="{71C934C0-CD96-4F97-A0BA-D8612F47D5F6}" type="pres">
      <dgm:prSet presAssocID="{3DB60FE1-FF2F-4CEB-894B-37E9162E90C1}" presName="tx1" presStyleLbl="revTx" presStyleIdx="0" presStyleCnt="7"/>
      <dgm:spPr/>
    </dgm:pt>
    <dgm:pt modelId="{03693761-E057-4265-9AB2-78FED4C06E19}" type="pres">
      <dgm:prSet presAssocID="{3DB60FE1-FF2F-4CEB-894B-37E9162E90C1}" presName="vert1" presStyleCnt="0"/>
      <dgm:spPr/>
    </dgm:pt>
    <dgm:pt modelId="{6F91C637-12D7-475F-8DE4-5E7624D74866}" type="pres">
      <dgm:prSet presAssocID="{3C8A789E-69A4-4604-8471-DD972278339E}" presName="thickLine" presStyleLbl="alignNode1" presStyleIdx="1" presStyleCnt="7"/>
      <dgm:spPr/>
    </dgm:pt>
    <dgm:pt modelId="{7C7E30C8-1DAE-4498-94C1-2CE535D6EBD2}" type="pres">
      <dgm:prSet presAssocID="{3C8A789E-69A4-4604-8471-DD972278339E}" presName="horz1" presStyleCnt="0"/>
      <dgm:spPr/>
    </dgm:pt>
    <dgm:pt modelId="{9E0AE8D2-C06D-4387-BA1C-3C8723DFF6ED}" type="pres">
      <dgm:prSet presAssocID="{3C8A789E-69A4-4604-8471-DD972278339E}" presName="tx1" presStyleLbl="revTx" presStyleIdx="1" presStyleCnt="7"/>
      <dgm:spPr/>
    </dgm:pt>
    <dgm:pt modelId="{D936899B-4E84-4705-86CD-77C434F0DCFB}" type="pres">
      <dgm:prSet presAssocID="{3C8A789E-69A4-4604-8471-DD972278339E}" presName="vert1" presStyleCnt="0"/>
      <dgm:spPr/>
    </dgm:pt>
    <dgm:pt modelId="{DA92BAD6-44CB-4EC0-80B2-6742FCC21FB1}" type="pres">
      <dgm:prSet presAssocID="{840F9733-4698-4EB3-9FAA-44802465098B}" presName="thickLine" presStyleLbl="alignNode1" presStyleIdx="2" presStyleCnt="7"/>
      <dgm:spPr/>
    </dgm:pt>
    <dgm:pt modelId="{9F42CCA5-03E2-45C9-8DCC-646E714E910A}" type="pres">
      <dgm:prSet presAssocID="{840F9733-4698-4EB3-9FAA-44802465098B}" presName="horz1" presStyleCnt="0"/>
      <dgm:spPr/>
    </dgm:pt>
    <dgm:pt modelId="{0048A1D9-B954-4713-908F-6A7FE8D0DB61}" type="pres">
      <dgm:prSet presAssocID="{840F9733-4698-4EB3-9FAA-44802465098B}" presName="tx1" presStyleLbl="revTx" presStyleIdx="2" presStyleCnt="7"/>
      <dgm:spPr/>
    </dgm:pt>
    <dgm:pt modelId="{56409489-6472-442E-8885-9A439CD99CCF}" type="pres">
      <dgm:prSet presAssocID="{840F9733-4698-4EB3-9FAA-44802465098B}" presName="vert1" presStyleCnt="0"/>
      <dgm:spPr/>
    </dgm:pt>
    <dgm:pt modelId="{DCA7C4E7-52E1-4B75-85CF-841C0384D5B8}" type="pres">
      <dgm:prSet presAssocID="{CF7902B3-768E-46A9-9A16-CC5CEA7AB751}" presName="thickLine" presStyleLbl="alignNode1" presStyleIdx="3" presStyleCnt="7"/>
      <dgm:spPr/>
    </dgm:pt>
    <dgm:pt modelId="{A78C6FB2-8989-478E-9ADA-726FD1CB05E6}" type="pres">
      <dgm:prSet presAssocID="{CF7902B3-768E-46A9-9A16-CC5CEA7AB751}" presName="horz1" presStyleCnt="0"/>
      <dgm:spPr/>
    </dgm:pt>
    <dgm:pt modelId="{A77653D0-967C-4849-96E3-0D12D4F0E86C}" type="pres">
      <dgm:prSet presAssocID="{CF7902B3-768E-46A9-9A16-CC5CEA7AB751}" presName="tx1" presStyleLbl="revTx" presStyleIdx="3" presStyleCnt="7"/>
      <dgm:spPr/>
    </dgm:pt>
    <dgm:pt modelId="{738F0182-D894-4F97-8021-F1222E3E1B34}" type="pres">
      <dgm:prSet presAssocID="{CF7902B3-768E-46A9-9A16-CC5CEA7AB751}" presName="vert1" presStyleCnt="0"/>
      <dgm:spPr/>
    </dgm:pt>
    <dgm:pt modelId="{905CEBA5-B83C-4629-A96D-0F5AEDC8AEB9}" type="pres">
      <dgm:prSet presAssocID="{4773CF78-CDFF-4438-9286-554A6485A046}" presName="thickLine" presStyleLbl="alignNode1" presStyleIdx="4" presStyleCnt="7"/>
      <dgm:spPr/>
    </dgm:pt>
    <dgm:pt modelId="{F0BA6397-D20B-43F1-A571-DC34C455EA0B}" type="pres">
      <dgm:prSet presAssocID="{4773CF78-CDFF-4438-9286-554A6485A046}" presName="horz1" presStyleCnt="0"/>
      <dgm:spPr/>
    </dgm:pt>
    <dgm:pt modelId="{17E63212-14C6-4818-8C12-AD54B15A8768}" type="pres">
      <dgm:prSet presAssocID="{4773CF78-CDFF-4438-9286-554A6485A046}" presName="tx1" presStyleLbl="revTx" presStyleIdx="4" presStyleCnt="7"/>
      <dgm:spPr/>
    </dgm:pt>
    <dgm:pt modelId="{F776FE91-CF74-4C99-9B26-936B2632B99E}" type="pres">
      <dgm:prSet presAssocID="{4773CF78-CDFF-4438-9286-554A6485A046}" presName="vert1" presStyleCnt="0"/>
      <dgm:spPr/>
    </dgm:pt>
    <dgm:pt modelId="{237DE24A-4F0B-40A1-8CCB-14294E0924B0}" type="pres">
      <dgm:prSet presAssocID="{8F5F17A7-AB13-4C4F-8ADC-7EBCA86E1FF2}" presName="thickLine" presStyleLbl="alignNode1" presStyleIdx="5" presStyleCnt="7"/>
      <dgm:spPr/>
    </dgm:pt>
    <dgm:pt modelId="{3B6CC2AA-E871-4015-919D-1283740B1160}" type="pres">
      <dgm:prSet presAssocID="{8F5F17A7-AB13-4C4F-8ADC-7EBCA86E1FF2}" presName="horz1" presStyleCnt="0"/>
      <dgm:spPr/>
    </dgm:pt>
    <dgm:pt modelId="{9C0AF1E9-402B-4AD8-AD1F-9E51F0DDCB1C}" type="pres">
      <dgm:prSet presAssocID="{8F5F17A7-AB13-4C4F-8ADC-7EBCA86E1FF2}" presName="tx1" presStyleLbl="revTx" presStyleIdx="5" presStyleCnt="7"/>
      <dgm:spPr/>
    </dgm:pt>
    <dgm:pt modelId="{DD4E2421-6859-4AFA-B5BD-5B103FB3DAF2}" type="pres">
      <dgm:prSet presAssocID="{8F5F17A7-AB13-4C4F-8ADC-7EBCA86E1FF2}" presName="vert1" presStyleCnt="0"/>
      <dgm:spPr/>
    </dgm:pt>
    <dgm:pt modelId="{0994B068-6013-4E4A-B821-3F249DDC1069}" type="pres">
      <dgm:prSet presAssocID="{92E4842A-7560-4CB5-8E43-5A26F390F5F2}" presName="thickLine" presStyleLbl="alignNode1" presStyleIdx="6" presStyleCnt="7"/>
      <dgm:spPr/>
    </dgm:pt>
    <dgm:pt modelId="{3AC57423-4BEF-4613-BBDE-33ED42B2E8B7}" type="pres">
      <dgm:prSet presAssocID="{92E4842A-7560-4CB5-8E43-5A26F390F5F2}" presName="horz1" presStyleCnt="0"/>
      <dgm:spPr/>
    </dgm:pt>
    <dgm:pt modelId="{5A8A3D94-3421-40E2-827C-A908A5FE23E4}" type="pres">
      <dgm:prSet presAssocID="{92E4842A-7560-4CB5-8E43-5A26F390F5F2}" presName="tx1" presStyleLbl="revTx" presStyleIdx="6" presStyleCnt="7"/>
      <dgm:spPr/>
    </dgm:pt>
    <dgm:pt modelId="{7B3FD7CB-89F8-40BE-AEEC-2B38783738B9}" type="pres">
      <dgm:prSet presAssocID="{92E4842A-7560-4CB5-8E43-5A26F390F5F2}" presName="vert1" presStyleCnt="0"/>
      <dgm:spPr/>
    </dgm:pt>
  </dgm:ptLst>
  <dgm:cxnLst>
    <dgm:cxn modelId="{4800E402-C4BD-4415-A209-31DD34B634F9}" srcId="{40D9671E-88A7-4352-8A03-88D114233884}" destId="{92E4842A-7560-4CB5-8E43-5A26F390F5F2}" srcOrd="6" destOrd="0" parTransId="{5849549B-9DAF-410C-898F-7671E7231231}" sibTransId="{41C92A31-329E-40AC-9B5E-4406A00CD51A}"/>
    <dgm:cxn modelId="{55F6AB18-50F9-4D06-B472-EDCB3CAA0274}" type="presOf" srcId="{92E4842A-7560-4CB5-8E43-5A26F390F5F2}" destId="{5A8A3D94-3421-40E2-827C-A908A5FE23E4}" srcOrd="0" destOrd="0" presId="urn:microsoft.com/office/officeart/2008/layout/LinedList"/>
    <dgm:cxn modelId="{BEDA683E-981E-40B4-884A-F0EB775BCC36}" srcId="{40D9671E-88A7-4352-8A03-88D114233884}" destId="{3DB60FE1-FF2F-4CEB-894B-37E9162E90C1}" srcOrd="0" destOrd="0" parTransId="{AABAD309-C0A4-4686-867D-C099C84BBB31}" sibTransId="{C372547F-3699-4127-ADBB-0AD0D51B14E5}"/>
    <dgm:cxn modelId="{134F6540-A67B-4A95-9EB8-05963AF2AC95}" srcId="{40D9671E-88A7-4352-8A03-88D114233884}" destId="{3C8A789E-69A4-4604-8471-DD972278339E}" srcOrd="1" destOrd="0" parTransId="{99EF377C-13E7-4A70-B6FF-B5809555EDC3}" sibTransId="{7EB34D87-EE33-4D5E-9858-7BE7F39E67A5}"/>
    <dgm:cxn modelId="{DEF82A49-5B68-40AF-965D-284BA62E0C2A}" type="presOf" srcId="{8F5F17A7-AB13-4C4F-8ADC-7EBCA86E1FF2}" destId="{9C0AF1E9-402B-4AD8-AD1F-9E51F0DDCB1C}" srcOrd="0" destOrd="0" presId="urn:microsoft.com/office/officeart/2008/layout/LinedList"/>
    <dgm:cxn modelId="{BA50F163-91BB-4251-B82D-CD59237601C2}" type="presOf" srcId="{4773CF78-CDFF-4438-9286-554A6485A046}" destId="{17E63212-14C6-4818-8C12-AD54B15A8768}" srcOrd="0" destOrd="0" presId="urn:microsoft.com/office/officeart/2008/layout/LinedList"/>
    <dgm:cxn modelId="{1ECAF482-120F-4540-ADB8-737AE4244DF6}" srcId="{40D9671E-88A7-4352-8A03-88D114233884}" destId="{840F9733-4698-4EB3-9FAA-44802465098B}" srcOrd="2" destOrd="0" parTransId="{12D97B1C-2BDC-4C1E-8647-A92B94ADBF32}" sibTransId="{AD52BFD9-89C0-45F5-A76C-684BA3182E25}"/>
    <dgm:cxn modelId="{02BF6E9B-4EAA-4B91-BE97-D5746B861220}" type="presOf" srcId="{40D9671E-88A7-4352-8A03-88D114233884}" destId="{D73ED8CE-E60D-413D-924F-EA6B49C3BE9A}" srcOrd="0" destOrd="0" presId="urn:microsoft.com/office/officeart/2008/layout/LinedList"/>
    <dgm:cxn modelId="{952F9E9D-3BC0-410A-84F9-6A7433116EE1}" type="presOf" srcId="{CF7902B3-768E-46A9-9A16-CC5CEA7AB751}" destId="{A77653D0-967C-4849-96E3-0D12D4F0E86C}" srcOrd="0" destOrd="0" presId="urn:microsoft.com/office/officeart/2008/layout/LinedList"/>
    <dgm:cxn modelId="{9B26CBA2-64A6-465B-80C8-80767CD98F91}" srcId="{40D9671E-88A7-4352-8A03-88D114233884}" destId="{8F5F17A7-AB13-4C4F-8ADC-7EBCA86E1FF2}" srcOrd="5" destOrd="0" parTransId="{0A8F7101-8FA9-441A-AF87-6E0208698D35}" sibTransId="{700C16AE-FF27-41B0-A755-F70C41F18311}"/>
    <dgm:cxn modelId="{0C9CAFAD-51EA-46E6-9639-6D096AB8DEA2}" type="presOf" srcId="{840F9733-4698-4EB3-9FAA-44802465098B}" destId="{0048A1D9-B954-4713-908F-6A7FE8D0DB61}" srcOrd="0" destOrd="0" presId="urn:microsoft.com/office/officeart/2008/layout/LinedList"/>
    <dgm:cxn modelId="{068E41B1-7CC4-4484-8D31-4CA55AAB2068}" srcId="{40D9671E-88A7-4352-8A03-88D114233884}" destId="{CF7902B3-768E-46A9-9A16-CC5CEA7AB751}" srcOrd="3" destOrd="0" parTransId="{54EA66CE-139B-41B4-9D8D-A117945FF7C9}" sibTransId="{0D2E480C-8C58-46BC-BEEE-9EB15BCDC9F8}"/>
    <dgm:cxn modelId="{28BD23C7-FE64-48D6-8F83-6B5902835906}" type="presOf" srcId="{3DB60FE1-FF2F-4CEB-894B-37E9162E90C1}" destId="{71C934C0-CD96-4F97-A0BA-D8612F47D5F6}" srcOrd="0" destOrd="0" presId="urn:microsoft.com/office/officeart/2008/layout/LinedList"/>
    <dgm:cxn modelId="{F7A5A7CB-AE52-495F-B30E-BDDF7A56B176}" type="presOf" srcId="{3C8A789E-69A4-4604-8471-DD972278339E}" destId="{9E0AE8D2-C06D-4387-BA1C-3C8723DFF6ED}" srcOrd="0" destOrd="0" presId="urn:microsoft.com/office/officeart/2008/layout/LinedList"/>
    <dgm:cxn modelId="{0C04E3CE-9D4A-47DE-8043-573CA9D331B0}" srcId="{40D9671E-88A7-4352-8A03-88D114233884}" destId="{4773CF78-CDFF-4438-9286-554A6485A046}" srcOrd="4" destOrd="0" parTransId="{C7E7250F-5FD3-4F7C-A4E3-47A0DDA4AC3B}" sibTransId="{8378D4C9-9CC8-4FA4-9A6F-6895C29B8025}"/>
    <dgm:cxn modelId="{266E3DB6-3866-41F1-AE5C-A0FDA5DF0905}" type="presParOf" srcId="{D73ED8CE-E60D-413D-924F-EA6B49C3BE9A}" destId="{A3834037-669B-45DB-9C6A-0DAD5B50E8AC}" srcOrd="0" destOrd="0" presId="urn:microsoft.com/office/officeart/2008/layout/LinedList"/>
    <dgm:cxn modelId="{B3287C11-3E81-4B4E-8C82-5A6FDEE5FAED}" type="presParOf" srcId="{D73ED8CE-E60D-413D-924F-EA6B49C3BE9A}" destId="{5748224B-0AEC-461F-9309-CAF5224FB477}" srcOrd="1" destOrd="0" presId="urn:microsoft.com/office/officeart/2008/layout/LinedList"/>
    <dgm:cxn modelId="{47D72589-3785-43CD-BA8E-F58AD9BB7E62}" type="presParOf" srcId="{5748224B-0AEC-461F-9309-CAF5224FB477}" destId="{71C934C0-CD96-4F97-A0BA-D8612F47D5F6}" srcOrd="0" destOrd="0" presId="urn:microsoft.com/office/officeart/2008/layout/LinedList"/>
    <dgm:cxn modelId="{FEA25C33-A404-49BD-B9BE-D124B2DA5168}" type="presParOf" srcId="{5748224B-0AEC-461F-9309-CAF5224FB477}" destId="{03693761-E057-4265-9AB2-78FED4C06E19}" srcOrd="1" destOrd="0" presId="urn:microsoft.com/office/officeart/2008/layout/LinedList"/>
    <dgm:cxn modelId="{5A490103-B294-4B37-855B-2E06D2E94836}" type="presParOf" srcId="{D73ED8CE-E60D-413D-924F-EA6B49C3BE9A}" destId="{6F91C637-12D7-475F-8DE4-5E7624D74866}" srcOrd="2" destOrd="0" presId="urn:microsoft.com/office/officeart/2008/layout/LinedList"/>
    <dgm:cxn modelId="{DB139010-5168-4695-8EFF-09AC4D1746A1}" type="presParOf" srcId="{D73ED8CE-E60D-413D-924F-EA6B49C3BE9A}" destId="{7C7E30C8-1DAE-4498-94C1-2CE535D6EBD2}" srcOrd="3" destOrd="0" presId="urn:microsoft.com/office/officeart/2008/layout/LinedList"/>
    <dgm:cxn modelId="{043F9280-D679-42F2-BD7B-70A5F04EC496}" type="presParOf" srcId="{7C7E30C8-1DAE-4498-94C1-2CE535D6EBD2}" destId="{9E0AE8D2-C06D-4387-BA1C-3C8723DFF6ED}" srcOrd="0" destOrd="0" presId="urn:microsoft.com/office/officeart/2008/layout/LinedList"/>
    <dgm:cxn modelId="{D323D5F1-263C-46C7-A0D8-6B4F0BADB648}" type="presParOf" srcId="{7C7E30C8-1DAE-4498-94C1-2CE535D6EBD2}" destId="{D936899B-4E84-4705-86CD-77C434F0DCFB}" srcOrd="1" destOrd="0" presId="urn:microsoft.com/office/officeart/2008/layout/LinedList"/>
    <dgm:cxn modelId="{24E092E7-6209-4CE0-B8DC-65E1E16E91AE}" type="presParOf" srcId="{D73ED8CE-E60D-413D-924F-EA6B49C3BE9A}" destId="{DA92BAD6-44CB-4EC0-80B2-6742FCC21FB1}" srcOrd="4" destOrd="0" presId="urn:microsoft.com/office/officeart/2008/layout/LinedList"/>
    <dgm:cxn modelId="{1220D4A9-6994-47A7-9FC8-299C74693F53}" type="presParOf" srcId="{D73ED8CE-E60D-413D-924F-EA6B49C3BE9A}" destId="{9F42CCA5-03E2-45C9-8DCC-646E714E910A}" srcOrd="5" destOrd="0" presId="urn:microsoft.com/office/officeart/2008/layout/LinedList"/>
    <dgm:cxn modelId="{DE5F995E-B998-4D4E-834B-D05AB0448968}" type="presParOf" srcId="{9F42CCA5-03E2-45C9-8DCC-646E714E910A}" destId="{0048A1D9-B954-4713-908F-6A7FE8D0DB61}" srcOrd="0" destOrd="0" presId="urn:microsoft.com/office/officeart/2008/layout/LinedList"/>
    <dgm:cxn modelId="{564B5A80-4176-4726-80FC-AF62D6139060}" type="presParOf" srcId="{9F42CCA5-03E2-45C9-8DCC-646E714E910A}" destId="{56409489-6472-442E-8885-9A439CD99CCF}" srcOrd="1" destOrd="0" presId="urn:microsoft.com/office/officeart/2008/layout/LinedList"/>
    <dgm:cxn modelId="{8ABB405F-A9CF-49B1-8DBC-D9A1E065E009}" type="presParOf" srcId="{D73ED8CE-E60D-413D-924F-EA6B49C3BE9A}" destId="{DCA7C4E7-52E1-4B75-85CF-841C0384D5B8}" srcOrd="6" destOrd="0" presId="urn:microsoft.com/office/officeart/2008/layout/LinedList"/>
    <dgm:cxn modelId="{D03681C8-B2C9-48E7-8514-18425993174F}" type="presParOf" srcId="{D73ED8CE-E60D-413D-924F-EA6B49C3BE9A}" destId="{A78C6FB2-8989-478E-9ADA-726FD1CB05E6}" srcOrd="7" destOrd="0" presId="urn:microsoft.com/office/officeart/2008/layout/LinedList"/>
    <dgm:cxn modelId="{5BF3A2CC-1332-4A3C-82F3-3CED704F6DB4}" type="presParOf" srcId="{A78C6FB2-8989-478E-9ADA-726FD1CB05E6}" destId="{A77653D0-967C-4849-96E3-0D12D4F0E86C}" srcOrd="0" destOrd="0" presId="urn:microsoft.com/office/officeart/2008/layout/LinedList"/>
    <dgm:cxn modelId="{DC8BFCDB-2ABC-4AEB-A1B1-8F84ADE9FC45}" type="presParOf" srcId="{A78C6FB2-8989-478E-9ADA-726FD1CB05E6}" destId="{738F0182-D894-4F97-8021-F1222E3E1B34}" srcOrd="1" destOrd="0" presId="urn:microsoft.com/office/officeart/2008/layout/LinedList"/>
    <dgm:cxn modelId="{D32031ED-EDFA-46AF-A9AA-81254965F821}" type="presParOf" srcId="{D73ED8CE-E60D-413D-924F-EA6B49C3BE9A}" destId="{905CEBA5-B83C-4629-A96D-0F5AEDC8AEB9}" srcOrd="8" destOrd="0" presId="urn:microsoft.com/office/officeart/2008/layout/LinedList"/>
    <dgm:cxn modelId="{11D99C3D-E7F6-43F3-9BC9-7AB696C31DE4}" type="presParOf" srcId="{D73ED8CE-E60D-413D-924F-EA6B49C3BE9A}" destId="{F0BA6397-D20B-43F1-A571-DC34C455EA0B}" srcOrd="9" destOrd="0" presId="urn:microsoft.com/office/officeart/2008/layout/LinedList"/>
    <dgm:cxn modelId="{C0D2A94F-1457-4033-BF11-2EC0D26AAB59}" type="presParOf" srcId="{F0BA6397-D20B-43F1-A571-DC34C455EA0B}" destId="{17E63212-14C6-4818-8C12-AD54B15A8768}" srcOrd="0" destOrd="0" presId="urn:microsoft.com/office/officeart/2008/layout/LinedList"/>
    <dgm:cxn modelId="{FBE3F183-B152-4EA1-AE66-824E5BD013BD}" type="presParOf" srcId="{F0BA6397-D20B-43F1-A571-DC34C455EA0B}" destId="{F776FE91-CF74-4C99-9B26-936B2632B99E}" srcOrd="1" destOrd="0" presId="urn:microsoft.com/office/officeart/2008/layout/LinedList"/>
    <dgm:cxn modelId="{2D1AF6E8-7886-4B70-AA31-B3586C9ACCDF}" type="presParOf" srcId="{D73ED8CE-E60D-413D-924F-EA6B49C3BE9A}" destId="{237DE24A-4F0B-40A1-8CCB-14294E0924B0}" srcOrd="10" destOrd="0" presId="urn:microsoft.com/office/officeart/2008/layout/LinedList"/>
    <dgm:cxn modelId="{DBAF0970-86D9-4041-B1B1-E5C8969F53E8}" type="presParOf" srcId="{D73ED8CE-E60D-413D-924F-EA6B49C3BE9A}" destId="{3B6CC2AA-E871-4015-919D-1283740B1160}" srcOrd="11" destOrd="0" presId="urn:microsoft.com/office/officeart/2008/layout/LinedList"/>
    <dgm:cxn modelId="{9FABDCD9-EC61-4B8D-8CF6-4A5C719FBC9C}" type="presParOf" srcId="{3B6CC2AA-E871-4015-919D-1283740B1160}" destId="{9C0AF1E9-402B-4AD8-AD1F-9E51F0DDCB1C}" srcOrd="0" destOrd="0" presId="urn:microsoft.com/office/officeart/2008/layout/LinedList"/>
    <dgm:cxn modelId="{2CF548A1-E2BF-4B80-9F2E-06893C810174}" type="presParOf" srcId="{3B6CC2AA-E871-4015-919D-1283740B1160}" destId="{DD4E2421-6859-4AFA-B5BD-5B103FB3DAF2}" srcOrd="1" destOrd="0" presId="urn:microsoft.com/office/officeart/2008/layout/LinedList"/>
    <dgm:cxn modelId="{6293125D-5233-45E0-9C2E-4CE7357A04C4}" type="presParOf" srcId="{D73ED8CE-E60D-413D-924F-EA6B49C3BE9A}" destId="{0994B068-6013-4E4A-B821-3F249DDC1069}" srcOrd="12" destOrd="0" presId="urn:microsoft.com/office/officeart/2008/layout/LinedList"/>
    <dgm:cxn modelId="{3B97785D-CBE9-427C-8140-8076E7642A8A}" type="presParOf" srcId="{D73ED8CE-E60D-413D-924F-EA6B49C3BE9A}" destId="{3AC57423-4BEF-4613-BBDE-33ED42B2E8B7}" srcOrd="13" destOrd="0" presId="urn:microsoft.com/office/officeart/2008/layout/LinedList"/>
    <dgm:cxn modelId="{EB9F64F9-875D-4F25-B39E-0584EBAC31BC}" type="presParOf" srcId="{3AC57423-4BEF-4613-BBDE-33ED42B2E8B7}" destId="{5A8A3D94-3421-40E2-827C-A908A5FE23E4}" srcOrd="0" destOrd="0" presId="urn:microsoft.com/office/officeart/2008/layout/LinedList"/>
    <dgm:cxn modelId="{4746CC63-0DB0-4556-931C-33D2F21E60E9}" type="presParOf" srcId="{3AC57423-4BEF-4613-BBDE-33ED42B2E8B7}" destId="{7B3FD7CB-89F8-40BE-AEEC-2B38783738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86309-F2E2-48C6-ABE5-862F8A9C6B5F}">
      <dsp:nvSpPr>
        <dsp:cNvPr id="0" name=""/>
        <dsp:cNvSpPr/>
      </dsp:nvSpPr>
      <dsp:spPr>
        <a:xfrm>
          <a:off x="2185474" y="407622"/>
          <a:ext cx="5072634" cy="5072634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Assessment</a:t>
          </a:r>
        </a:p>
      </dsp:txBody>
      <dsp:txXfrm>
        <a:off x="4943416" y="1343644"/>
        <a:ext cx="1721072" cy="1690878"/>
      </dsp:txXfrm>
    </dsp:sp>
    <dsp:sp modelId="{9EE1312A-85FF-4BF4-98F6-107874A342E0}">
      <dsp:nvSpPr>
        <dsp:cNvPr id="0" name=""/>
        <dsp:cNvSpPr/>
      </dsp:nvSpPr>
      <dsp:spPr>
        <a:xfrm>
          <a:off x="1923991" y="558593"/>
          <a:ext cx="5072634" cy="5072634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Curriculum </a:t>
          </a:r>
        </a:p>
      </dsp:txBody>
      <dsp:txXfrm>
        <a:off x="3312927" y="3759184"/>
        <a:ext cx="2294763" cy="1570101"/>
      </dsp:txXfrm>
    </dsp:sp>
    <dsp:sp modelId="{466E227D-E795-43E8-9D51-D8F56FF184DA}">
      <dsp:nvSpPr>
        <dsp:cNvPr id="0" name=""/>
        <dsp:cNvSpPr/>
      </dsp:nvSpPr>
      <dsp:spPr>
        <a:xfrm>
          <a:off x="1923991" y="558593"/>
          <a:ext cx="5072634" cy="507263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Pedagogy</a:t>
          </a:r>
        </a:p>
      </dsp:txBody>
      <dsp:txXfrm>
        <a:off x="2467488" y="1555003"/>
        <a:ext cx="1721072" cy="16908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34037-669B-45DB-9C6A-0DAD5B50E8AC}">
      <dsp:nvSpPr>
        <dsp:cNvPr id="0" name=""/>
        <dsp:cNvSpPr/>
      </dsp:nvSpPr>
      <dsp:spPr>
        <a:xfrm>
          <a:off x="0" y="452"/>
          <a:ext cx="101631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934C0-CD96-4F97-A0BA-D8612F47D5F6}">
      <dsp:nvSpPr>
        <dsp:cNvPr id="0" name=""/>
        <dsp:cNvSpPr/>
      </dsp:nvSpPr>
      <dsp:spPr>
        <a:xfrm>
          <a:off x="0" y="452"/>
          <a:ext cx="10163174" cy="52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/>
            <a:t>Higher Order Thinking &amp; Reflection </a:t>
          </a:r>
          <a:endParaRPr lang="en-US" sz="2400" b="0" kern="1200" dirty="0"/>
        </a:p>
      </dsp:txBody>
      <dsp:txXfrm>
        <a:off x="0" y="452"/>
        <a:ext cx="10163174" cy="529188"/>
      </dsp:txXfrm>
    </dsp:sp>
    <dsp:sp modelId="{6F91C637-12D7-475F-8DE4-5E7624D74866}">
      <dsp:nvSpPr>
        <dsp:cNvPr id="0" name=""/>
        <dsp:cNvSpPr/>
      </dsp:nvSpPr>
      <dsp:spPr>
        <a:xfrm>
          <a:off x="0" y="529640"/>
          <a:ext cx="1016317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AE8D2-C06D-4387-BA1C-3C8723DFF6ED}">
      <dsp:nvSpPr>
        <dsp:cNvPr id="0" name=""/>
        <dsp:cNvSpPr/>
      </dsp:nvSpPr>
      <dsp:spPr>
        <a:xfrm>
          <a:off x="0" y="529640"/>
          <a:ext cx="10163174" cy="52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Real World/Challenge Based Learning - connecting with experts</a:t>
          </a:r>
        </a:p>
      </dsp:txBody>
      <dsp:txXfrm>
        <a:off x="0" y="529640"/>
        <a:ext cx="10163174" cy="529188"/>
      </dsp:txXfrm>
    </dsp:sp>
    <dsp:sp modelId="{DA92BAD6-44CB-4EC0-80B2-6742FCC21FB1}">
      <dsp:nvSpPr>
        <dsp:cNvPr id="0" name=""/>
        <dsp:cNvSpPr/>
      </dsp:nvSpPr>
      <dsp:spPr>
        <a:xfrm>
          <a:off x="0" y="1058829"/>
          <a:ext cx="1016317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8A1D9-B954-4713-908F-6A7FE8D0DB61}">
      <dsp:nvSpPr>
        <dsp:cNvPr id="0" name=""/>
        <dsp:cNvSpPr/>
      </dsp:nvSpPr>
      <dsp:spPr>
        <a:xfrm>
          <a:off x="0" y="1058829"/>
          <a:ext cx="10163174" cy="52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Knowledge, Empathy &amp; Understanding</a:t>
          </a:r>
        </a:p>
      </dsp:txBody>
      <dsp:txXfrm>
        <a:off x="0" y="1058829"/>
        <a:ext cx="10163174" cy="529188"/>
      </dsp:txXfrm>
    </dsp:sp>
    <dsp:sp modelId="{DCA7C4E7-52E1-4B75-85CF-841C0384D5B8}">
      <dsp:nvSpPr>
        <dsp:cNvPr id="0" name=""/>
        <dsp:cNvSpPr/>
      </dsp:nvSpPr>
      <dsp:spPr>
        <a:xfrm>
          <a:off x="0" y="1588018"/>
          <a:ext cx="1016317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653D0-967C-4849-96E3-0D12D4F0E86C}">
      <dsp:nvSpPr>
        <dsp:cNvPr id="0" name=""/>
        <dsp:cNvSpPr/>
      </dsp:nvSpPr>
      <dsp:spPr>
        <a:xfrm>
          <a:off x="0" y="1588018"/>
          <a:ext cx="10163174" cy="52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Creativity, Diversity &amp; Complexity  </a:t>
          </a:r>
        </a:p>
      </dsp:txBody>
      <dsp:txXfrm>
        <a:off x="0" y="1588018"/>
        <a:ext cx="10163174" cy="529188"/>
      </dsp:txXfrm>
    </dsp:sp>
    <dsp:sp modelId="{905CEBA5-B83C-4629-A96D-0F5AEDC8AEB9}">
      <dsp:nvSpPr>
        <dsp:cNvPr id="0" name=""/>
        <dsp:cNvSpPr/>
      </dsp:nvSpPr>
      <dsp:spPr>
        <a:xfrm>
          <a:off x="0" y="2117206"/>
          <a:ext cx="1016317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63212-14C6-4818-8C12-AD54B15A8768}">
      <dsp:nvSpPr>
        <dsp:cNvPr id="0" name=""/>
        <dsp:cNvSpPr/>
      </dsp:nvSpPr>
      <dsp:spPr>
        <a:xfrm>
          <a:off x="0" y="2117206"/>
          <a:ext cx="10163174" cy="52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Collaboration, Communication &amp; Citizenship </a:t>
          </a:r>
        </a:p>
      </dsp:txBody>
      <dsp:txXfrm>
        <a:off x="0" y="2117206"/>
        <a:ext cx="10163174" cy="529188"/>
      </dsp:txXfrm>
    </dsp:sp>
    <dsp:sp modelId="{237DE24A-4F0B-40A1-8CCB-14294E0924B0}">
      <dsp:nvSpPr>
        <dsp:cNvPr id="0" name=""/>
        <dsp:cNvSpPr/>
      </dsp:nvSpPr>
      <dsp:spPr>
        <a:xfrm>
          <a:off x="0" y="2646395"/>
          <a:ext cx="101631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AF1E9-402B-4AD8-AD1F-9E51F0DDCB1C}">
      <dsp:nvSpPr>
        <dsp:cNvPr id="0" name=""/>
        <dsp:cNvSpPr/>
      </dsp:nvSpPr>
      <dsp:spPr>
        <a:xfrm>
          <a:off x="0" y="2646395"/>
          <a:ext cx="10163174" cy="52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Agency, Independence &amp; Resilience</a:t>
          </a:r>
        </a:p>
      </dsp:txBody>
      <dsp:txXfrm>
        <a:off x="0" y="2646395"/>
        <a:ext cx="10163174" cy="529188"/>
      </dsp:txXfrm>
    </dsp:sp>
    <dsp:sp modelId="{0994B068-6013-4E4A-B821-3F249DDC1069}">
      <dsp:nvSpPr>
        <dsp:cNvPr id="0" name=""/>
        <dsp:cNvSpPr/>
      </dsp:nvSpPr>
      <dsp:spPr>
        <a:xfrm>
          <a:off x="0" y="3175584"/>
          <a:ext cx="1016317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A3D94-3421-40E2-827C-A908A5FE23E4}">
      <dsp:nvSpPr>
        <dsp:cNvPr id="0" name=""/>
        <dsp:cNvSpPr/>
      </dsp:nvSpPr>
      <dsp:spPr>
        <a:xfrm>
          <a:off x="0" y="3175584"/>
          <a:ext cx="10163174" cy="52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Making a Real Difference – local &amp;/or global communities  </a:t>
          </a:r>
        </a:p>
      </dsp:txBody>
      <dsp:txXfrm>
        <a:off x="0" y="3175584"/>
        <a:ext cx="10163174" cy="529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4D57BDD-E64A-4D27-8978-82FFCA18A12C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0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5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171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58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11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29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874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4D57BDD-E64A-4D27-8978-82FFCA18A12C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1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4D57BDD-E64A-4D27-8978-82FFCA18A12C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26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1E3AD-7C9F-4EBB-A902-17CA0DFE6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17DA9-BCE5-4CB9-ABBF-FBF0A1592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C147E-1087-4092-9577-9C4F9B2D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AFD9F-7263-4B5E-B3C6-7E0A258A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93C08-8BBA-4EBA-8323-DBDBE082F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826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8B9B-F35E-4D0F-B102-7A559DF5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5A95E-C887-4523-86FE-F9D05116D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2099B-EB5A-449B-B3F8-74F984DD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F888E-BCF9-4B2C-B805-7B25582E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84E59-30B3-47E3-A60D-199A9724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94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5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C022-5E5D-4002-BBBE-948B4DBB9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102BE-1A41-4514-B071-864CB4086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182E3-152E-43B0-B84A-2404A1F9D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7C969-75C0-4BA1-BC1D-BFB7CFD91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D698B-6B5B-4F14-9A06-CCE75A95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806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A581-4172-4D48-9E31-FAE9C350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C4FBA-481D-47B8-A9DE-00CE8B236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A3B89-D194-446A-9C71-C7ABAE78E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57A3A-27F9-464A-ADBB-2AD5A656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73B9F-E1ED-4272-814C-3143964D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02C2D-CE19-44A0-87BB-8C2A16BD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463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02E26-258D-4FC9-B33E-DE160D96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5F9A6-FAC4-4670-9D9D-4A9E3398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3451F-A639-4994-97EE-69F796991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A8185-22D7-4034-918E-7D2BE946A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E11CA-E173-42C2-87DA-3BBB70A1D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EE3707-FB50-4A3E-8C5F-B7A1D103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0A723-68B3-4502-B03A-6BD9D959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2EB45D-636C-4DAC-849A-845DCE07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68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DD636-639B-4910-BA61-F7F3273E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6C941-EA11-4836-BA78-B3EDD5330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13275-5DFE-4DDA-B45A-CC847FE67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6049E-AE6B-4FED-B94B-23488195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263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0CE1F-A4F0-4F0B-98EA-2AC7115CC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E27241-020F-40AA-9311-4000DB2F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E9664-BD9C-45B4-8FFA-F8E27F19B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791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7BAAB-2F4E-4BB7-BE14-B95F4D628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E5EAF-54AB-451F-9238-6B851907D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65FC5-ED3C-4F8A-BEA7-50122F33D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88CD5-68D0-468F-BDB5-2C0705D9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F0ABF-709C-4462-B72C-ED40CB36C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7EB7A-3D07-4CA7-80F7-B5DAE10C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414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954E-25F1-4DDD-8779-6BD53660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17A1E5-D8A7-45EE-9B64-2A8ED214C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8A453-2963-4C09-B902-B193FF00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98975-05B5-4D09-80B7-EE9D05D7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CD133-313C-465A-930B-382213F6A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B8EF7-129A-427B-8E6F-7C5DAA6B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955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C95AB-CC47-4C53-A845-A6808036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4A490-A4CB-42C2-A3E9-4601D0986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32D3E-D3CE-44A8-BA3B-CE64FF53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00D55-3C8D-40D5-996E-76636A9E1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0921E-DE32-4BF0-A39E-605A79436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703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7836BC-7E87-41DF-ADE9-11A094094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4E5B3-B878-48C4-8548-9B471D5E8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40BCF-FF4C-444A-8C49-6506AB67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D7909-26FD-406B-915E-75CC33CF4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1CD3F-935F-4594-9399-E43135CD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998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6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89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302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620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635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105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365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92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73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853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20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28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456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914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6967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7720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24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05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3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2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3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pPr/>
              <a:t>1/20/23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72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4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8F90DD-85F7-43FA-9CF0-9D13C85A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D4F62-7FCE-4D19-B56C-B33DF49E6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82EFC-1E6D-44C9-BBCA-7311809B8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7A8F-8B12-439D-B20F-D57B34B27BB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B1378-1586-4FAA-BCF2-F502FC1B2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0D64F-784E-495F-9194-A7C06039F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0A863-F1C3-4B38-9DB2-DAD5211BF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0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85178-A5EA-448F-9456-9BE7BE91A6A2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173769-E416-4EAB-B5BC-112E6D78A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62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  <p:sldLayoutId id="2147484072" r:id="rId15"/>
    <p:sldLayoutId id="21474840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rows pointing towards different directions">
            <a:extLst>
              <a:ext uri="{FF2B5EF4-FFF2-40B4-BE49-F238E27FC236}">
                <a16:creationId xmlns:a16="http://schemas.microsoft.com/office/drawing/2014/main" id="{36F38388-1E89-6EA3-D7BC-4D120CAFA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827" b="62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Rectangle 28">
            <a:extLst>
              <a:ext uri="{FF2B5EF4-FFF2-40B4-BE49-F238E27FC236}">
                <a16:creationId xmlns:a16="http://schemas.microsoft.com/office/drawing/2014/main" id="{2B65E6B8-0D17-4912-97E4-60B47A511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104978" y="1295400"/>
            <a:ext cx="4936635" cy="37736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3F8E6-A464-4386-B4F4-70B648693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5339" y="1447800"/>
            <a:ext cx="4562452" cy="1488440"/>
          </a:xfrm>
        </p:spPr>
        <p:txBody>
          <a:bodyPr>
            <a:normAutofit/>
          </a:bodyPr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Rethinking Assessment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9652DD-22AD-401B-A865-CE9974605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39" y="3088639"/>
            <a:ext cx="4640786" cy="191198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GB" sz="2400" dirty="0">
                <a:solidFill>
                  <a:schemeClr val="tx1"/>
                </a:solidFill>
              </a:rPr>
              <a:t>Challenge, Knowledge &amp; Humanity Led Learning &amp; Assessment</a:t>
            </a:r>
          </a:p>
          <a:p>
            <a:pPr algn="ctr">
              <a:lnSpc>
                <a:spcPct val="90000"/>
              </a:lnSpc>
            </a:pPr>
            <a:endParaRPr lang="en-GB" sz="1400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GB" sz="1500" dirty="0">
                <a:solidFill>
                  <a:schemeClr val="tx1"/>
                </a:solidFill>
              </a:rPr>
              <a:t>Dr Chris McLean: university of Manchester</a:t>
            </a:r>
          </a:p>
        </p:txBody>
      </p:sp>
    </p:spTree>
    <p:extLst>
      <p:ext uri="{BB962C8B-B14F-4D97-AF65-F5344CB8AC3E}">
        <p14:creationId xmlns:p14="http://schemas.microsoft.com/office/powerpoint/2010/main" val="106657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3EF4D6-026A-4D52-B916-967329EE3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DB4846F-6AA5-4DB3-9581-D95F22BD5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17975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4EC22E-2292-4292-A80B-E81DF64BF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0041"/>
            <a:ext cx="12192000" cy="5077959"/>
          </a:xfrm>
          <a:custGeom>
            <a:avLst/>
            <a:gdLst>
              <a:gd name="connsiteX0" fmla="*/ 12192000 w 12192000"/>
              <a:gd name="connsiteY0" fmla="*/ 0 h 5077959"/>
              <a:gd name="connsiteX1" fmla="*/ 12192000 w 12192000"/>
              <a:gd name="connsiteY1" fmla="*/ 1972152 h 5077959"/>
              <a:gd name="connsiteX2" fmla="*/ 12192000 w 12192000"/>
              <a:gd name="connsiteY2" fmla="*/ 2361342 h 5077959"/>
              <a:gd name="connsiteX3" fmla="*/ 12192000 w 12192000"/>
              <a:gd name="connsiteY3" fmla="*/ 5077959 h 5077959"/>
              <a:gd name="connsiteX4" fmla="*/ 0 w 12192000"/>
              <a:gd name="connsiteY4" fmla="*/ 5077959 h 5077959"/>
              <a:gd name="connsiteX5" fmla="*/ 0 w 12192000"/>
              <a:gd name="connsiteY5" fmla="*/ 2361342 h 5077959"/>
              <a:gd name="connsiteX6" fmla="*/ 0 w 12192000"/>
              <a:gd name="connsiteY6" fmla="*/ 1972152 h 5077959"/>
              <a:gd name="connsiteX7" fmla="*/ 0 w 12192000"/>
              <a:gd name="connsiteY7" fmla="*/ 12515 h 5077959"/>
              <a:gd name="connsiteX8" fmla="*/ 108623 w 12192000"/>
              <a:gd name="connsiteY8" fmla="*/ 29540 h 5077959"/>
              <a:gd name="connsiteX9" fmla="*/ 300195 w 12192000"/>
              <a:gd name="connsiteY9" fmla="*/ 56163 h 5077959"/>
              <a:gd name="connsiteX10" fmla="*/ 527528 w 12192000"/>
              <a:gd name="connsiteY10" fmla="*/ 88041 h 5077959"/>
              <a:gd name="connsiteX11" fmla="*/ 779127 w 12192000"/>
              <a:gd name="connsiteY11" fmla="*/ 121671 h 5077959"/>
              <a:gd name="connsiteX12" fmla="*/ 1062654 w 12192000"/>
              <a:gd name="connsiteY12" fmla="*/ 157052 h 5077959"/>
              <a:gd name="connsiteX13" fmla="*/ 1371726 w 12192000"/>
              <a:gd name="connsiteY13" fmla="*/ 194535 h 5077959"/>
              <a:gd name="connsiteX14" fmla="*/ 1707616 w 12192000"/>
              <a:gd name="connsiteY14" fmla="*/ 232018 h 5077959"/>
              <a:gd name="connsiteX15" fmla="*/ 2065219 w 12192000"/>
              <a:gd name="connsiteY15" fmla="*/ 270201 h 5077959"/>
              <a:gd name="connsiteX16" fmla="*/ 2450918 w 12192000"/>
              <a:gd name="connsiteY16" fmla="*/ 305583 h 5077959"/>
              <a:gd name="connsiteX17" fmla="*/ 2854496 w 12192000"/>
              <a:gd name="connsiteY17" fmla="*/ 339562 h 5077959"/>
              <a:gd name="connsiteX18" fmla="*/ 3281065 w 12192000"/>
              <a:gd name="connsiteY18" fmla="*/ 370390 h 5077959"/>
              <a:gd name="connsiteX19" fmla="*/ 3725514 w 12192000"/>
              <a:gd name="connsiteY19" fmla="*/ 399815 h 5077959"/>
              <a:gd name="connsiteX20" fmla="*/ 4189119 w 12192000"/>
              <a:gd name="connsiteY20" fmla="*/ 427490 h 5077959"/>
              <a:gd name="connsiteX21" fmla="*/ 4426671 w 12192000"/>
              <a:gd name="connsiteY21" fmla="*/ 437298 h 5077959"/>
              <a:gd name="connsiteX22" fmla="*/ 4669330 w 12192000"/>
              <a:gd name="connsiteY22" fmla="*/ 448158 h 5077959"/>
              <a:gd name="connsiteX23" fmla="*/ 4915819 w 12192000"/>
              <a:gd name="connsiteY23" fmla="*/ 458317 h 5077959"/>
              <a:gd name="connsiteX24" fmla="*/ 5163586 w 12192000"/>
              <a:gd name="connsiteY24" fmla="*/ 464973 h 5077959"/>
              <a:gd name="connsiteX25" fmla="*/ 5416461 w 12192000"/>
              <a:gd name="connsiteY25" fmla="*/ 470928 h 5077959"/>
              <a:gd name="connsiteX26" fmla="*/ 5671892 w 12192000"/>
              <a:gd name="connsiteY26" fmla="*/ 477234 h 5077959"/>
              <a:gd name="connsiteX27" fmla="*/ 5932430 w 12192000"/>
              <a:gd name="connsiteY27" fmla="*/ 481437 h 5077959"/>
              <a:gd name="connsiteX28" fmla="*/ 6195523 w 12192000"/>
              <a:gd name="connsiteY28" fmla="*/ 481437 h 5077959"/>
              <a:gd name="connsiteX29" fmla="*/ 6461170 w 12192000"/>
              <a:gd name="connsiteY29" fmla="*/ 483539 h 5077959"/>
              <a:gd name="connsiteX30" fmla="*/ 6729372 w 12192000"/>
              <a:gd name="connsiteY30" fmla="*/ 481437 h 5077959"/>
              <a:gd name="connsiteX31" fmla="*/ 7001406 w 12192000"/>
              <a:gd name="connsiteY31" fmla="*/ 477234 h 5077959"/>
              <a:gd name="connsiteX32" fmla="*/ 7273439 w 12192000"/>
              <a:gd name="connsiteY32" fmla="*/ 473380 h 5077959"/>
              <a:gd name="connsiteX33" fmla="*/ 7549303 w 12192000"/>
              <a:gd name="connsiteY33" fmla="*/ 464973 h 5077959"/>
              <a:gd name="connsiteX34" fmla="*/ 7827722 w 12192000"/>
              <a:gd name="connsiteY34" fmla="*/ 456215 h 5077959"/>
              <a:gd name="connsiteX35" fmla="*/ 8106140 w 12192000"/>
              <a:gd name="connsiteY35" fmla="*/ 446056 h 5077959"/>
              <a:gd name="connsiteX36" fmla="*/ 8387114 w 12192000"/>
              <a:gd name="connsiteY36" fmla="*/ 431694 h 5077959"/>
              <a:gd name="connsiteX37" fmla="*/ 8670640 w 12192000"/>
              <a:gd name="connsiteY37" fmla="*/ 414528 h 5077959"/>
              <a:gd name="connsiteX38" fmla="*/ 8955446 w 12192000"/>
              <a:gd name="connsiteY38" fmla="*/ 398064 h 5077959"/>
              <a:gd name="connsiteX39" fmla="*/ 9240250 w 12192000"/>
              <a:gd name="connsiteY39" fmla="*/ 377045 h 5077959"/>
              <a:gd name="connsiteX40" fmla="*/ 9528886 w 12192000"/>
              <a:gd name="connsiteY40" fmla="*/ 351823 h 5077959"/>
              <a:gd name="connsiteX41" fmla="*/ 9813691 w 12192000"/>
              <a:gd name="connsiteY41" fmla="*/ 326601 h 5077959"/>
              <a:gd name="connsiteX42" fmla="*/ 10103603 w 12192000"/>
              <a:gd name="connsiteY42" fmla="*/ 297525 h 5077959"/>
              <a:gd name="connsiteX43" fmla="*/ 10394794 w 12192000"/>
              <a:gd name="connsiteY43" fmla="*/ 265647 h 5077959"/>
              <a:gd name="connsiteX44" fmla="*/ 10682153 w 12192000"/>
              <a:gd name="connsiteY44" fmla="*/ 232018 h 5077959"/>
              <a:gd name="connsiteX45" fmla="*/ 10973344 w 12192000"/>
              <a:gd name="connsiteY45" fmla="*/ 192783 h 5077959"/>
              <a:gd name="connsiteX46" fmla="*/ 11263257 w 12192000"/>
              <a:gd name="connsiteY46" fmla="*/ 150746 h 5077959"/>
              <a:gd name="connsiteX47" fmla="*/ 11554448 w 12192000"/>
              <a:gd name="connsiteY47" fmla="*/ 109060 h 5077959"/>
              <a:gd name="connsiteX48" fmla="*/ 11844360 w 12192000"/>
              <a:gd name="connsiteY48" fmla="*/ 60367 h 5077959"/>
              <a:gd name="connsiteX49" fmla="*/ 12132996 w 12192000"/>
              <a:gd name="connsiteY49" fmla="*/ 10623 h 50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5077959">
                <a:moveTo>
                  <a:pt x="12192000" y="0"/>
                </a:moveTo>
                <a:lnTo>
                  <a:pt x="12192000" y="1972152"/>
                </a:lnTo>
                <a:lnTo>
                  <a:pt x="12192000" y="2361342"/>
                </a:lnTo>
                <a:lnTo>
                  <a:pt x="12192000" y="5077959"/>
                </a:lnTo>
                <a:lnTo>
                  <a:pt x="0" y="5077959"/>
                </a:lnTo>
                <a:lnTo>
                  <a:pt x="0" y="2361342"/>
                </a:lnTo>
                <a:lnTo>
                  <a:pt x="0" y="1972152"/>
                </a:lnTo>
                <a:lnTo>
                  <a:pt x="0" y="12515"/>
                </a:lnTo>
                <a:lnTo>
                  <a:pt x="108623" y="29540"/>
                </a:lnTo>
                <a:lnTo>
                  <a:pt x="300195" y="56163"/>
                </a:lnTo>
                <a:lnTo>
                  <a:pt x="527528" y="88041"/>
                </a:lnTo>
                <a:lnTo>
                  <a:pt x="779127" y="121671"/>
                </a:lnTo>
                <a:lnTo>
                  <a:pt x="1062654" y="157052"/>
                </a:lnTo>
                <a:lnTo>
                  <a:pt x="1371726" y="194535"/>
                </a:lnTo>
                <a:lnTo>
                  <a:pt x="1707616" y="232018"/>
                </a:lnTo>
                <a:lnTo>
                  <a:pt x="2065219" y="270201"/>
                </a:lnTo>
                <a:lnTo>
                  <a:pt x="2450918" y="305583"/>
                </a:lnTo>
                <a:lnTo>
                  <a:pt x="2854496" y="339562"/>
                </a:lnTo>
                <a:lnTo>
                  <a:pt x="3281065" y="370390"/>
                </a:lnTo>
                <a:lnTo>
                  <a:pt x="3725514" y="399815"/>
                </a:lnTo>
                <a:lnTo>
                  <a:pt x="4189119" y="427490"/>
                </a:lnTo>
                <a:lnTo>
                  <a:pt x="4426671" y="437298"/>
                </a:lnTo>
                <a:lnTo>
                  <a:pt x="4669330" y="448158"/>
                </a:lnTo>
                <a:lnTo>
                  <a:pt x="4915819" y="458317"/>
                </a:lnTo>
                <a:lnTo>
                  <a:pt x="5163586" y="464973"/>
                </a:lnTo>
                <a:lnTo>
                  <a:pt x="5416461" y="470928"/>
                </a:lnTo>
                <a:lnTo>
                  <a:pt x="5671892" y="477234"/>
                </a:lnTo>
                <a:lnTo>
                  <a:pt x="5932430" y="481437"/>
                </a:lnTo>
                <a:lnTo>
                  <a:pt x="6195523" y="481437"/>
                </a:lnTo>
                <a:lnTo>
                  <a:pt x="6461170" y="483539"/>
                </a:lnTo>
                <a:lnTo>
                  <a:pt x="6729372" y="481437"/>
                </a:lnTo>
                <a:lnTo>
                  <a:pt x="7001406" y="477234"/>
                </a:lnTo>
                <a:lnTo>
                  <a:pt x="7273439" y="473380"/>
                </a:lnTo>
                <a:lnTo>
                  <a:pt x="7549303" y="464973"/>
                </a:lnTo>
                <a:lnTo>
                  <a:pt x="7827722" y="456215"/>
                </a:lnTo>
                <a:lnTo>
                  <a:pt x="8106140" y="446056"/>
                </a:lnTo>
                <a:lnTo>
                  <a:pt x="8387114" y="431694"/>
                </a:lnTo>
                <a:lnTo>
                  <a:pt x="8670640" y="414528"/>
                </a:lnTo>
                <a:lnTo>
                  <a:pt x="8955446" y="398064"/>
                </a:lnTo>
                <a:lnTo>
                  <a:pt x="9240250" y="377045"/>
                </a:lnTo>
                <a:lnTo>
                  <a:pt x="9528886" y="351823"/>
                </a:lnTo>
                <a:lnTo>
                  <a:pt x="9813691" y="326601"/>
                </a:lnTo>
                <a:lnTo>
                  <a:pt x="10103603" y="297525"/>
                </a:lnTo>
                <a:lnTo>
                  <a:pt x="10394794" y="265647"/>
                </a:lnTo>
                <a:lnTo>
                  <a:pt x="10682153" y="232018"/>
                </a:lnTo>
                <a:lnTo>
                  <a:pt x="10973344" y="192783"/>
                </a:lnTo>
                <a:lnTo>
                  <a:pt x="11263257" y="150746"/>
                </a:lnTo>
                <a:lnTo>
                  <a:pt x="11554448" y="109060"/>
                </a:lnTo>
                <a:lnTo>
                  <a:pt x="11844360" y="60367"/>
                </a:lnTo>
                <a:lnTo>
                  <a:pt x="12132996" y="106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2A2039-50D4-4D49-A79F-C82A1D913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1C7165-8A3A-44EB-88D0-4EFA36A00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 useBgFill="1">
          <p:nvSpPr>
            <p:cNvPr id="16" name="Freeform 5">
              <a:extLst>
                <a:ext uri="{FF2B5EF4-FFF2-40B4-BE49-F238E27FC236}">
                  <a16:creationId xmlns:a16="http://schemas.microsoft.com/office/drawing/2014/main" id="{A1081473-BB93-49A4-B605-4E2053739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DB19594-289B-414A-B3FD-962703DD4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750" y="838200"/>
            <a:ext cx="8826500" cy="700811"/>
          </a:xfrm>
        </p:spPr>
        <p:txBody>
          <a:bodyPr anchor="b"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EPQ: University Admissions &amp; Grades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A4DFFC8-1F77-4691-8497-743CFA53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225" y="2375624"/>
            <a:ext cx="3821825" cy="4505619"/>
          </a:xfrm>
        </p:spPr>
        <p:txBody>
          <a:bodyPr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750" b="1" i="1" dirty="0">
                <a:solidFill>
                  <a:srgbClr val="393F49"/>
                </a:solidFill>
                <a:effectLst/>
                <a:cs typeface="Times New Roman" panose="02020603050405020304" pitchFamily="18" charset="0"/>
              </a:rPr>
              <a:t>Queen Mary University </a:t>
            </a:r>
            <a:r>
              <a:rPr lang="en-GB" sz="1750" b="0" i="1" dirty="0">
                <a:solidFill>
                  <a:srgbClr val="393F49"/>
                </a:solidFill>
                <a:effectLst/>
                <a:cs typeface="Times New Roman" panose="02020603050405020304" pitchFamily="18" charset="0"/>
              </a:rPr>
              <a:t>of London welcomes students taking the Extended Project Qualification (EPQ).  The EPQ is an </a:t>
            </a:r>
            <a:r>
              <a:rPr lang="en-GB" sz="1750" b="1" i="1" dirty="0">
                <a:solidFill>
                  <a:srgbClr val="393F49"/>
                </a:solidFill>
                <a:effectLst/>
                <a:cs typeface="Times New Roman" panose="02020603050405020304" pitchFamily="18" charset="0"/>
              </a:rPr>
              <a:t>excellent opportunity </a:t>
            </a:r>
            <a:r>
              <a:rPr lang="en-GB" sz="1750" b="0" i="1" dirty="0">
                <a:solidFill>
                  <a:srgbClr val="393F49"/>
                </a:solidFill>
                <a:effectLst/>
                <a:cs typeface="Times New Roman" panose="02020603050405020304" pitchFamily="18" charset="0"/>
              </a:rPr>
              <a:t>for students to undertake a self-directed and self-motivated project which allows students to explore a topic of interest in depth through independent research….</a:t>
            </a:r>
            <a:r>
              <a:rPr lang="en-GB" sz="1750" b="1" i="1" dirty="0">
                <a:solidFill>
                  <a:srgbClr val="393F49"/>
                </a:solidFill>
                <a:effectLst/>
                <a:cs typeface="Times New Roman" panose="02020603050405020304" pitchFamily="18" charset="0"/>
              </a:rPr>
              <a:t>We recognise the EPQ as a qualification that provides students with a strong foundation in their transition to university.</a:t>
            </a:r>
            <a:endParaRPr lang="en-GB" sz="175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4ADB95-21E4-4E01-A10D-483448ED21EC}"/>
              </a:ext>
            </a:extLst>
          </p:cNvPr>
          <p:cNvSpPr txBox="1"/>
          <p:nvPr/>
        </p:nvSpPr>
        <p:spPr>
          <a:xfrm>
            <a:off x="4253248" y="2375624"/>
            <a:ext cx="3728702" cy="4369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1750" i="1" dirty="0"/>
              <a:t>We welcome the EPQ as </a:t>
            </a:r>
            <a:r>
              <a:rPr lang="en-GB" sz="1750" b="1" i="1" dirty="0"/>
              <a:t>adding value to a student’s academic profile and as an excellent preparation</a:t>
            </a:r>
            <a:r>
              <a:rPr lang="en-GB" sz="1750" i="1" dirty="0"/>
              <a:t> </a:t>
            </a:r>
            <a:r>
              <a:rPr lang="en-GB" sz="1750" b="1" i="1" dirty="0"/>
              <a:t>for the independent study necessary for students to succeed at University of Lancaster.</a:t>
            </a:r>
            <a:endParaRPr lang="en-GB" sz="1750" i="1" dirty="0"/>
          </a:p>
          <a:p>
            <a:pPr>
              <a:lnSpc>
                <a:spcPct val="110000"/>
              </a:lnSpc>
            </a:pPr>
            <a:r>
              <a:rPr lang="en-GB" sz="1750" dirty="0"/>
              <a:t>This additional offer reflects our </a:t>
            </a:r>
            <a:r>
              <a:rPr lang="en-GB" sz="1750" b="1" dirty="0"/>
              <a:t>confidence in the EPQ as an excellent preparation </a:t>
            </a:r>
            <a:r>
              <a:rPr lang="en-GB" sz="1750" dirty="0"/>
              <a:t>for the kinds of independent study necessary for students to succeed at a research intensive university such as </a:t>
            </a:r>
            <a:r>
              <a:rPr lang="en-GB" sz="1750" b="1" dirty="0"/>
              <a:t>Southampton</a:t>
            </a:r>
            <a:r>
              <a:rPr lang="en-GB" sz="1750" dirty="0"/>
              <a:t>.</a:t>
            </a:r>
            <a:r>
              <a:rPr lang="en-GB" sz="1750" i="1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C69A9-A1A8-43E9-99DC-DA35FBA09794}"/>
              </a:ext>
            </a:extLst>
          </p:cNvPr>
          <p:cNvSpPr txBox="1"/>
          <p:nvPr/>
        </p:nvSpPr>
        <p:spPr>
          <a:xfrm>
            <a:off x="8025148" y="2375624"/>
            <a:ext cx="3972739" cy="4961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1750" i="1" dirty="0"/>
              <a:t>The EPQ gives A-level students </a:t>
            </a:r>
            <a:r>
              <a:rPr lang="en-GB" sz="1750" b="1" i="1" dirty="0"/>
              <a:t>excellent preparation for university-level study and may help boost their UCAS application</a:t>
            </a:r>
            <a:r>
              <a:rPr lang="en-GB" sz="1750" i="1" dirty="0"/>
              <a:t>… A</a:t>
            </a:r>
            <a:r>
              <a:rPr lang="en-GB" sz="1750" b="0" i="1" dirty="0">
                <a:solidFill>
                  <a:srgbClr val="343536"/>
                </a:solidFill>
                <a:effectLst/>
              </a:rPr>
              <a:t>dmissions tutors may wish to make an </a:t>
            </a:r>
            <a:r>
              <a:rPr lang="en-GB" sz="1750" b="1" i="1" dirty="0">
                <a:solidFill>
                  <a:srgbClr val="343536"/>
                </a:solidFill>
                <a:effectLst/>
              </a:rPr>
              <a:t>alternative offer to applicants</a:t>
            </a:r>
            <a:r>
              <a:rPr lang="en-GB" sz="1750" b="0" i="1" dirty="0">
                <a:solidFill>
                  <a:srgbClr val="343536"/>
                </a:solidFill>
                <a:effectLst/>
              </a:rPr>
              <a:t>, one of which involves successful completion of the EPQ. </a:t>
            </a:r>
            <a:r>
              <a:rPr lang="en-GB" sz="1750" b="1" dirty="0">
                <a:solidFill>
                  <a:srgbClr val="343536"/>
                </a:solidFill>
                <a:effectLst/>
              </a:rPr>
              <a:t>University of Manchester</a:t>
            </a:r>
          </a:p>
          <a:p>
            <a:pPr>
              <a:lnSpc>
                <a:spcPct val="110000"/>
              </a:lnSpc>
            </a:pPr>
            <a:r>
              <a:rPr lang="en-GB" sz="1750" i="1" dirty="0"/>
              <a:t>Taking the EPQ to strengthen your application </a:t>
            </a:r>
            <a:r>
              <a:rPr lang="en-GB" sz="1750" dirty="0"/>
              <a:t>[and] </a:t>
            </a:r>
            <a:r>
              <a:rPr lang="en-GB" sz="1750" i="1" dirty="0"/>
              <a:t>can </a:t>
            </a:r>
            <a:r>
              <a:rPr lang="en-GB" sz="1750" b="1" i="1" dirty="0"/>
              <a:t>improve your chances </a:t>
            </a:r>
            <a:r>
              <a:rPr lang="en-GB" sz="1750" i="1" dirty="0"/>
              <a:t>of getting an undergraduate </a:t>
            </a:r>
            <a:r>
              <a:rPr lang="en-GB" sz="1750" b="1" i="1" dirty="0"/>
              <a:t>place at university</a:t>
            </a:r>
            <a:r>
              <a:rPr lang="en-GB" sz="1750" i="1" dirty="0"/>
              <a:t>. </a:t>
            </a:r>
            <a:r>
              <a:rPr lang="en-GB" sz="1750" b="1" dirty="0"/>
              <a:t>University of Bath</a:t>
            </a:r>
          </a:p>
          <a:p>
            <a:pPr>
              <a:lnSpc>
                <a:spcPct val="110000"/>
              </a:lnSpc>
            </a:pPr>
            <a:endParaRPr lang="en-GB" sz="1750" b="1" dirty="0">
              <a:solidFill>
                <a:srgbClr val="343536"/>
              </a:solidFill>
              <a:effectLst/>
            </a:endParaRPr>
          </a:p>
          <a:p>
            <a:pPr>
              <a:lnSpc>
                <a:spcPct val="110000"/>
              </a:lnSpc>
            </a:pPr>
            <a:endParaRPr lang="en-GB" sz="1750" dirty="0"/>
          </a:p>
        </p:txBody>
      </p:sp>
    </p:spTree>
    <p:extLst>
      <p:ext uri="{BB962C8B-B14F-4D97-AF65-F5344CB8AC3E}">
        <p14:creationId xmlns:p14="http://schemas.microsoft.com/office/powerpoint/2010/main" val="2547529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0">
            <a:extLst>
              <a:ext uri="{FF2B5EF4-FFF2-40B4-BE49-F238E27FC236}">
                <a16:creationId xmlns:a16="http://schemas.microsoft.com/office/drawing/2014/main" id="{789FE3FA-A44C-4C6B-9291-3D7327AF8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D657031-5EFF-4D43-BC81-3D83214E6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D507F-80CE-4E76-BA05-4E6A4AC8E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21" y="1444625"/>
            <a:ext cx="5571213" cy="417840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629FE9-F54A-48B0-8C9E-FAEF9A0FB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6865" y="1444625"/>
            <a:ext cx="5571213" cy="41784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53677C-ED4D-488C-9C0F-ADBBEFDE7619}"/>
              </a:ext>
            </a:extLst>
          </p:cNvPr>
          <p:cNvSpPr/>
          <p:nvPr/>
        </p:nvSpPr>
        <p:spPr>
          <a:xfrm>
            <a:off x="0" y="0"/>
            <a:ext cx="12115800" cy="6563710"/>
          </a:xfrm>
          <a:prstGeom prst="rect">
            <a:avLst/>
          </a:prstGeom>
          <a:noFill/>
          <a:ln w="225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15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D660E354-01D0-4D36-9100-7D4CEDE99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bstract background of dark mesh">
            <a:extLst>
              <a:ext uri="{FF2B5EF4-FFF2-40B4-BE49-F238E27FC236}">
                <a16:creationId xmlns:a16="http://schemas.microsoft.com/office/drawing/2014/main" id="{12492898-3A73-455F-90A7-C80E0B1D0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88"/>
                    </a14:imgEffect>
                    <a14:imgEffect>
                      <a14:saturation sat="90000"/>
                    </a14:imgEffect>
                    <a14:imgEffect>
                      <a14:brightnessContrast bright="-33000" contrast="1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5694" y="-13680"/>
            <a:ext cx="12192001" cy="6857990"/>
          </a:xfrm>
          <a:prstGeom prst="rect">
            <a:avLst/>
          </a:pr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8745D08-E5A7-4082-98EB-FDDB0B13B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307" y="566232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111D92E-4FFD-4DB5-A252-C13FC1BE7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6338" y="5283870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CB73E9A-EDB1-467A-BF6B-D62D47AD4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961353" y="3415315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B2630-25D9-44F1-A27F-7E11A26B5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5575" y="993914"/>
            <a:ext cx="4767584" cy="2226367"/>
          </a:xfrm>
        </p:spPr>
        <p:txBody>
          <a:bodyPr>
            <a:normAutofit fontScale="90000"/>
          </a:bodyPr>
          <a:lstStyle/>
          <a:p>
            <a:r>
              <a:rPr lang="en-GB" sz="6600" dirty="0"/>
              <a:t>School Citizen Assemblies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3EA51-FD7C-42B0-BB26-2F7E445ED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734" y="3401625"/>
            <a:ext cx="4388063" cy="2014159"/>
          </a:xfrm>
        </p:spPr>
        <p:txBody>
          <a:bodyPr anchor="t">
            <a:normAutofit/>
          </a:bodyPr>
          <a:lstStyle/>
          <a:p>
            <a:pPr algn="l"/>
            <a:r>
              <a:rPr lang="en-GB" sz="2150" dirty="0"/>
              <a:t>Empowering young people to tackle real world issues by connecting experts and communities through             broad, balanced and engaging curriculum design</a:t>
            </a:r>
          </a:p>
        </p:txBody>
      </p:sp>
    </p:spTree>
    <p:extLst>
      <p:ext uri="{BB962C8B-B14F-4D97-AF65-F5344CB8AC3E}">
        <p14:creationId xmlns:p14="http://schemas.microsoft.com/office/powerpoint/2010/main" val="15887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D6B6D-3763-4977-B2FC-E5115B515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83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DA6F9-6A57-0B57-4E16-1601E072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E7773-F83F-26B3-F177-8BB494442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57DFB-293B-FADC-F82B-431702CE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9"/>
            <a:ext cx="12192000" cy="68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265273-67B8-43D8-851E-DB49E9EB7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6" r="-1" b="-1"/>
          <a:stretch/>
        </p:blipFill>
        <p:spPr>
          <a:xfrm>
            <a:off x="0" y="-1"/>
            <a:ext cx="7998205" cy="6065522"/>
          </a:xfrm>
          <a:prstGeom prst="rect">
            <a:avLst/>
          </a:prstGeom>
        </p:spPr>
      </p:pic>
      <p:pic>
        <p:nvPicPr>
          <p:cNvPr id="9" name="Picture 8" descr="Red-eyed tree frog">
            <a:extLst>
              <a:ext uri="{FF2B5EF4-FFF2-40B4-BE49-F238E27FC236}">
                <a16:creationId xmlns:a16="http://schemas.microsoft.com/office/drawing/2014/main" id="{8A783D9A-82BA-44F6-A71F-8F705A602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41190" b="-2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0F2CFC-8EAC-435C-B70C-CF575F40E17F}"/>
              </a:ext>
            </a:extLst>
          </p:cNvPr>
          <p:cNvSpPr txBox="1"/>
          <p:nvPr/>
        </p:nvSpPr>
        <p:spPr>
          <a:xfrm>
            <a:off x="1127759" y="6230926"/>
            <a:ext cx="603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Antonio Guterres – UN  Secretary General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752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43334B6-3296-4F37-BC63-CD69B49D11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2" b="1329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66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B96F3-2C2C-4F18-8164-9685D5DC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49" y="1764631"/>
            <a:ext cx="4246441" cy="2314310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969069-AC90-4A58-ABA2-DDE717FAD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192" y="2403164"/>
            <a:ext cx="7192939" cy="25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20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3C84D-ED2F-4B26-B893-0716A28F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7" y="225264"/>
            <a:ext cx="11260477" cy="647271"/>
          </a:xfrm>
        </p:spPr>
        <p:txBody>
          <a:bodyPr>
            <a:noAutofit/>
          </a:bodyPr>
          <a:lstStyle/>
          <a:p>
            <a:pPr algn="ctr"/>
            <a:r>
              <a:rPr lang="en-GB" sz="4200" b="1" dirty="0">
                <a:latin typeface="+mn-lt"/>
              </a:rPr>
              <a:t>SCA Projects: Voice, Choices &amp; Practical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38BA9-3120-4CBD-B092-A90DC250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7" y="949588"/>
            <a:ext cx="11422963" cy="583221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Secondary Whole School Climate Change and Sustainability Project: ~220 groups (</a:t>
            </a:r>
            <a:r>
              <a:rPr lang="en-GB" sz="2400" dirty="0"/>
              <a:t>~1250 pupils; all years) – Refuse, reduce, repair, reuse, repurpose, recycle, rethink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Biodiversity, Sustainable Palm Oil &amp; Local Climate Change: </a:t>
            </a:r>
            <a:r>
              <a:rPr lang="en-GB" sz="2400" dirty="0"/>
              <a:t>primary whole school &amp; year 6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Animals/Habitats in Crisis &amp; local climate change actions </a:t>
            </a:r>
            <a:r>
              <a:rPr lang="en-GB" sz="2400" dirty="0"/>
              <a:t>- Whole Primary School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Shop Local &amp; Buy Sustainable (SLBS): </a:t>
            </a:r>
            <a:r>
              <a:rPr lang="en-GB" sz="2400" dirty="0"/>
              <a:t>Farming trip (Farm to Fork) - school shop &amp; advice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Making Sustainable Bird Feeders </a:t>
            </a:r>
            <a:r>
              <a:rPr lang="en-GB" sz="2400" dirty="0"/>
              <a:t>- advice for local community on biodiversity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Conservation, Animal Welfare &amp; Grow Local:</a:t>
            </a:r>
            <a:r>
              <a:rPr lang="en-GB" sz="2400" dirty="0"/>
              <a:t> Grow &amp; buy food locally – healthy eating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Tweak your Diet &amp; Reducing Food Waste</a:t>
            </a:r>
            <a:r>
              <a:rPr lang="en-GB" sz="2400" dirty="0"/>
              <a:t>: Plant Based </a:t>
            </a:r>
            <a:r>
              <a:rPr lang="en-GB" sz="2400" b="1" dirty="0"/>
              <a:t>Recipe book </a:t>
            </a:r>
            <a:r>
              <a:rPr lang="en-GB" sz="2400" dirty="0"/>
              <a:t>&amp; waste reduction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Sustainable Eco-tourism: </a:t>
            </a:r>
            <a:r>
              <a:rPr lang="en-GB" sz="2400" dirty="0"/>
              <a:t>advice on selecting &amp; acting sustainably on holiday.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Designing Sustainable Futures: Buildings and Communities</a:t>
            </a:r>
            <a:r>
              <a:rPr lang="en-GB" sz="2400" dirty="0"/>
              <a:t>: energy reduction: design &amp; use of buildings/grounds; sustainable careers.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Global &amp; Local Citizens Sustainability Project </a:t>
            </a:r>
            <a:r>
              <a:rPr lang="en-GB" sz="2400" dirty="0"/>
              <a:t>-  reducing litter, waste &amp; recycling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Primary School Sustainability Artwork Project </a:t>
            </a:r>
            <a:r>
              <a:rPr lang="en-GB" sz="2400" dirty="0"/>
              <a:t>(MMU) – climate change &amp; action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400" b="1" dirty="0"/>
              <a:t>Year 7 English Summer Environmental Campaign Project</a:t>
            </a:r>
            <a:r>
              <a:rPr lang="en-GB" sz="2400" dirty="0"/>
              <a:t>: Reading, writing, oracy </a:t>
            </a:r>
          </a:p>
        </p:txBody>
      </p:sp>
    </p:spTree>
    <p:extLst>
      <p:ext uri="{BB962C8B-B14F-4D97-AF65-F5344CB8AC3E}">
        <p14:creationId xmlns:p14="http://schemas.microsoft.com/office/powerpoint/2010/main" val="2047352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17DCA-98F0-42F8-8C82-BD334C7E4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52" y="643467"/>
            <a:ext cx="4578848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>
                <a:solidFill>
                  <a:schemeClr val="bg1"/>
                </a:solidFill>
              </a:rPr>
              <a:t>Assessment Circle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71E4B-2816-4862-B855-96E0DCE2B36A}"/>
              </a:ext>
            </a:extLst>
          </p:cNvPr>
          <p:cNvSpPr txBox="1"/>
          <p:nvPr/>
        </p:nvSpPr>
        <p:spPr>
          <a:xfrm>
            <a:off x="673754" y="2160590"/>
            <a:ext cx="3973943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Emerging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Developing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Advanced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Outstanding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Inspirational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ontent Placeholder 3">
                <a:extLst>
                  <a:ext uri="{FF2B5EF4-FFF2-40B4-BE49-F238E27FC236}">
                    <a16:creationId xmlns:a16="http://schemas.microsoft.com/office/drawing/2014/main" id="{D582EAE9-785C-43F3-B24F-66EB0C9CA1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99921640"/>
                  </p:ext>
                </p:extLst>
              </p:nvPr>
            </p:nvGraphicFramePr>
            <p:xfrm>
              <a:off x="5174752" y="264556"/>
              <a:ext cx="6979177" cy="647914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ontent Placeholder 3">
                <a:extLst>
                  <a:ext uri="{FF2B5EF4-FFF2-40B4-BE49-F238E27FC236}">
                    <a16:creationId xmlns:a16="http://schemas.microsoft.com/office/drawing/2014/main" id="{D582EAE9-785C-43F3-B24F-66EB0C9CA1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4752" y="264556"/>
                <a:ext cx="6979177" cy="647914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AC810FA-5B6B-4B00-8FA5-3F448C107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558" y="2603546"/>
            <a:ext cx="1809564" cy="18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49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04E8-EBF2-4804-8E92-606FB7AF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733426"/>
            <a:ext cx="10020300" cy="1590674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Challenge, Knowledge &amp; Humanity Led Learning &amp; Assessment</a:t>
            </a:r>
            <a:br>
              <a:rPr lang="en-GB" sz="3600" dirty="0">
                <a:solidFill>
                  <a:schemeClr val="bg1"/>
                </a:solidFill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93A7-F222-4129-AF02-C141590E4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600325"/>
            <a:ext cx="10877550" cy="3971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What </a:t>
            </a:r>
            <a:r>
              <a:rPr lang="en-GB" sz="2800" b="1" dirty="0"/>
              <a:t>challenges do we face in education?</a:t>
            </a:r>
            <a:endParaRPr lang="en-GB" sz="2800" dirty="0"/>
          </a:p>
          <a:p>
            <a:pPr lvl="1"/>
            <a:r>
              <a:rPr lang="en-GB" sz="2400" dirty="0"/>
              <a:t>How can education prepare young people for the future and enable individuals, society and the planet to </a:t>
            </a:r>
            <a:r>
              <a:rPr lang="en-GB" sz="2400" b="1" dirty="0"/>
              <a:t>grow, flourish and thrive?</a:t>
            </a:r>
          </a:p>
          <a:p>
            <a:pPr marL="0" indent="0">
              <a:buNone/>
            </a:pPr>
            <a:r>
              <a:rPr lang="en-GB" sz="2800" dirty="0"/>
              <a:t>How can we tackle these challenges through </a:t>
            </a:r>
            <a:r>
              <a:rPr lang="en-GB" sz="2800" b="1" dirty="0"/>
              <a:t>rethinking assessment, pedagogy and curriculum design</a:t>
            </a:r>
            <a:r>
              <a:rPr lang="en-GB" sz="2800" dirty="0"/>
              <a:t>? </a:t>
            </a:r>
          </a:p>
          <a:p>
            <a:pPr lvl="1"/>
            <a:r>
              <a:rPr lang="en-GB" sz="2400" dirty="0"/>
              <a:t>How can approaches such as Extended Project Qualifications and School Citizen Assemblies play a role? </a:t>
            </a:r>
          </a:p>
          <a:p>
            <a:endParaRPr lang="en-GB" sz="2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542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B61FA7-81E6-4337-BC92-40F259D4A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" r="-2" b="-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1696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3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7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31FED-8F42-4213-8D60-BE05B59D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835" y="1954530"/>
            <a:ext cx="4986236" cy="27546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Contact:</a:t>
            </a:r>
            <a:br>
              <a:rPr lang="en-US" sz="3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3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0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christine.mclean@manchester.ac.uk</a:t>
            </a:r>
            <a:endParaRPr lang="en-US" sz="20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60 Questions That Make You Think - Thought-Provoking Questions">
            <a:extLst>
              <a:ext uri="{FF2B5EF4-FFF2-40B4-BE49-F238E27FC236}">
                <a16:creationId xmlns:a16="http://schemas.microsoft.com/office/drawing/2014/main" id="{F2227143-5E73-43BF-BE05-FCF35321EC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763" y="1282196"/>
            <a:ext cx="4986237" cy="3306091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357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32D0-63B8-4810-B48E-73CE748F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004" y="830793"/>
            <a:ext cx="8761413" cy="706964"/>
          </a:xfrm>
        </p:spPr>
        <p:txBody>
          <a:bodyPr/>
          <a:lstStyle/>
          <a:p>
            <a:r>
              <a:rPr lang="en-GB" sz="3800" b="1" dirty="0"/>
              <a:t>What’s the Problem (Challenge)?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9819A-3137-4966-825E-9326C8B9E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3" y="2552700"/>
            <a:ext cx="11206162" cy="4038600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How can we </a:t>
            </a:r>
            <a:r>
              <a:rPr lang="en-GB" sz="2400" b="1" dirty="0"/>
              <a:t>develop all stages of education and assessment </a:t>
            </a:r>
            <a:r>
              <a:rPr lang="en-GB" sz="2400" dirty="0"/>
              <a:t>to ensure that</a:t>
            </a:r>
            <a:r>
              <a:rPr lang="en-GB" sz="2400" b="1" dirty="0"/>
              <a:t> all individuals, society, organisations and the planet can</a:t>
            </a:r>
            <a:r>
              <a:rPr lang="en-GB" sz="2400" dirty="0"/>
              <a:t> </a:t>
            </a:r>
            <a:r>
              <a:rPr lang="en-GB" sz="2400" b="1" dirty="0"/>
              <a:t>grow, flourish and thrive?</a:t>
            </a:r>
          </a:p>
          <a:p>
            <a:r>
              <a:rPr lang="en-GB" sz="2400" b="1" dirty="0"/>
              <a:t>Create a better world </a:t>
            </a:r>
            <a:r>
              <a:rPr lang="en-GB" sz="2400" dirty="0"/>
              <a:t>– greater equity, inclusivity, diversity, sustainability &amp; greener growth…..</a:t>
            </a:r>
          </a:p>
          <a:p>
            <a:r>
              <a:rPr lang="en-GB" sz="2400" b="1" dirty="0"/>
              <a:t>Purpose of Education and Assessment </a:t>
            </a:r>
            <a:r>
              <a:rPr lang="en-GB" sz="2400" dirty="0"/>
              <a:t>– Who, what, why &amp; how?</a:t>
            </a:r>
          </a:p>
          <a:p>
            <a:r>
              <a:rPr lang="en-GB" sz="2400" b="1" dirty="0"/>
              <a:t>Rethinking Assessment, Pedagogy &amp; Curriculum Design </a:t>
            </a:r>
            <a:r>
              <a:rPr lang="en-GB" sz="2400" dirty="0"/>
              <a:t>- beyond passing exams &amp; absorbing abstract facts –</a:t>
            </a:r>
            <a:r>
              <a:rPr lang="en-GB" sz="2400" b="1" dirty="0"/>
              <a:t> </a:t>
            </a:r>
            <a:r>
              <a:rPr lang="en-GB" sz="2400" dirty="0"/>
              <a:t>mobilising</a:t>
            </a:r>
            <a:r>
              <a:rPr lang="en-GB" sz="2400" b="1" dirty="0"/>
              <a:t> </a:t>
            </a:r>
            <a:r>
              <a:rPr lang="en-GB" sz="2400" dirty="0"/>
              <a:t>knowledge, understanding and skills, empathy, real world learning, problem-solving, critical thinking, innovation, collaboration, creativity, resilience….. </a:t>
            </a:r>
          </a:p>
          <a:p>
            <a:pPr marL="0" indent="0">
              <a:buNone/>
            </a:pP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358370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DFBE54E-A701-4039-AC57-CF06B37CC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D33A9890-FE1F-4F08-8EF4-FD2B43954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515798-C8A3-40E7-A830-82681C81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290EA9B-45C7-4A58-9369-A5D663E865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3283156"/>
              </p:ext>
            </p:extLst>
          </p:nvPr>
        </p:nvGraphicFramePr>
        <p:xfrm>
          <a:off x="1352550" y="304800"/>
          <a:ext cx="9182100" cy="6038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1CEE246-E7C4-459D-A5EF-1B6538F60F23}"/>
              </a:ext>
            </a:extLst>
          </p:cNvPr>
          <p:cNvSpPr txBox="1"/>
          <p:nvPr/>
        </p:nvSpPr>
        <p:spPr>
          <a:xfrm flipH="1">
            <a:off x="8815784" y="1143000"/>
            <a:ext cx="148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Society &amp; Economics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67C9A4-49F9-41EA-854D-AF3E24B3FB14}"/>
              </a:ext>
            </a:extLst>
          </p:cNvPr>
          <p:cNvSpPr txBox="1"/>
          <p:nvPr/>
        </p:nvSpPr>
        <p:spPr>
          <a:xfrm flipH="1">
            <a:off x="1170779" y="2084881"/>
            <a:ext cx="148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School Leadership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2E78C4-A4BC-4DD0-8D2B-982DD91F4D49}"/>
              </a:ext>
            </a:extLst>
          </p:cNvPr>
          <p:cNvSpPr txBox="1"/>
          <p:nvPr/>
        </p:nvSpPr>
        <p:spPr>
          <a:xfrm flipH="1">
            <a:off x="1286474" y="1190506"/>
            <a:ext cx="2089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Pupil Progression Routes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765B34-DE77-4A88-B217-B6032F9C9041}"/>
              </a:ext>
            </a:extLst>
          </p:cNvPr>
          <p:cNvSpPr txBox="1"/>
          <p:nvPr/>
        </p:nvSpPr>
        <p:spPr>
          <a:xfrm flipH="1">
            <a:off x="9136858" y="3084521"/>
            <a:ext cx="2190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Sustainability, Biodiversity &amp; Climate Change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1CDF0B-1CC1-44CC-AB4D-4DFBC35A609F}"/>
              </a:ext>
            </a:extLst>
          </p:cNvPr>
          <p:cNvSpPr txBox="1"/>
          <p:nvPr/>
        </p:nvSpPr>
        <p:spPr>
          <a:xfrm flipH="1">
            <a:off x="9252348" y="2289588"/>
            <a:ext cx="195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Globalisation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4ED5C6-0FDE-40C6-AFBA-37E6B89B2A2B}"/>
              </a:ext>
            </a:extLst>
          </p:cNvPr>
          <p:cNvSpPr txBox="1"/>
          <p:nvPr/>
        </p:nvSpPr>
        <p:spPr>
          <a:xfrm flipH="1">
            <a:off x="1001315" y="4189399"/>
            <a:ext cx="1959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Organisational Culture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44D67D-BE5F-4F07-9D0E-25FD94C7A4AC}"/>
              </a:ext>
            </a:extLst>
          </p:cNvPr>
          <p:cNvSpPr txBox="1"/>
          <p:nvPr/>
        </p:nvSpPr>
        <p:spPr>
          <a:xfrm flipH="1">
            <a:off x="1475579" y="5328925"/>
            <a:ext cx="228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Accountability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A39FF2-FA37-429A-A593-CD6488B1087A}"/>
              </a:ext>
            </a:extLst>
          </p:cNvPr>
          <p:cNvSpPr txBox="1"/>
          <p:nvPr/>
        </p:nvSpPr>
        <p:spPr>
          <a:xfrm flipH="1">
            <a:off x="763588" y="3068296"/>
            <a:ext cx="1959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Training &amp; Development (CPD)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150992-72A3-46FB-8A2F-2861C777C7E6}"/>
              </a:ext>
            </a:extLst>
          </p:cNvPr>
          <p:cNvSpPr txBox="1"/>
          <p:nvPr/>
        </p:nvSpPr>
        <p:spPr>
          <a:xfrm flipH="1">
            <a:off x="9136858" y="4327899"/>
            <a:ext cx="148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Pandemics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697DDC-29BD-4F13-A339-5FA43B205FCF}"/>
              </a:ext>
            </a:extLst>
          </p:cNvPr>
          <p:cNvSpPr txBox="1"/>
          <p:nvPr/>
        </p:nvSpPr>
        <p:spPr>
          <a:xfrm flipH="1">
            <a:off x="8525676" y="5190426"/>
            <a:ext cx="219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Technological Innovations</a:t>
            </a:r>
          </a:p>
        </p:txBody>
      </p:sp>
    </p:spTree>
    <p:extLst>
      <p:ext uri="{BB962C8B-B14F-4D97-AF65-F5344CB8AC3E}">
        <p14:creationId xmlns:p14="http://schemas.microsoft.com/office/powerpoint/2010/main" val="2173750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7" grpId="0"/>
      <p:bldP spid="24" grpId="0"/>
      <p:bldP spid="25" grpId="0"/>
      <p:bldP spid="26" grpId="0"/>
      <p:bldP spid="28" grpId="0"/>
      <p:bldP spid="30" grpId="0"/>
      <p:bldP spid="32" grpId="0"/>
      <p:bldP spid="34" grpId="0" build="p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F90C-FBC2-486E-9188-5FD07FDB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47725"/>
            <a:ext cx="9363075" cy="832907"/>
          </a:xfrm>
        </p:spPr>
        <p:txBody>
          <a:bodyPr/>
          <a:lstStyle/>
          <a:p>
            <a:pPr algn="ctr"/>
            <a:r>
              <a:rPr lang="en-GB" sz="3700" b="1" dirty="0"/>
              <a:t>Future Ready: Assessment &amp; Progression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7859D-9C4E-4F33-BCED-D17CEBA1A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7" y="2504896"/>
            <a:ext cx="5337313" cy="417419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200" i="1" dirty="0"/>
              <a:t>“Employers frequently express the opinion that education needs to evolve in order to meet the challenge of</a:t>
            </a:r>
            <a:r>
              <a:rPr lang="en-GB" sz="2200" b="1" i="1" dirty="0"/>
              <a:t> preparing young people for a future </a:t>
            </a:r>
            <a:r>
              <a:rPr lang="en-GB" sz="2200" i="1" dirty="0"/>
              <a:t>that is being shaped by forces such as the </a:t>
            </a:r>
            <a:r>
              <a:rPr lang="en-GB" sz="2200" b="1" i="1" dirty="0"/>
              <a:t>march of technology, a changing political climate, the globalisation of the economy and concerns about the sustainability of our way of life</a:t>
            </a:r>
            <a:r>
              <a:rPr lang="en-GB" sz="2200" i="1" dirty="0"/>
              <a:t>.” 	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200" i="1" dirty="0"/>
              <a:t> </a:t>
            </a:r>
            <a:r>
              <a:rPr lang="en-GB" sz="1900" i="1" dirty="0"/>
              <a:t>			</a:t>
            </a:r>
            <a:r>
              <a:rPr lang="en-GB" sz="1600" dirty="0"/>
              <a:t>(Pearson, Future Ready 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BE3E2-041A-481B-80A1-1005849D5423}"/>
              </a:ext>
            </a:extLst>
          </p:cNvPr>
          <p:cNvSpPr txBox="1"/>
          <p:nvPr/>
        </p:nvSpPr>
        <p:spPr>
          <a:xfrm>
            <a:off x="5886450" y="2504897"/>
            <a:ext cx="6172200" cy="4065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200" b="0" i="1" dirty="0">
                <a:solidFill>
                  <a:srgbClr val="000000"/>
                </a:solidFill>
                <a:effectLst/>
              </a:rPr>
              <a:t>“Our Extended Project qualification (EPQ) can provide your students with the skills that universities and employers look for and will </a:t>
            </a:r>
            <a:r>
              <a:rPr lang="en-GB" sz="2200" b="1" i="1" dirty="0">
                <a:solidFill>
                  <a:srgbClr val="000000"/>
                </a:solidFill>
                <a:effectLst/>
              </a:rPr>
              <a:t>help them to stand out from the crowd in their future careers</a:t>
            </a:r>
            <a:r>
              <a:rPr lang="en-GB" sz="2200" b="0" i="1" dirty="0">
                <a:solidFill>
                  <a:srgbClr val="000000"/>
                </a:solidFill>
                <a:effectLst/>
              </a:rPr>
              <a:t>….</a:t>
            </a:r>
            <a:r>
              <a:rPr lang="en-GB" sz="2200" i="1" dirty="0"/>
              <a:t> These key transferable skills are extremely valuable in supporting a </a:t>
            </a:r>
            <a:r>
              <a:rPr lang="en-GB" sz="2200" b="1" i="1" dirty="0"/>
              <a:t>learner’s progression to Higher or Further Education, vocational qualifications or directly into employment</a:t>
            </a:r>
            <a:r>
              <a:rPr lang="en-GB" sz="2200" i="1" dirty="0"/>
              <a:t>, as well as supporting their study in other subjects.”   </a:t>
            </a:r>
          </a:p>
          <a:p>
            <a:pPr algn="r">
              <a:lnSpc>
                <a:spcPct val="110000"/>
              </a:lnSpc>
            </a:pPr>
            <a:r>
              <a:rPr lang="en-GB" sz="1600" dirty="0"/>
              <a:t>(OCR EPQ Specification 2021)</a:t>
            </a:r>
          </a:p>
        </p:txBody>
      </p:sp>
    </p:spTree>
    <p:extLst>
      <p:ext uri="{BB962C8B-B14F-4D97-AF65-F5344CB8AC3E}">
        <p14:creationId xmlns:p14="http://schemas.microsoft.com/office/powerpoint/2010/main" val="385677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333A6-7C60-48B9-8E03-D328E3C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57" y="829832"/>
            <a:ext cx="3342442" cy="24334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800" b="1" dirty="0">
                <a:solidFill>
                  <a:srgbClr val="EBEBEB"/>
                </a:solidFill>
              </a:rPr>
              <a:t>Assessment, Pedagogy &amp; Curriculum: </a:t>
            </a:r>
            <a:r>
              <a:rPr lang="en-US" sz="3400" dirty="0">
                <a:solidFill>
                  <a:srgbClr val="EBEBEB"/>
                </a:solidFill>
              </a:rPr>
              <a:t>What do we need?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92A210-6D16-46C7-A09D-558DE2C1E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3467" y="467791"/>
            <a:ext cx="6885028" cy="64293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High Quality Assessment for Learning, Progression &amp; Positive Outcomes - </a:t>
            </a:r>
            <a:r>
              <a:rPr lang="en-US" sz="2400" dirty="0"/>
              <a:t>individuals, communities, organisations &amp; wider society</a:t>
            </a:r>
            <a:endParaRPr lang="en-US" sz="2400" b="1" dirty="0"/>
          </a:p>
          <a:p>
            <a:pPr marL="540000"/>
            <a:r>
              <a:rPr lang="en-US" sz="2400" b="1" dirty="0"/>
              <a:t>Outcomes:</a:t>
            </a:r>
            <a:r>
              <a:rPr lang="en-US" sz="2400" dirty="0"/>
              <a:t> Knowledge/understanding, mental/physical health, equity, diversity, citizenship, sustainability, biodiversity, climate action, inclusivity, innovation, creativity….</a:t>
            </a:r>
          </a:p>
          <a:p>
            <a:pPr marL="540000"/>
            <a:r>
              <a:rPr lang="en-US" sz="2400" b="1" dirty="0"/>
              <a:t>Progression:</a:t>
            </a:r>
            <a:r>
              <a:rPr lang="en-US" sz="2400" dirty="0"/>
              <a:t> further &amp; higher education &amp; lifelong learning, careers, volunteering….</a:t>
            </a:r>
          </a:p>
          <a:p>
            <a:pPr marL="540000"/>
            <a:r>
              <a:rPr lang="en-US" sz="2400" b="1" dirty="0"/>
              <a:t>Making a Real Difference</a:t>
            </a:r>
            <a:r>
              <a:rPr lang="en-US" sz="2400" dirty="0"/>
              <a:t>: local &amp; global communities </a:t>
            </a:r>
          </a:p>
          <a:p>
            <a:pPr marL="0" indent="0">
              <a:buNone/>
            </a:pPr>
            <a:r>
              <a:rPr lang="en-US" sz="2400" b="1" dirty="0"/>
              <a:t>Diverse Approaches &amp; Techniques </a:t>
            </a:r>
            <a:r>
              <a:rPr lang="en-US" sz="2400" dirty="0"/>
              <a:t>for   Assessment, Pedagogies &amp; Curriculum Design – Project Qualifications &amp; SCAs. </a:t>
            </a:r>
          </a:p>
          <a:p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68A8AF-0CAA-4C92-B327-E02FFFB0C650}"/>
              </a:ext>
            </a:extLst>
          </p:cNvPr>
          <p:cNvSpPr txBox="1">
            <a:spLocks/>
          </p:cNvSpPr>
          <p:nvPr/>
        </p:nvSpPr>
        <p:spPr>
          <a:xfrm>
            <a:off x="595312" y="2552700"/>
            <a:ext cx="11001375" cy="3981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99FF3-B9BF-4192-885B-1643D7A94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49" y="3429000"/>
            <a:ext cx="3876868" cy="25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44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74E2C-6186-5CFB-A1F3-7C9B77C73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774701"/>
            <a:ext cx="10515600" cy="791322"/>
          </a:xfrm>
        </p:spPr>
        <p:txBody>
          <a:bodyPr/>
          <a:lstStyle/>
          <a:p>
            <a:pPr algn="ctr"/>
            <a:r>
              <a:rPr lang="en-GB" b="1" dirty="0"/>
              <a:t>Assessment: Project Qualifications &amp; SCAs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15975-6B66-0345-EB7E-C1AF6A35A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404973"/>
            <a:ext cx="11458575" cy="4307726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GB" sz="2500" b="1" dirty="0"/>
              <a:t>Extended Project Qualifications (A Level); Foundational &amp; Higher (GCSE)</a:t>
            </a:r>
            <a:r>
              <a:rPr lang="en-GB" sz="2500" dirty="0"/>
              <a:t> </a:t>
            </a:r>
          </a:p>
          <a:p>
            <a:pPr marL="400050" lvl="1" indent="0">
              <a:spcBef>
                <a:spcPts val="300"/>
              </a:spcBef>
              <a:buNone/>
            </a:pPr>
            <a:r>
              <a:rPr lang="en-GB" sz="2300" b="1" dirty="0"/>
              <a:t>Assessment: </a:t>
            </a:r>
            <a:r>
              <a:rPr lang="en-GB" sz="2300" dirty="0"/>
              <a:t>report, dissertation, performance (art, dance, music), event, design, artefact – written element &amp; presentation (Group?)</a:t>
            </a:r>
          </a:p>
          <a:p>
            <a:pPr marL="40005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2300" b="1" dirty="0"/>
              <a:t>Primary</a:t>
            </a:r>
            <a:r>
              <a:rPr lang="en-GB" sz="2300" dirty="0"/>
              <a:t> Qualification??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2500" b="1" dirty="0"/>
              <a:t>School Citizen Assemblies: Empower young people as changemakers </a:t>
            </a:r>
            <a:r>
              <a:rPr lang="en-GB" sz="2500" dirty="0"/>
              <a:t>by </a:t>
            </a:r>
          </a:p>
          <a:p>
            <a:pPr>
              <a:spcBef>
                <a:spcPts val="300"/>
              </a:spcBef>
            </a:pPr>
            <a:r>
              <a:rPr lang="en-GB" sz="2300" b="1" dirty="0"/>
              <a:t>Embedding</a:t>
            </a:r>
            <a:r>
              <a:rPr lang="en-GB" sz="2300" dirty="0"/>
              <a:t> SCA projects into curriculum design</a:t>
            </a:r>
          </a:p>
          <a:p>
            <a:pPr>
              <a:spcBef>
                <a:spcPts val="300"/>
              </a:spcBef>
            </a:pPr>
            <a:r>
              <a:rPr lang="en-GB" sz="2300" b="1" dirty="0"/>
              <a:t>Working with </a:t>
            </a:r>
            <a:r>
              <a:rPr lang="en-GB" sz="2300" dirty="0"/>
              <a:t>experts, stakeholders and local communities to tackle real world challenges </a:t>
            </a:r>
          </a:p>
          <a:p>
            <a:pPr>
              <a:spcBef>
                <a:spcPts val="300"/>
              </a:spcBef>
            </a:pPr>
            <a:r>
              <a:rPr lang="en-GB" sz="2300" b="1" dirty="0"/>
              <a:t>Generating knowledge, understanding, skills and actions </a:t>
            </a:r>
            <a:r>
              <a:rPr lang="en-GB" sz="2300" dirty="0"/>
              <a:t>connected to a specific design challenge or problem (also link to project qualifications)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732D4-FA1E-4542-8ACE-07282D15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688" y="5916893"/>
            <a:ext cx="1431924" cy="9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9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32D0-63B8-4810-B48E-73CE748F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35" y="855832"/>
            <a:ext cx="8016766" cy="95541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200" b="1" dirty="0">
                <a:solidFill>
                  <a:srgbClr val="EBEBEB"/>
                </a:solidFill>
              </a:rPr>
              <a:t>Challenge Led Learning Outcomes</a:t>
            </a:r>
            <a:br>
              <a:rPr lang="en-GB" sz="3200" dirty="0">
                <a:solidFill>
                  <a:srgbClr val="EBEBEB"/>
                </a:solidFill>
              </a:rPr>
            </a:br>
            <a:r>
              <a:rPr lang="en-GB" sz="3200" dirty="0">
                <a:solidFill>
                  <a:srgbClr val="EBEBEB"/>
                </a:solidFill>
              </a:rPr>
              <a:t>Extended Project Qualifications (EPQ) &amp; School Citizen Assemblies (SCA) 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F9047F62-53DB-FD6A-1B26-EE7631DFDB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9786095"/>
              </p:ext>
            </p:extLst>
          </p:nvPr>
        </p:nvGraphicFramePr>
        <p:xfrm>
          <a:off x="1133475" y="2705100"/>
          <a:ext cx="10163175" cy="3705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169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FB3EF4D6-026A-4D52-B916-967329EE3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4DB4846F-6AA5-4DB3-9581-D95F22BD5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17975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Freeform: Shape 15">
            <a:extLst>
              <a:ext uri="{FF2B5EF4-FFF2-40B4-BE49-F238E27FC236}">
                <a16:creationId xmlns:a16="http://schemas.microsoft.com/office/drawing/2014/main" id="{D54EC22E-2292-4292-A80B-E81DF64BF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0041"/>
            <a:ext cx="12192000" cy="5077959"/>
          </a:xfrm>
          <a:custGeom>
            <a:avLst/>
            <a:gdLst>
              <a:gd name="connsiteX0" fmla="*/ 12192000 w 12192000"/>
              <a:gd name="connsiteY0" fmla="*/ 0 h 5077959"/>
              <a:gd name="connsiteX1" fmla="*/ 12192000 w 12192000"/>
              <a:gd name="connsiteY1" fmla="*/ 1972152 h 5077959"/>
              <a:gd name="connsiteX2" fmla="*/ 12192000 w 12192000"/>
              <a:gd name="connsiteY2" fmla="*/ 2361342 h 5077959"/>
              <a:gd name="connsiteX3" fmla="*/ 12192000 w 12192000"/>
              <a:gd name="connsiteY3" fmla="*/ 5077959 h 5077959"/>
              <a:gd name="connsiteX4" fmla="*/ 0 w 12192000"/>
              <a:gd name="connsiteY4" fmla="*/ 5077959 h 5077959"/>
              <a:gd name="connsiteX5" fmla="*/ 0 w 12192000"/>
              <a:gd name="connsiteY5" fmla="*/ 2361342 h 5077959"/>
              <a:gd name="connsiteX6" fmla="*/ 0 w 12192000"/>
              <a:gd name="connsiteY6" fmla="*/ 1972152 h 5077959"/>
              <a:gd name="connsiteX7" fmla="*/ 0 w 12192000"/>
              <a:gd name="connsiteY7" fmla="*/ 12515 h 5077959"/>
              <a:gd name="connsiteX8" fmla="*/ 108623 w 12192000"/>
              <a:gd name="connsiteY8" fmla="*/ 29540 h 5077959"/>
              <a:gd name="connsiteX9" fmla="*/ 300195 w 12192000"/>
              <a:gd name="connsiteY9" fmla="*/ 56163 h 5077959"/>
              <a:gd name="connsiteX10" fmla="*/ 527528 w 12192000"/>
              <a:gd name="connsiteY10" fmla="*/ 88041 h 5077959"/>
              <a:gd name="connsiteX11" fmla="*/ 779127 w 12192000"/>
              <a:gd name="connsiteY11" fmla="*/ 121671 h 5077959"/>
              <a:gd name="connsiteX12" fmla="*/ 1062654 w 12192000"/>
              <a:gd name="connsiteY12" fmla="*/ 157052 h 5077959"/>
              <a:gd name="connsiteX13" fmla="*/ 1371726 w 12192000"/>
              <a:gd name="connsiteY13" fmla="*/ 194535 h 5077959"/>
              <a:gd name="connsiteX14" fmla="*/ 1707616 w 12192000"/>
              <a:gd name="connsiteY14" fmla="*/ 232018 h 5077959"/>
              <a:gd name="connsiteX15" fmla="*/ 2065219 w 12192000"/>
              <a:gd name="connsiteY15" fmla="*/ 270201 h 5077959"/>
              <a:gd name="connsiteX16" fmla="*/ 2450918 w 12192000"/>
              <a:gd name="connsiteY16" fmla="*/ 305583 h 5077959"/>
              <a:gd name="connsiteX17" fmla="*/ 2854496 w 12192000"/>
              <a:gd name="connsiteY17" fmla="*/ 339562 h 5077959"/>
              <a:gd name="connsiteX18" fmla="*/ 3281065 w 12192000"/>
              <a:gd name="connsiteY18" fmla="*/ 370390 h 5077959"/>
              <a:gd name="connsiteX19" fmla="*/ 3725514 w 12192000"/>
              <a:gd name="connsiteY19" fmla="*/ 399815 h 5077959"/>
              <a:gd name="connsiteX20" fmla="*/ 4189119 w 12192000"/>
              <a:gd name="connsiteY20" fmla="*/ 427490 h 5077959"/>
              <a:gd name="connsiteX21" fmla="*/ 4426671 w 12192000"/>
              <a:gd name="connsiteY21" fmla="*/ 437298 h 5077959"/>
              <a:gd name="connsiteX22" fmla="*/ 4669330 w 12192000"/>
              <a:gd name="connsiteY22" fmla="*/ 448158 h 5077959"/>
              <a:gd name="connsiteX23" fmla="*/ 4915819 w 12192000"/>
              <a:gd name="connsiteY23" fmla="*/ 458317 h 5077959"/>
              <a:gd name="connsiteX24" fmla="*/ 5163586 w 12192000"/>
              <a:gd name="connsiteY24" fmla="*/ 464973 h 5077959"/>
              <a:gd name="connsiteX25" fmla="*/ 5416461 w 12192000"/>
              <a:gd name="connsiteY25" fmla="*/ 470928 h 5077959"/>
              <a:gd name="connsiteX26" fmla="*/ 5671892 w 12192000"/>
              <a:gd name="connsiteY26" fmla="*/ 477234 h 5077959"/>
              <a:gd name="connsiteX27" fmla="*/ 5932430 w 12192000"/>
              <a:gd name="connsiteY27" fmla="*/ 481437 h 5077959"/>
              <a:gd name="connsiteX28" fmla="*/ 6195523 w 12192000"/>
              <a:gd name="connsiteY28" fmla="*/ 481437 h 5077959"/>
              <a:gd name="connsiteX29" fmla="*/ 6461170 w 12192000"/>
              <a:gd name="connsiteY29" fmla="*/ 483539 h 5077959"/>
              <a:gd name="connsiteX30" fmla="*/ 6729372 w 12192000"/>
              <a:gd name="connsiteY30" fmla="*/ 481437 h 5077959"/>
              <a:gd name="connsiteX31" fmla="*/ 7001406 w 12192000"/>
              <a:gd name="connsiteY31" fmla="*/ 477234 h 5077959"/>
              <a:gd name="connsiteX32" fmla="*/ 7273439 w 12192000"/>
              <a:gd name="connsiteY32" fmla="*/ 473380 h 5077959"/>
              <a:gd name="connsiteX33" fmla="*/ 7549303 w 12192000"/>
              <a:gd name="connsiteY33" fmla="*/ 464973 h 5077959"/>
              <a:gd name="connsiteX34" fmla="*/ 7827722 w 12192000"/>
              <a:gd name="connsiteY34" fmla="*/ 456215 h 5077959"/>
              <a:gd name="connsiteX35" fmla="*/ 8106140 w 12192000"/>
              <a:gd name="connsiteY35" fmla="*/ 446056 h 5077959"/>
              <a:gd name="connsiteX36" fmla="*/ 8387114 w 12192000"/>
              <a:gd name="connsiteY36" fmla="*/ 431694 h 5077959"/>
              <a:gd name="connsiteX37" fmla="*/ 8670640 w 12192000"/>
              <a:gd name="connsiteY37" fmla="*/ 414528 h 5077959"/>
              <a:gd name="connsiteX38" fmla="*/ 8955446 w 12192000"/>
              <a:gd name="connsiteY38" fmla="*/ 398064 h 5077959"/>
              <a:gd name="connsiteX39" fmla="*/ 9240250 w 12192000"/>
              <a:gd name="connsiteY39" fmla="*/ 377045 h 5077959"/>
              <a:gd name="connsiteX40" fmla="*/ 9528886 w 12192000"/>
              <a:gd name="connsiteY40" fmla="*/ 351823 h 5077959"/>
              <a:gd name="connsiteX41" fmla="*/ 9813691 w 12192000"/>
              <a:gd name="connsiteY41" fmla="*/ 326601 h 5077959"/>
              <a:gd name="connsiteX42" fmla="*/ 10103603 w 12192000"/>
              <a:gd name="connsiteY42" fmla="*/ 297525 h 5077959"/>
              <a:gd name="connsiteX43" fmla="*/ 10394794 w 12192000"/>
              <a:gd name="connsiteY43" fmla="*/ 265647 h 5077959"/>
              <a:gd name="connsiteX44" fmla="*/ 10682153 w 12192000"/>
              <a:gd name="connsiteY44" fmla="*/ 232018 h 5077959"/>
              <a:gd name="connsiteX45" fmla="*/ 10973344 w 12192000"/>
              <a:gd name="connsiteY45" fmla="*/ 192783 h 5077959"/>
              <a:gd name="connsiteX46" fmla="*/ 11263257 w 12192000"/>
              <a:gd name="connsiteY46" fmla="*/ 150746 h 5077959"/>
              <a:gd name="connsiteX47" fmla="*/ 11554448 w 12192000"/>
              <a:gd name="connsiteY47" fmla="*/ 109060 h 5077959"/>
              <a:gd name="connsiteX48" fmla="*/ 11844360 w 12192000"/>
              <a:gd name="connsiteY48" fmla="*/ 60367 h 5077959"/>
              <a:gd name="connsiteX49" fmla="*/ 12132996 w 12192000"/>
              <a:gd name="connsiteY49" fmla="*/ 10623 h 50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5077959">
                <a:moveTo>
                  <a:pt x="12192000" y="0"/>
                </a:moveTo>
                <a:lnTo>
                  <a:pt x="12192000" y="1972152"/>
                </a:lnTo>
                <a:lnTo>
                  <a:pt x="12192000" y="2361342"/>
                </a:lnTo>
                <a:lnTo>
                  <a:pt x="12192000" y="5077959"/>
                </a:lnTo>
                <a:lnTo>
                  <a:pt x="0" y="5077959"/>
                </a:lnTo>
                <a:lnTo>
                  <a:pt x="0" y="2361342"/>
                </a:lnTo>
                <a:lnTo>
                  <a:pt x="0" y="1972152"/>
                </a:lnTo>
                <a:lnTo>
                  <a:pt x="0" y="12515"/>
                </a:lnTo>
                <a:lnTo>
                  <a:pt x="108623" y="29540"/>
                </a:lnTo>
                <a:lnTo>
                  <a:pt x="300195" y="56163"/>
                </a:lnTo>
                <a:lnTo>
                  <a:pt x="527528" y="88041"/>
                </a:lnTo>
                <a:lnTo>
                  <a:pt x="779127" y="121671"/>
                </a:lnTo>
                <a:lnTo>
                  <a:pt x="1062654" y="157052"/>
                </a:lnTo>
                <a:lnTo>
                  <a:pt x="1371726" y="194535"/>
                </a:lnTo>
                <a:lnTo>
                  <a:pt x="1707616" y="232018"/>
                </a:lnTo>
                <a:lnTo>
                  <a:pt x="2065219" y="270201"/>
                </a:lnTo>
                <a:lnTo>
                  <a:pt x="2450918" y="305583"/>
                </a:lnTo>
                <a:lnTo>
                  <a:pt x="2854496" y="339562"/>
                </a:lnTo>
                <a:lnTo>
                  <a:pt x="3281065" y="370390"/>
                </a:lnTo>
                <a:lnTo>
                  <a:pt x="3725514" y="399815"/>
                </a:lnTo>
                <a:lnTo>
                  <a:pt x="4189119" y="427490"/>
                </a:lnTo>
                <a:lnTo>
                  <a:pt x="4426671" y="437298"/>
                </a:lnTo>
                <a:lnTo>
                  <a:pt x="4669330" y="448158"/>
                </a:lnTo>
                <a:lnTo>
                  <a:pt x="4915819" y="458317"/>
                </a:lnTo>
                <a:lnTo>
                  <a:pt x="5163586" y="464973"/>
                </a:lnTo>
                <a:lnTo>
                  <a:pt x="5416461" y="470928"/>
                </a:lnTo>
                <a:lnTo>
                  <a:pt x="5671892" y="477234"/>
                </a:lnTo>
                <a:lnTo>
                  <a:pt x="5932430" y="481437"/>
                </a:lnTo>
                <a:lnTo>
                  <a:pt x="6195523" y="481437"/>
                </a:lnTo>
                <a:lnTo>
                  <a:pt x="6461170" y="483539"/>
                </a:lnTo>
                <a:lnTo>
                  <a:pt x="6729372" y="481437"/>
                </a:lnTo>
                <a:lnTo>
                  <a:pt x="7001406" y="477234"/>
                </a:lnTo>
                <a:lnTo>
                  <a:pt x="7273439" y="473380"/>
                </a:lnTo>
                <a:lnTo>
                  <a:pt x="7549303" y="464973"/>
                </a:lnTo>
                <a:lnTo>
                  <a:pt x="7827722" y="456215"/>
                </a:lnTo>
                <a:lnTo>
                  <a:pt x="8106140" y="446056"/>
                </a:lnTo>
                <a:lnTo>
                  <a:pt x="8387114" y="431694"/>
                </a:lnTo>
                <a:lnTo>
                  <a:pt x="8670640" y="414528"/>
                </a:lnTo>
                <a:lnTo>
                  <a:pt x="8955446" y="398064"/>
                </a:lnTo>
                <a:lnTo>
                  <a:pt x="9240250" y="377045"/>
                </a:lnTo>
                <a:lnTo>
                  <a:pt x="9528886" y="351823"/>
                </a:lnTo>
                <a:lnTo>
                  <a:pt x="9813691" y="326601"/>
                </a:lnTo>
                <a:lnTo>
                  <a:pt x="10103603" y="297525"/>
                </a:lnTo>
                <a:lnTo>
                  <a:pt x="10394794" y="265647"/>
                </a:lnTo>
                <a:lnTo>
                  <a:pt x="10682153" y="232018"/>
                </a:lnTo>
                <a:lnTo>
                  <a:pt x="10973344" y="192783"/>
                </a:lnTo>
                <a:lnTo>
                  <a:pt x="11263257" y="150746"/>
                </a:lnTo>
                <a:lnTo>
                  <a:pt x="11554448" y="109060"/>
                </a:lnTo>
                <a:lnTo>
                  <a:pt x="11844360" y="60367"/>
                </a:lnTo>
                <a:lnTo>
                  <a:pt x="12132996" y="106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1C7165-8A3A-44EB-88D0-4EFA36A00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A1081473-BB93-49A4-B605-4E2053739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88A363-CF46-4C27-981C-1838BF5F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58" y="722141"/>
            <a:ext cx="9677733" cy="105710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EBEBEB"/>
                </a:solidFill>
              </a:rPr>
              <a:t>EPQ: Assessment, Learning &amp; Engagement</a:t>
            </a:r>
            <a:br>
              <a:rPr lang="en-US" dirty="0">
                <a:solidFill>
                  <a:srgbClr val="EBEBEB"/>
                </a:solidFill>
              </a:rPr>
            </a:br>
            <a:r>
              <a:rPr lang="en-US" sz="2700" dirty="0">
                <a:solidFill>
                  <a:schemeClr val="bg1">
                    <a:lumMod val="65000"/>
                  </a:schemeClr>
                </a:solidFill>
              </a:rPr>
              <a:t>Stephenson (AQA) &amp; Issacs (UCL)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A4DDD-0E3D-46CC-9C29-30A83B8DB7D9}"/>
              </a:ext>
            </a:extLst>
          </p:cNvPr>
          <p:cNvSpPr txBox="1"/>
          <p:nvPr/>
        </p:nvSpPr>
        <p:spPr>
          <a:xfrm>
            <a:off x="590552" y="2401521"/>
            <a:ext cx="4714874" cy="4044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900" dirty="0">
                <a:solidFill>
                  <a:srgbClr val="404040"/>
                </a:solidFill>
              </a:rPr>
              <a:t>“</a:t>
            </a:r>
            <a:r>
              <a:rPr lang="en-US" sz="1900" b="1" dirty="0">
                <a:solidFill>
                  <a:srgbClr val="404040"/>
                </a:solidFill>
              </a:rPr>
              <a:t>Prescription in the A-level curriculum </a:t>
            </a:r>
            <a:r>
              <a:rPr lang="en-US" sz="1900" dirty="0">
                <a:solidFill>
                  <a:srgbClr val="404040"/>
                </a:solidFill>
              </a:rPr>
              <a:t>has been attributed to </a:t>
            </a:r>
            <a:r>
              <a:rPr lang="en-US" sz="1900" b="1" dirty="0">
                <a:solidFill>
                  <a:srgbClr val="404040"/>
                </a:solidFill>
              </a:rPr>
              <a:t>‘regulatory overkill’ </a:t>
            </a:r>
            <a:r>
              <a:rPr lang="en-US" sz="1900" dirty="0">
                <a:solidFill>
                  <a:srgbClr val="404040"/>
                </a:solidFill>
              </a:rPr>
              <a:t>which has resulted in an </a:t>
            </a:r>
            <a:r>
              <a:rPr lang="en-US" sz="1900" b="1" dirty="0">
                <a:solidFill>
                  <a:srgbClr val="404040"/>
                </a:solidFill>
              </a:rPr>
              <a:t>assessment system that fails to cater for learners’ specific needs or inspire teaching and learning </a:t>
            </a:r>
            <a:r>
              <a:rPr lang="en-US" sz="1900" dirty="0">
                <a:solidFill>
                  <a:srgbClr val="404040"/>
                </a:solidFill>
              </a:rPr>
              <a:t>(Bassett, 2014). Teachers claim that pressures to </a:t>
            </a:r>
            <a:r>
              <a:rPr lang="en-US" sz="1900" b="1" dirty="0">
                <a:solidFill>
                  <a:srgbClr val="404040"/>
                </a:solidFill>
              </a:rPr>
              <a:t>prepare students for tests and the narrowing of the curriculum</a:t>
            </a:r>
            <a:r>
              <a:rPr lang="en-US" sz="1900" dirty="0">
                <a:solidFill>
                  <a:srgbClr val="404040"/>
                </a:solidFill>
              </a:rPr>
              <a:t> to focus on academic subjects has reduced the time spent on </a:t>
            </a:r>
            <a:r>
              <a:rPr lang="en-US" sz="1900" b="1" dirty="0">
                <a:solidFill>
                  <a:srgbClr val="404040"/>
                </a:solidFill>
              </a:rPr>
              <a:t>creative teaching, investigative and practical work, limiting the depth of learning</a:t>
            </a:r>
            <a:r>
              <a:rPr lang="en-US" sz="1900" dirty="0">
                <a:solidFill>
                  <a:srgbClr val="404040"/>
                </a:solidFill>
              </a:rPr>
              <a:t>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1261C3-9670-4CD1-BF19-BA4EC0FA6768}"/>
              </a:ext>
            </a:extLst>
          </p:cNvPr>
          <p:cNvSpPr txBox="1"/>
          <p:nvPr/>
        </p:nvSpPr>
        <p:spPr>
          <a:xfrm>
            <a:off x="5381625" y="2401521"/>
            <a:ext cx="6345950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dirty="0"/>
              <a:t>Such a strong emphasis on </a:t>
            </a:r>
            <a:r>
              <a:rPr lang="en-GB" sz="1900" b="1" dirty="0"/>
              <a:t>high-stakes testing could be damaging to learners</a:t>
            </a:r>
            <a:r>
              <a:rPr lang="en-GB" sz="1900" dirty="0"/>
              <a:t>…it can improve exam results (Hanushek &amp; Raymond, 2005) </a:t>
            </a:r>
            <a:r>
              <a:rPr lang="en-GB" sz="1900" b="1" dirty="0"/>
              <a:t>but not knowledge and understanding</a:t>
            </a:r>
            <a:r>
              <a:rPr lang="en-GB" sz="1900" dirty="0"/>
              <a:t> (</a:t>
            </a:r>
            <a:r>
              <a:rPr lang="en-GB" sz="1900" dirty="0" err="1"/>
              <a:t>Amrein</a:t>
            </a:r>
            <a:r>
              <a:rPr lang="en-GB" sz="1900" dirty="0"/>
              <a:t> &amp; Berliner, 2002). Furthermore, according to teachers, switching to linear examinations and reducing coursework in an attempt to raise standards has resulted in </a:t>
            </a:r>
            <a:r>
              <a:rPr lang="en-GB" sz="1900" b="1" dirty="0"/>
              <a:t>disaffection and demotivation amongst students </a:t>
            </a:r>
            <a:r>
              <a:rPr lang="en-GB" sz="1900" dirty="0"/>
              <a:t>(Hutchings, 2015)…</a:t>
            </a:r>
            <a:r>
              <a:rPr lang="en-GB" sz="1900" b="1" dirty="0"/>
              <a:t>The EPQ is perceived to facilitate freedom for students </a:t>
            </a:r>
            <a:r>
              <a:rPr lang="en-GB" sz="1900" dirty="0"/>
              <a:t>to study something they </a:t>
            </a:r>
            <a:r>
              <a:rPr lang="en-GB" sz="1900" b="1" dirty="0"/>
              <a:t>consider meaningful</a:t>
            </a:r>
            <a:r>
              <a:rPr lang="en-GB" sz="1900" dirty="0"/>
              <a:t>, in a way that suits them, which consequently</a:t>
            </a:r>
            <a:r>
              <a:rPr lang="en-GB" sz="1900" b="1" dirty="0"/>
              <a:t> empowers and motivates learners to engage in SRL</a:t>
            </a:r>
            <a:r>
              <a:rPr lang="en-GB" sz="1900" dirty="0"/>
              <a:t>.”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C565D8-93B3-488C-9FDC-904F1C374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091" y="585626"/>
            <a:ext cx="1432684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07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90FCEEF31B114094938ED373BA2245" ma:contentTypeVersion="12" ma:contentTypeDescription="Create a new document." ma:contentTypeScope="" ma:versionID="dedecee812f5edc74a6f7e62ebfed4c6">
  <xsd:schema xmlns:xsd="http://www.w3.org/2001/XMLSchema" xmlns:xs="http://www.w3.org/2001/XMLSchema" xmlns:p="http://schemas.microsoft.com/office/2006/metadata/properties" xmlns:ns3="ce77b506-f453-4d71-892d-b0af93e47805" xmlns:ns4="3adc53d9-8fbd-427e-bc68-e124dc7a04a2" targetNamespace="http://schemas.microsoft.com/office/2006/metadata/properties" ma:root="true" ma:fieldsID="25a42993e029c0cdd4d622a7f411fd99" ns3:_="" ns4:_="">
    <xsd:import namespace="ce77b506-f453-4d71-892d-b0af93e47805"/>
    <xsd:import namespace="3adc53d9-8fbd-427e-bc68-e124dc7a04a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7b506-f453-4d71-892d-b0af93e4780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c53d9-8fbd-427e-bc68-e124dc7a04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5F90C4-FA2C-4B46-9C60-0D64C3FF5B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77b506-f453-4d71-892d-b0af93e47805"/>
    <ds:schemaRef ds:uri="3adc53d9-8fbd-427e-bc68-e124dc7a04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00DD8A-0798-415C-9D67-3BCE9E62002E}">
  <ds:schemaRefs>
    <ds:schemaRef ds:uri="http://purl.org/dc/dcmitype/"/>
    <ds:schemaRef ds:uri="3adc53d9-8fbd-427e-bc68-e124dc7a04a2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ce77b506-f453-4d71-892d-b0af93e47805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1CE979B-524C-4B32-8749-7E01106681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17511</TotalTime>
  <Words>1308</Words>
  <Application>Microsoft Macintosh PowerPoint</Application>
  <PresentationFormat>Widescreen</PresentationFormat>
  <Paragraphs>86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Trebuchet MS</vt:lpstr>
      <vt:lpstr>Wingdings 3</vt:lpstr>
      <vt:lpstr>Ion Boardroom</vt:lpstr>
      <vt:lpstr>1_Office Theme</vt:lpstr>
      <vt:lpstr>Facet</vt:lpstr>
      <vt:lpstr>Rethinking Assessment </vt:lpstr>
      <vt:lpstr>Challenge, Knowledge &amp; Humanity Led Learning &amp; Assessment </vt:lpstr>
      <vt:lpstr>What’s the Problem (Challenge)?</vt:lpstr>
      <vt:lpstr>PowerPoint Presentation</vt:lpstr>
      <vt:lpstr>Future Ready: Assessment &amp; Progression</vt:lpstr>
      <vt:lpstr>Assessment, Pedagogy &amp; Curriculum: What do we need? </vt:lpstr>
      <vt:lpstr>Assessment: Project Qualifications &amp; SCAs</vt:lpstr>
      <vt:lpstr>Challenge Led Learning Outcomes Extended Project Qualifications (EPQ) &amp; School Citizen Assemblies (SCA) </vt:lpstr>
      <vt:lpstr>EPQ: Assessment, Learning &amp; Engagement Stephenson (AQA) &amp; Issacs (UCL) 2019</vt:lpstr>
      <vt:lpstr>EPQ: University Admissions &amp; Grades</vt:lpstr>
      <vt:lpstr>PowerPoint Presentation</vt:lpstr>
      <vt:lpstr>School Citizen Assemblies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 Projects: Voice, Choices &amp; Practical Actions</vt:lpstr>
      <vt:lpstr>Assessment Circle</vt:lpstr>
      <vt:lpstr>PowerPoint Presentation</vt:lpstr>
      <vt:lpstr>Contact:  christine.mclean@manchester.ac.uk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Rethinking Assessment</dc:title>
  <dc:creator>Christine Mclean</dc:creator>
  <cp:lastModifiedBy>Lulu McConville</cp:lastModifiedBy>
  <cp:revision>4</cp:revision>
  <dcterms:created xsi:type="dcterms:W3CDTF">2023-01-03T10:13:33Z</dcterms:created>
  <dcterms:modified xsi:type="dcterms:W3CDTF">2023-01-20T12:18:07Z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0x0101003890FCEEF31B114094938ED373BA2245</vt:lpwstr>
  </property>
</Properties>
</file>