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5"/>
    <p:sldMasterId id="2147483648" r:id="rId6"/>
    <p:sldMasterId id="2147483652" r:id="rId7"/>
    <p:sldMasterId id="2147483662" r:id="rId8"/>
    <p:sldMasterId id="2147483693" r:id="rId9"/>
    <p:sldMasterId id="2147483698" r:id="rId10"/>
    <p:sldMasterId id="2147483665" r:id="rId11"/>
  </p:sldMasterIdLst>
  <p:notesMasterIdLst>
    <p:notesMasterId r:id="rId32"/>
  </p:notesMasterIdLst>
  <p:handoutMasterIdLst>
    <p:handoutMasterId r:id="rId33"/>
  </p:handoutMasterIdLst>
  <p:sldIdLst>
    <p:sldId id="288" r:id="rId12"/>
    <p:sldId id="286" r:id="rId13"/>
    <p:sldId id="8770" r:id="rId14"/>
    <p:sldId id="300" r:id="rId15"/>
    <p:sldId id="8777" r:id="rId16"/>
    <p:sldId id="299" r:id="rId17"/>
    <p:sldId id="8776" r:id="rId18"/>
    <p:sldId id="290" r:id="rId19"/>
    <p:sldId id="8771" r:id="rId20"/>
    <p:sldId id="8772" r:id="rId21"/>
    <p:sldId id="8778" r:id="rId22"/>
    <p:sldId id="8781" r:id="rId23"/>
    <p:sldId id="8779" r:id="rId24"/>
    <p:sldId id="8782" r:id="rId25"/>
    <p:sldId id="8783" r:id="rId26"/>
    <p:sldId id="8784" r:id="rId27"/>
    <p:sldId id="8780" r:id="rId28"/>
    <p:sldId id="8785" r:id="rId29"/>
    <p:sldId id="8786" r:id="rId30"/>
    <p:sldId id="267" r:id="rId31"/>
  </p:sldIdLst>
  <p:sldSz cx="9144000" cy="5143500" type="screen16x9"/>
  <p:notesSz cx="6858000" cy="9144000"/>
  <p:custDataLst>
    <p:tags r:id="rId34"/>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D310DF-A432-4C0F-8D80-485EF834B8D7}">
          <p14:sldIdLst>
            <p14:sldId id="288"/>
          </p14:sldIdLst>
        </p14:section>
        <p14:section name="Untitled Section" id="{CE95DFCD-C223-40E3-A026-2BB4428A898C}">
          <p14:sldIdLst>
            <p14:sldId id="286"/>
            <p14:sldId id="8770"/>
            <p14:sldId id="300"/>
            <p14:sldId id="8777"/>
            <p14:sldId id="299"/>
            <p14:sldId id="8776"/>
            <p14:sldId id="290"/>
            <p14:sldId id="8771"/>
            <p14:sldId id="8772"/>
            <p14:sldId id="8778"/>
            <p14:sldId id="8781"/>
            <p14:sldId id="8779"/>
            <p14:sldId id="8782"/>
            <p14:sldId id="8783"/>
            <p14:sldId id="8784"/>
            <p14:sldId id="8780"/>
            <p14:sldId id="8785"/>
            <p14:sldId id="8786"/>
            <p14:sldId id="267"/>
          </p14:sldIdLst>
        </p14:section>
      </p14:sectionLst>
    </p:ext>
    <p:ext uri="{EFAFB233-063F-42B5-8137-9DF3F51BA10A}">
      <p15:sldGuideLst xmlns:p15="http://schemas.microsoft.com/office/powerpoint/2012/main">
        <p15:guide id="4" pos="5239" userDrawn="1">
          <p15:clr>
            <a:srgbClr val="A4A3A4"/>
          </p15:clr>
        </p15:guide>
        <p15:guide id="5" pos="2880" userDrawn="1">
          <p15:clr>
            <a:srgbClr val="A4A3A4"/>
          </p15:clr>
        </p15:guide>
        <p15:guide id="6"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9A2"/>
    <a:srgbClr val="2A4898"/>
    <a:srgbClr val="C5FBF2"/>
    <a:srgbClr val="003D50"/>
    <a:srgbClr val="0D224C"/>
    <a:srgbClr val="384973"/>
    <a:srgbClr val="007FB3"/>
    <a:srgbClr val="8E1558"/>
    <a:srgbClr val="A74977"/>
    <a:srgbClr val="F8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1C59D-6D6D-49AE-B7D6-A67E9BD13ED7}" v="866" dt="2023-01-05T15:44:06.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2425" autoAdjust="0"/>
  </p:normalViewPr>
  <p:slideViewPr>
    <p:cSldViewPr snapToGrid="0">
      <p:cViewPr varScale="1">
        <p:scale>
          <a:sx n="92" d="100"/>
          <a:sy n="92" d="100"/>
        </p:scale>
        <p:origin x="2200" y="176"/>
      </p:cViewPr>
      <p:guideLst>
        <p:guide pos="5239"/>
        <p:guide pos="2880"/>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5/10/relationships/revisionInfo" Target="revisionInfo.xml"/><Relationship Id="rId21" Type="http://schemas.openxmlformats.org/officeDocument/2006/relationships/slide" Target="slides/slide10.xml"/><Relationship Id="rId34" Type="http://schemas.openxmlformats.org/officeDocument/2006/relationships/tags" Target="tags/tag1.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2979A-0862-4AB0-A12C-5FECAF422704}" type="doc">
      <dgm:prSet loTypeId="urn:microsoft.com/office/officeart/2005/8/layout/list1" loCatId="list" qsTypeId="urn:microsoft.com/office/officeart/2005/8/quickstyle/simple2" qsCatId="simple" csTypeId="urn:microsoft.com/office/officeart/2005/8/colors/accent2_2" csCatId="accent2"/>
      <dgm:spPr/>
      <dgm:t>
        <a:bodyPr/>
        <a:lstStyle/>
        <a:p>
          <a:endParaRPr lang="en-US"/>
        </a:p>
      </dgm:t>
    </dgm:pt>
    <dgm:pt modelId="{6A03C187-2A8C-437F-87D4-5E487476BA8E}">
      <dgm:prSet/>
      <dgm:spPr/>
      <dgm:t>
        <a:bodyPr/>
        <a:lstStyle/>
        <a:p>
          <a:r>
            <a:rPr lang="en-US"/>
            <a:t>Intro &amp; overview</a:t>
          </a:r>
        </a:p>
      </dgm:t>
    </dgm:pt>
    <dgm:pt modelId="{0478EAEA-37E7-4728-B6E6-C03F2ABA7C6D}" type="parTrans" cxnId="{D87F4C74-CC10-4274-9B1B-9C0D84E59089}">
      <dgm:prSet/>
      <dgm:spPr/>
      <dgm:t>
        <a:bodyPr/>
        <a:lstStyle/>
        <a:p>
          <a:endParaRPr lang="en-US"/>
        </a:p>
      </dgm:t>
    </dgm:pt>
    <dgm:pt modelId="{D322E085-A6B4-4EAC-916C-FC0F79EA2341}" type="sibTrans" cxnId="{D87F4C74-CC10-4274-9B1B-9C0D84E59089}">
      <dgm:prSet/>
      <dgm:spPr/>
      <dgm:t>
        <a:bodyPr/>
        <a:lstStyle/>
        <a:p>
          <a:endParaRPr lang="en-US"/>
        </a:p>
      </dgm:t>
    </dgm:pt>
    <dgm:pt modelId="{709853D1-5318-44B3-9254-3612E4DE2F1F}">
      <dgm:prSet/>
      <dgm:spPr/>
      <dgm:t>
        <a:bodyPr/>
        <a:lstStyle/>
        <a:p>
          <a:r>
            <a:rPr lang="en-US"/>
            <a:t>Future trends:</a:t>
          </a:r>
        </a:p>
      </dgm:t>
    </dgm:pt>
    <dgm:pt modelId="{4612717A-8675-4AFE-8597-AAC39616B303}" type="parTrans" cxnId="{B4D1FDA2-3A0E-4746-9AF1-48344C163A46}">
      <dgm:prSet/>
      <dgm:spPr/>
      <dgm:t>
        <a:bodyPr/>
        <a:lstStyle/>
        <a:p>
          <a:endParaRPr lang="en-US"/>
        </a:p>
      </dgm:t>
    </dgm:pt>
    <dgm:pt modelId="{AD615FA9-D8B2-4A2F-A1AD-06B6FB7CB7F8}" type="sibTrans" cxnId="{B4D1FDA2-3A0E-4746-9AF1-48344C163A46}">
      <dgm:prSet/>
      <dgm:spPr/>
      <dgm:t>
        <a:bodyPr/>
        <a:lstStyle/>
        <a:p>
          <a:endParaRPr lang="en-US"/>
        </a:p>
      </dgm:t>
    </dgm:pt>
    <dgm:pt modelId="{219AC2B0-FAB6-4E82-AFE1-DEE02CF7AF66}">
      <dgm:prSet/>
      <dgm:spPr/>
      <dgm:t>
        <a:bodyPr/>
        <a:lstStyle/>
        <a:p>
          <a:r>
            <a:rPr lang="en-US" b="0"/>
            <a:t>Online &amp; remote</a:t>
          </a:r>
          <a:endParaRPr lang="en-US"/>
        </a:p>
      </dgm:t>
    </dgm:pt>
    <dgm:pt modelId="{808866F7-8C0E-4045-AE1F-BE1A78DE0693}" type="parTrans" cxnId="{0762804E-888B-4C81-B2D1-95F4C3C7DE83}">
      <dgm:prSet/>
      <dgm:spPr/>
      <dgm:t>
        <a:bodyPr/>
        <a:lstStyle/>
        <a:p>
          <a:endParaRPr lang="en-US"/>
        </a:p>
      </dgm:t>
    </dgm:pt>
    <dgm:pt modelId="{D5377C12-22C1-4B40-88A6-7F098F1BB332}" type="sibTrans" cxnId="{0762804E-888B-4C81-B2D1-95F4C3C7DE83}">
      <dgm:prSet/>
      <dgm:spPr/>
      <dgm:t>
        <a:bodyPr/>
        <a:lstStyle/>
        <a:p>
          <a:endParaRPr lang="en-US"/>
        </a:p>
      </dgm:t>
    </dgm:pt>
    <dgm:pt modelId="{88A53C7A-213F-4705-807A-9AF02A14A40D}">
      <dgm:prSet/>
      <dgm:spPr/>
      <dgm:t>
        <a:bodyPr/>
        <a:lstStyle/>
        <a:p>
          <a:r>
            <a:rPr lang="en-US" b="0"/>
            <a:t>Authentic</a:t>
          </a:r>
          <a:endParaRPr lang="en-US"/>
        </a:p>
      </dgm:t>
    </dgm:pt>
    <dgm:pt modelId="{D159841F-211F-4222-84B6-20DE8352C5AA}" type="parTrans" cxnId="{5151E8EC-4AEC-42F0-B370-41341585A255}">
      <dgm:prSet/>
      <dgm:spPr/>
      <dgm:t>
        <a:bodyPr/>
        <a:lstStyle/>
        <a:p>
          <a:endParaRPr lang="en-US"/>
        </a:p>
      </dgm:t>
    </dgm:pt>
    <dgm:pt modelId="{944AB273-2B89-457B-86B9-980CA1B59FB5}" type="sibTrans" cxnId="{5151E8EC-4AEC-42F0-B370-41341585A255}">
      <dgm:prSet/>
      <dgm:spPr/>
      <dgm:t>
        <a:bodyPr/>
        <a:lstStyle/>
        <a:p>
          <a:endParaRPr lang="en-US"/>
        </a:p>
      </dgm:t>
    </dgm:pt>
    <dgm:pt modelId="{96E3BD0B-939F-4492-8835-18827FB493BA}">
      <dgm:prSet/>
      <dgm:spPr/>
      <dgm:t>
        <a:bodyPr/>
        <a:lstStyle/>
        <a:p>
          <a:r>
            <a:rPr lang="en-US" b="0"/>
            <a:t>Capstone</a:t>
          </a:r>
          <a:endParaRPr lang="en-US"/>
        </a:p>
      </dgm:t>
    </dgm:pt>
    <dgm:pt modelId="{962F51EB-7AD9-4C27-9850-0C843437002B}" type="parTrans" cxnId="{1C2BEC57-2478-4D9D-AB96-34B38DE7725E}">
      <dgm:prSet/>
      <dgm:spPr/>
      <dgm:t>
        <a:bodyPr/>
        <a:lstStyle/>
        <a:p>
          <a:endParaRPr lang="en-US"/>
        </a:p>
      </dgm:t>
    </dgm:pt>
    <dgm:pt modelId="{E5F5B9BE-C4A7-4EAB-8F47-847CE28B7CFC}" type="sibTrans" cxnId="{1C2BEC57-2478-4D9D-AB96-34B38DE7725E}">
      <dgm:prSet/>
      <dgm:spPr/>
      <dgm:t>
        <a:bodyPr/>
        <a:lstStyle/>
        <a:p>
          <a:endParaRPr lang="en-US"/>
        </a:p>
      </dgm:t>
    </dgm:pt>
    <dgm:pt modelId="{3869DE18-7FD6-45A7-AF0B-3F80894EE259}">
      <dgm:prSet/>
      <dgm:spPr/>
      <dgm:t>
        <a:bodyPr/>
        <a:lstStyle/>
        <a:p>
          <a:r>
            <a:rPr lang="en-US" b="0"/>
            <a:t>Artificial intelligence</a:t>
          </a:r>
          <a:endParaRPr lang="en-US"/>
        </a:p>
      </dgm:t>
    </dgm:pt>
    <dgm:pt modelId="{52F537BF-6B4C-4389-A623-E4438D1F1A09}" type="parTrans" cxnId="{B9D7F1BE-529D-4C03-85C2-432B5906C2E0}">
      <dgm:prSet/>
      <dgm:spPr/>
      <dgm:t>
        <a:bodyPr/>
        <a:lstStyle/>
        <a:p>
          <a:endParaRPr lang="en-US"/>
        </a:p>
      </dgm:t>
    </dgm:pt>
    <dgm:pt modelId="{0A8AD6F8-DB95-4B74-BE51-1B9AEAF29AC1}" type="sibTrans" cxnId="{B9D7F1BE-529D-4C03-85C2-432B5906C2E0}">
      <dgm:prSet/>
      <dgm:spPr/>
      <dgm:t>
        <a:bodyPr/>
        <a:lstStyle/>
        <a:p>
          <a:endParaRPr lang="en-US"/>
        </a:p>
      </dgm:t>
    </dgm:pt>
    <dgm:pt modelId="{B3E5382C-4F00-45CC-A2C4-C49331167AF7}">
      <dgm:prSet/>
      <dgm:spPr/>
      <dgm:t>
        <a:bodyPr/>
        <a:lstStyle/>
        <a:p>
          <a:r>
            <a:rPr lang="en-US"/>
            <a:t>Activity</a:t>
          </a:r>
        </a:p>
      </dgm:t>
    </dgm:pt>
    <dgm:pt modelId="{EE17076A-019E-40D5-89FC-54B1EFFE7D10}" type="parTrans" cxnId="{DFB38976-4D32-4F59-B8CE-B1B3046AA9D4}">
      <dgm:prSet/>
      <dgm:spPr/>
      <dgm:t>
        <a:bodyPr/>
        <a:lstStyle/>
        <a:p>
          <a:endParaRPr lang="en-US"/>
        </a:p>
      </dgm:t>
    </dgm:pt>
    <dgm:pt modelId="{1C21D2AE-8C31-495A-A125-85533226B20C}" type="sibTrans" cxnId="{DFB38976-4D32-4F59-B8CE-B1B3046AA9D4}">
      <dgm:prSet/>
      <dgm:spPr/>
      <dgm:t>
        <a:bodyPr/>
        <a:lstStyle/>
        <a:p>
          <a:endParaRPr lang="en-US"/>
        </a:p>
      </dgm:t>
    </dgm:pt>
    <dgm:pt modelId="{F7958DB8-CCD2-48C8-8401-CD2C96A2E5FF}" type="pres">
      <dgm:prSet presAssocID="{2362979A-0862-4AB0-A12C-5FECAF422704}" presName="linear" presStyleCnt="0">
        <dgm:presLayoutVars>
          <dgm:dir/>
          <dgm:animLvl val="lvl"/>
          <dgm:resizeHandles val="exact"/>
        </dgm:presLayoutVars>
      </dgm:prSet>
      <dgm:spPr/>
    </dgm:pt>
    <dgm:pt modelId="{69C8D69A-2682-4FAE-88F1-8119D5E89B70}" type="pres">
      <dgm:prSet presAssocID="{6A03C187-2A8C-437F-87D4-5E487476BA8E}" presName="parentLin" presStyleCnt="0"/>
      <dgm:spPr/>
    </dgm:pt>
    <dgm:pt modelId="{C88561B4-2108-468D-AA54-DEAFF85CE49F}" type="pres">
      <dgm:prSet presAssocID="{6A03C187-2A8C-437F-87D4-5E487476BA8E}" presName="parentLeftMargin" presStyleLbl="node1" presStyleIdx="0" presStyleCnt="3"/>
      <dgm:spPr/>
    </dgm:pt>
    <dgm:pt modelId="{71E59394-872C-4764-B24E-E96EC1B25D53}" type="pres">
      <dgm:prSet presAssocID="{6A03C187-2A8C-437F-87D4-5E487476BA8E}" presName="parentText" presStyleLbl="node1" presStyleIdx="0" presStyleCnt="3">
        <dgm:presLayoutVars>
          <dgm:chMax val="0"/>
          <dgm:bulletEnabled val="1"/>
        </dgm:presLayoutVars>
      </dgm:prSet>
      <dgm:spPr/>
    </dgm:pt>
    <dgm:pt modelId="{1433A621-9059-48D0-BDE3-9508F53D9A2E}" type="pres">
      <dgm:prSet presAssocID="{6A03C187-2A8C-437F-87D4-5E487476BA8E}" presName="negativeSpace" presStyleCnt="0"/>
      <dgm:spPr/>
    </dgm:pt>
    <dgm:pt modelId="{55BA81C0-C5F7-445A-9ED7-60C13FF07839}" type="pres">
      <dgm:prSet presAssocID="{6A03C187-2A8C-437F-87D4-5E487476BA8E}" presName="childText" presStyleLbl="conFgAcc1" presStyleIdx="0" presStyleCnt="3">
        <dgm:presLayoutVars>
          <dgm:bulletEnabled val="1"/>
        </dgm:presLayoutVars>
      </dgm:prSet>
      <dgm:spPr/>
    </dgm:pt>
    <dgm:pt modelId="{F43A83BC-6A08-4C97-9A0F-CFC7AC18AAA4}" type="pres">
      <dgm:prSet presAssocID="{D322E085-A6B4-4EAC-916C-FC0F79EA2341}" presName="spaceBetweenRectangles" presStyleCnt="0"/>
      <dgm:spPr/>
    </dgm:pt>
    <dgm:pt modelId="{FE5A2BF5-E87C-4432-A50A-90E6DE1BC415}" type="pres">
      <dgm:prSet presAssocID="{709853D1-5318-44B3-9254-3612E4DE2F1F}" presName="parentLin" presStyleCnt="0"/>
      <dgm:spPr/>
    </dgm:pt>
    <dgm:pt modelId="{BA0254F4-DE0C-4072-BF3D-464CD58FD978}" type="pres">
      <dgm:prSet presAssocID="{709853D1-5318-44B3-9254-3612E4DE2F1F}" presName="parentLeftMargin" presStyleLbl="node1" presStyleIdx="0" presStyleCnt="3"/>
      <dgm:spPr/>
    </dgm:pt>
    <dgm:pt modelId="{D29E709A-38C4-4090-AF82-67E8BCB628AE}" type="pres">
      <dgm:prSet presAssocID="{709853D1-5318-44B3-9254-3612E4DE2F1F}" presName="parentText" presStyleLbl="node1" presStyleIdx="1" presStyleCnt="3">
        <dgm:presLayoutVars>
          <dgm:chMax val="0"/>
          <dgm:bulletEnabled val="1"/>
        </dgm:presLayoutVars>
      </dgm:prSet>
      <dgm:spPr/>
    </dgm:pt>
    <dgm:pt modelId="{6AAC40FD-603E-4CAC-BA57-62A1E6152546}" type="pres">
      <dgm:prSet presAssocID="{709853D1-5318-44B3-9254-3612E4DE2F1F}" presName="negativeSpace" presStyleCnt="0"/>
      <dgm:spPr/>
    </dgm:pt>
    <dgm:pt modelId="{1A2485BB-CA92-4B60-9A93-6BBD7BF40FBA}" type="pres">
      <dgm:prSet presAssocID="{709853D1-5318-44B3-9254-3612E4DE2F1F}" presName="childText" presStyleLbl="conFgAcc1" presStyleIdx="1" presStyleCnt="3">
        <dgm:presLayoutVars>
          <dgm:bulletEnabled val="1"/>
        </dgm:presLayoutVars>
      </dgm:prSet>
      <dgm:spPr/>
    </dgm:pt>
    <dgm:pt modelId="{06CC31C8-0418-4FEF-8472-C5E3F755B4EC}" type="pres">
      <dgm:prSet presAssocID="{AD615FA9-D8B2-4A2F-A1AD-06B6FB7CB7F8}" presName="spaceBetweenRectangles" presStyleCnt="0"/>
      <dgm:spPr/>
    </dgm:pt>
    <dgm:pt modelId="{A950D875-74BE-46A6-9B08-20E9D02B9A86}" type="pres">
      <dgm:prSet presAssocID="{B3E5382C-4F00-45CC-A2C4-C49331167AF7}" presName="parentLin" presStyleCnt="0"/>
      <dgm:spPr/>
    </dgm:pt>
    <dgm:pt modelId="{ADD15B2D-140D-48AD-9EF5-0ABF7F3E55B9}" type="pres">
      <dgm:prSet presAssocID="{B3E5382C-4F00-45CC-A2C4-C49331167AF7}" presName="parentLeftMargin" presStyleLbl="node1" presStyleIdx="1" presStyleCnt="3"/>
      <dgm:spPr/>
    </dgm:pt>
    <dgm:pt modelId="{6CA73A7C-D505-490F-960B-B70F9140B359}" type="pres">
      <dgm:prSet presAssocID="{B3E5382C-4F00-45CC-A2C4-C49331167AF7}" presName="parentText" presStyleLbl="node1" presStyleIdx="2" presStyleCnt="3">
        <dgm:presLayoutVars>
          <dgm:chMax val="0"/>
          <dgm:bulletEnabled val="1"/>
        </dgm:presLayoutVars>
      </dgm:prSet>
      <dgm:spPr/>
    </dgm:pt>
    <dgm:pt modelId="{982D3245-A252-4AE5-96D1-FA3A9F854DCE}" type="pres">
      <dgm:prSet presAssocID="{B3E5382C-4F00-45CC-A2C4-C49331167AF7}" presName="negativeSpace" presStyleCnt="0"/>
      <dgm:spPr/>
    </dgm:pt>
    <dgm:pt modelId="{98988A0E-F632-4A99-94CB-8FAB1E971C1C}" type="pres">
      <dgm:prSet presAssocID="{B3E5382C-4F00-45CC-A2C4-C49331167AF7}" presName="childText" presStyleLbl="conFgAcc1" presStyleIdx="2" presStyleCnt="3">
        <dgm:presLayoutVars>
          <dgm:bulletEnabled val="1"/>
        </dgm:presLayoutVars>
      </dgm:prSet>
      <dgm:spPr/>
    </dgm:pt>
  </dgm:ptLst>
  <dgm:cxnLst>
    <dgm:cxn modelId="{CF47030B-A65A-472C-9C03-710ADD9CE15F}" type="presOf" srcId="{709853D1-5318-44B3-9254-3612E4DE2F1F}" destId="{BA0254F4-DE0C-4072-BF3D-464CD58FD978}" srcOrd="0" destOrd="0" presId="urn:microsoft.com/office/officeart/2005/8/layout/list1"/>
    <dgm:cxn modelId="{2A1A1618-1877-46C7-899B-8B4E4A3E1B94}" type="presOf" srcId="{6A03C187-2A8C-437F-87D4-5E487476BA8E}" destId="{71E59394-872C-4764-B24E-E96EC1B25D53}" srcOrd="1" destOrd="0" presId="urn:microsoft.com/office/officeart/2005/8/layout/list1"/>
    <dgm:cxn modelId="{0762804E-888B-4C81-B2D1-95F4C3C7DE83}" srcId="{709853D1-5318-44B3-9254-3612E4DE2F1F}" destId="{219AC2B0-FAB6-4E82-AFE1-DEE02CF7AF66}" srcOrd="0" destOrd="0" parTransId="{808866F7-8C0E-4045-AE1F-BE1A78DE0693}" sibTransId="{D5377C12-22C1-4B40-88A6-7F098F1BB332}"/>
    <dgm:cxn modelId="{1C2BEC57-2478-4D9D-AB96-34B38DE7725E}" srcId="{709853D1-5318-44B3-9254-3612E4DE2F1F}" destId="{96E3BD0B-939F-4492-8835-18827FB493BA}" srcOrd="2" destOrd="0" parTransId="{962F51EB-7AD9-4C27-9850-0C843437002B}" sibTransId="{E5F5B9BE-C4A7-4EAB-8F47-847CE28B7CFC}"/>
    <dgm:cxn modelId="{8850E35A-1DFC-4376-9AA4-4E6FF5CD872F}" type="presOf" srcId="{B3E5382C-4F00-45CC-A2C4-C49331167AF7}" destId="{6CA73A7C-D505-490F-960B-B70F9140B359}" srcOrd="1" destOrd="0" presId="urn:microsoft.com/office/officeart/2005/8/layout/list1"/>
    <dgm:cxn modelId="{279E626E-59E2-4BC9-A8DE-CE5E155495D0}" type="presOf" srcId="{6A03C187-2A8C-437F-87D4-5E487476BA8E}" destId="{C88561B4-2108-468D-AA54-DEAFF85CE49F}" srcOrd="0" destOrd="0" presId="urn:microsoft.com/office/officeart/2005/8/layout/list1"/>
    <dgm:cxn modelId="{D87F4C74-CC10-4274-9B1B-9C0D84E59089}" srcId="{2362979A-0862-4AB0-A12C-5FECAF422704}" destId="{6A03C187-2A8C-437F-87D4-5E487476BA8E}" srcOrd="0" destOrd="0" parTransId="{0478EAEA-37E7-4728-B6E6-C03F2ABA7C6D}" sibTransId="{D322E085-A6B4-4EAC-916C-FC0F79EA2341}"/>
    <dgm:cxn modelId="{DFB38976-4D32-4F59-B8CE-B1B3046AA9D4}" srcId="{2362979A-0862-4AB0-A12C-5FECAF422704}" destId="{B3E5382C-4F00-45CC-A2C4-C49331167AF7}" srcOrd="2" destOrd="0" parTransId="{EE17076A-019E-40D5-89FC-54B1EFFE7D10}" sibTransId="{1C21D2AE-8C31-495A-A125-85533226B20C}"/>
    <dgm:cxn modelId="{6A7A3C8A-225A-42CF-A502-9015C86A7109}" type="presOf" srcId="{219AC2B0-FAB6-4E82-AFE1-DEE02CF7AF66}" destId="{1A2485BB-CA92-4B60-9A93-6BBD7BF40FBA}" srcOrd="0" destOrd="0" presId="urn:microsoft.com/office/officeart/2005/8/layout/list1"/>
    <dgm:cxn modelId="{2FD8EF91-BC93-45D5-B5D5-0519566BDBFE}" type="presOf" srcId="{88A53C7A-213F-4705-807A-9AF02A14A40D}" destId="{1A2485BB-CA92-4B60-9A93-6BBD7BF40FBA}" srcOrd="0" destOrd="1" presId="urn:microsoft.com/office/officeart/2005/8/layout/list1"/>
    <dgm:cxn modelId="{B87B4C92-67A4-403D-86C6-6DB1F46692A5}" type="presOf" srcId="{2362979A-0862-4AB0-A12C-5FECAF422704}" destId="{F7958DB8-CCD2-48C8-8401-CD2C96A2E5FF}" srcOrd="0" destOrd="0" presId="urn:microsoft.com/office/officeart/2005/8/layout/list1"/>
    <dgm:cxn modelId="{B4D1FDA2-3A0E-4746-9AF1-48344C163A46}" srcId="{2362979A-0862-4AB0-A12C-5FECAF422704}" destId="{709853D1-5318-44B3-9254-3612E4DE2F1F}" srcOrd="1" destOrd="0" parTransId="{4612717A-8675-4AFE-8597-AAC39616B303}" sibTransId="{AD615FA9-D8B2-4A2F-A1AD-06B6FB7CB7F8}"/>
    <dgm:cxn modelId="{B9D7F1BE-529D-4C03-85C2-432B5906C2E0}" srcId="{709853D1-5318-44B3-9254-3612E4DE2F1F}" destId="{3869DE18-7FD6-45A7-AF0B-3F80894EE259}" srcOrd="3" destOrd="0" parTransId="{52F537BF-6B4C-4389-A623-E4438D1F1A09}" sibTransId="{0A8AD6F8-DB95-4B74-BE51-1B9AEAF29AC1}"/>
    <dgm:cxn modelId="{30F109DD-3B30-47EC-85CC-FCC9C84EB6C0}" type="presOf" srcId="{3869DE18-7FD6-45A7-AF0B-3F80894EE259}" destId="{1A2485BB-CA92-4B60-9A93-6BBD7BF40FBA}" srcOrd="0" destOrd="3" presId="urn:microsoft.com/office/officeart/2005/8/layout/list1"/>
    <dgm:cxn modelId="{A52A3AE4-CB8D-43F2-BFBB-DF55196659D7}" type="presOf" srcId="{B3E5382C-4F00-45CC-A2C4-C49331167AF7}" destId="{ADD15B2D-140D-48AD-9EF5-0ABF7F3E55B9}" srcOrd="0" destOrd="0" presId="urn:microsoft.com/office/officeart/2005/8/layout/list1"/>
    <dgm:cxn modelId="{5151E8EC-4AEC-42F0-B370-41341585A255}" srcId="{709853D1-5318-44B3-9254-3612E4DE2F1F}" destId="{88A53C7A-213F-4705-807A-9AF02A14A40D}" srcOrd="1" destOrd="0" parTransId="{D159841F-211F-4222-84B6-20DE8352C5AA}" sibTransId="{944AB273-2B89-457B-86B9-980CA1B59FB5}"/>
    <dgm:cxn modelId="{A825FEED-8C14-415E-9B7C-B96F67C49970}" type="presOf" srcId="{709853D1-5318-44B3-9254-3612E4DE2F1F}" destId="{D29E709A-38C4-4090-AF82-67E8BCB628AE}" srcOrd="1" destOrd="0" presId="urn:microsoft.com/office/officeart/2005/8/layout/list1"/>
    <dgm:cxn modelId="{61266AF1-5A45-43F4-A8F3-880F38688FF3}" type="presOf" srcId="{96E3BD0B-939F-4492-8835-18827FB493BA}" destId="{1A2485BB-CA92-4B60-9A93-6BBD7BF40FBA}" srcOrd="0" destOrd="2" presId="urn:microsoft.com/office/officeart/2005/8/layout/list1"/>
    <dgm:cxn modelId="{88FA659B-215A-4E71-ACA7-D1548A6D2F42}" type="presParOf" srcId="{F7958DB8-CCD2-48C8-8401-CD2C96A2E5FF}" destId="{69C8D69A-2682-4FAE-88F1-8119D5E89B70}" srcOrd="0" destOrd="0" presId="urn:microsoft.com/office/officeart/2005/8/layout/list1"/>
    <dgm:cxn modelId="{5A6ACDBE-EC75-45CC-99D5-622D6326A578}" type="presParOf" srcId="{69C8D69A-2682-4FAE-88F1-8119D5E89B70}" destId="{C88561B4-2108-468D-AA54-DEAFF85CE49F}" srcOrd="0" destOrd="0" presId="urn:microsoft.com/office/officeart/2005/8/layout/list1"/>
    <dgm:cxn modelId="{1AED06EF-B6CF-478D-8A5C-47DA69B317C0}" type="presParOf" srcId="{69C8D69A-2682-4FAE-88F1-8119D5E89B70}" destId="{71E59394-872C-4764-B24E-E96EC1B25D53}" srcOrd="1" destOrd="0" presId="urn:microsoft.com/office/officeart/2005/8/layout/list1"/>
    <dgm:cxn modelId="{1194BF2A-4D68-4AFB-956B-5CE80D9EA5FF}" type="presParOf" srcId="{F7958DB8-CCD2-48C8-8401-CD2C96A2E5FF}" destId="{1433A621-9059-48D0-BDE3-9508F53D9A2E}" srcOrd="1" destOrd="0" presId="urn:microsoft.com/office/officeart/2005/8/layout/list1"/>
    <dgm:cxn modelId="{1D4AAA7E-18C3-41EC-8687-BB7E9DC8DB37}" type="presParOf" srcId="{F7958DB8-CCD2-48C8-8401-CD2C96A2E5FF}" destId="{55BA81C0-C5F7-445A-9ED7-60C13FF07839}" srcOrd="2" destOrd="0" presId="urn:microsoft.com/office/officeart/2005/8/layout/list1"/>
    <dgm:cxn modelId="{C3E8DDD0-0230-49C3-BB37-EFA64A247082}" type="presParOf" srcId="{F7958DB8-CCD2-48C8-8401-CD2C96A2E5FF}" destId="{F43A83BC-6A08-4C97-9A0F-CFC7AC18AAA4}" srcOrd="3" destOrd="0" presId="urn:microsoft.com/office/officeart/2005/8/layout/list1"/>
    <dgm:cxn modelId="{7702DC72-7BD1-484C-94D6-8723FF9C5E5C}" type="presParOf" srcId="{F7958DB8-CCD2-48C8-8401-CD2C96A2E5FF}" destId="{FE5A2BF5-E87C-4432-A50A-90E6DE1BC415}" srcOrd="4" destOrd="0" presId="urn:microsoft.com/office/officeart/2005/8/layout/list1"/>
    <dgm:cxn modelId="{514256F6-D393-461C-B9C0-65617FEC6185}" type="presParOf" srcId="{FE5A2BF5-E87C-4432-A50A-90E6DE1BC415}" destId="{BA0254F4-DE0C-4072-BF3D-464CD58FD978}" srcOrd="0" destOrd="0" presId="urn:microsoft.com/office/officeart/2005/8/layout/list1"/>
    <dgm:cxn modelId="{595DCB17-2EA6-4F31-BFD2-CE22DD975EEA}" type="presParOf" srcId="{FE5A2BF5-E87C-4432-A50A-90E6DE1BC415}" destId="{D29E709A-38C4-4090-AF82-67E8BCB628AE}" srcOrd="1" destOrd="0" presId="urn:microsoft.com/office/officeart/2005/8/layout/list1"/>
    <dgm:cxn modelId="{E0C71A55-5545-4591-AA2A-2B465C9FBE91}" type="presParOf" srcId="{F7958DB8-CCD2-48C8-8401-CD2C96A2E5FF}" destId="{6AAC40FD-603E-4CAC-BA57-62A1E6152546}" srcOrd="5" destOrd="0" presId="urn:microsoft.com/office/officeart/2005/8/layout/list1"/>
    <dgm:cxn modelId="{19E76D6C-2A63-4B28-A474-DD63384C1AD2}" type="presParOf" srcId="{F7958DB8-CCD2-48C8-8401-CD2C96A2E5FF}" destId="{1A2485BB-CA92-4B60-9A93-6BBD7BF40FBA}" srcOrd="6" destOrd="0" presId="urn:microsoft.com/office/officeart/2005/8/layout/list1"/>
    <dgm:cxn modelId="{9D3478CB-7F8D-4613-98E6-64924D62A5DC}" type="presParOf" srcId="{F7958DB8-CCD2-48C8-8401-CD2C96A2E5FF}" destId="{06CC31C8-0418-4FEF-8472-C5E3F755B4EC}" srcOrd="7" destOrd="0" presId="urn:microsoft.com/office/officeart/2005/8/layout/list1"/>
    <dgm:cxn modelId="{2E2CF3E3-F96C-4CB6-93BC-BA0A889C743A}" type="presParOf" srcId="{F7958DB8-CCD2-48C8-8401-CD2C96A2E5FF}" destId="{A950D875-74BE-46A6-9B08-20E9D02B9A86}" srcOrd="8" destOrd="0" presId="urn:microsoft.com/office/officeart/2005/8/layout/list1"/>
    <dgm:cxn modelId="{EA7F4A53-E110-4E9A-A421-4B51C6E18F78}" type="presParOf" srcId="{A950D875-74BE-46A6-9B08-20E9D02B9A86}" destId="{ADD15B2D-140D-48AD-9EF5-0ABF7F3E55B9}" srcOrd="0" destOrd="0" presId="urn:microsoft.com/office/officeart/2005/8/layout/list1"/>
    <dgm:cxn modelId="{54C84D3E-BFF4-4752-82B7-B4A9AF676085}" type="presParOf" srcId="{A950D875-74BE-46A6-9B08-20E9D02B9A86}" destId="{6CA73A7C-D505-490F-960B-B70F9140B359}" srcOrd="1" destOrd="0" presId="urn:microsoft.com/office/officeart/2005/8/layout/list1"/>
    <dgm:cxn modelId="{F1176B02-79E4-4E5E-B098-7B6C2B5C9B60}" type="presParOf" srcId="{F7958DB8-CCD2-48C8-8401-CD2C96A2E5FF}" destId="{982D3245-A252-4AE5-96D1-FA3A9F854DCE}" srcOrd="9" destOrd="0" presId="urn:microsoft.com/office/officeart/2005/8/layout/list1"/>
    <dgm:cxn modelId="{DC599B56-C39A-4712-AB74-028ACB4EA2D0}" type="presParOf" srcId="{F7958DB8-CCD2-48C8-8401-CD2C96A2E5FF}" destId="{98988A0E-F632-4A99-94CB-8FAB1E971C1C}"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A81C0-C5F7-445A-9ED7-60C13FF07839}">
      <dsp:nvSpPr>
        <dsp:cNvPr id="0" name=""/>
        <dsp:cNvSpPr/>
      </dsp:nvSpPr>
      <dsp:spPr>
        <a:xfrm>
          <a:off x="0" y="275728"/>
          <a:ext cx="3959998"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E59394-872C-4764-B24E-E96EC1B25D53}">
      <dsp:nvSpPr>
        <dsp:cNvPr id="0" name=""/>
        <dsp:cNvSpPr/>
      </dsp:nvSpPr>
      <dsp:spPr>
        <a:xfrm>
          <a:off x="197999" y="54328"/>
          <a:ext cx="2771998" cy="442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4775" tIns="0" rIns="104775" bIns="0" numCol="1" spcCol="1270" anchor="ctr" anchorCtr="0">
          <a:noAutofit/>
        </a:bodyPr>
        <a:lstStyle/>
        <a:p>
          <a:pPr marL="0" lvl="0" indent="0" algn="l" defTabSz="666750">
            <a:lnSpc>
              <a:spcPct val="90000"/>
            </a:lnSpc>
            <a:spcBef>
              <a:spcPct val="0"/>
            </a:spcBef>
            <a:spcAft>
              <a:spcPct val="35000"/>
            </a:spcAft>
            <a:buNone/>
          </a:pPr>
          <a:r>
            <a:rPr lang="en-US" sz="1500" kern="1200"/>
            <a:t>Intro &amp; overview</a:t>
          </a:r>
        </a:p>
      </dsp:txBody>
      <dsp:txXfrm>
        <a:off x="219615" y="75944"/>
        <a:ext cx="2728766" cy="399568"/>
      </dsp:txXfrm>
    </dsp:sp>
    <dsp:sp modelId="{1A2485BB-CA92-4B60-9A93-6BBD7BF40FBA}">
      <dsp:nvSpPr>
        <dsp:cNvPr id="0" name=""/>
        <dsp:cNvSpPr/>
      </dsp:nvSpPr>
      <dsp:spPr>
        <a:xfrm>
          <a:off x="0" y="956129"/>
          <a:ext cx="3959998" cy="1323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7340" tIns="312420" rIns="307340" bIns="106680" numCol="1" spcCol="1270" anchor="t" anchorCtr="0">
          <a:noAutofit/>
        </a:bodyPr>
        <a:lstStyle/>
        <a:p>
          <a:pPr marL="114300" lvl="1" indent="-114300" algn="l" defTabSz="666750">
            <a:lnSpc>
              <a:spcPct val="90000"/>
            </a:lnSpc>
            <a:spcBef>
              <a:spcPct val="0"/>
            </a:spcBef>
            <a:spcAft>
              <a:spcPct val="15000"/>
            </a:spcAft>
            <a:buChar char="•"/>
          </a:pPr>
          <a:r>
            <a:rPr lang="en-US" sz="1500" b="0" kern="1200"/>
            <a:t>Online &amp; remote</a:t>
          </a:r>
          <a:endParaRPr lang="en-US" sz="1500" kern="1200"/>
        </a:p>
        <a:p>
          <a:pPr marL="114300" lvl="1" indent="-114300" algn="l" defTabSz="666750">
            <a:lnSpc>
              <a:spcPct val="90000"/>
            </a:lnSpc>
            <a:spcBef>
              <a:spcPct val="0"/>
            </a:spcBef>
            <a:spcAft>
              <a:spcPct val="15000"/>
            </a:spcAft>
            <a:buChar char="•"/>
          </a:pPr>
          <a:r>
            <a:rPr lang="en-US" sz="1500" b="0" kern="1200"/>
            <a:t>Authentic</a:t>
          </a:r>
          <a:endParaRPr lang="en-US" sz="1500" kern="1200"/>
        </a:p>
        <a:p>
          <a:pPr marL="114300" lvl="1" indent="-114300" algn="l" defTabSz="666750">
            <a:lnSpc>
              <a:spcPct val="90000"/>
            </a:lnSpc>
            <a:spcBef>
              <a:spcPct val="0"/>
            </a:spcBef>
            <a:spcAft>
              <a:spcPct val="15000"/>
            </a:spcAft>
            <a:buChar char="•"/>
          </a:pPr>
          <a:r>
            <a:rPr lang="en-US" sz="1500" b="0" kern="1200"/>
            <a:t>Capstone</a:t>
          </a:r>
          <a:endParaRPr lang="en-US" sz="1500" kern="1200"/>
        </a:p>
        <a:p>
          <a:pPr marL="114300" lvl="1" indent="-114300" algn="l" defTabSz="666750">
            <a:lnSpc>
              <a:spcPct val="90000"/>
            </a:lnSpc>
            <a:spcBef>
              <a:spcPct val="0"/>
            </a:spcBef>
            <a:spcAft>
              <a:spcPct val="15000"/>
            </a:spcAft>
            <a:buChar char="•"/>
          </a:pPr>
          <a:r>
            <a:rPr lang="en-US" sz="1500" b="0" kern="1200"/>
            <a:t>Artificial intelligence</a:t>
          </a:r>
          <a:endParaRPr lang="en-US" sz="1500" kern="1200"/>
        </a:p>
      </dsp:txBody>
      <dsp:txXfrm>
        <a:off x="0" y="956129"/>
        <a:ext cx="3959998" cy="1323000"/>
      </dsp:txXfrm>
    </dsp:sp>
    <dsp:sp modelId="{D29E709A-38C4-4090-AF82-67E8BCB628AE}">
      <dsp:nvSpPr>
        <dsp:cNvPr id="0" name=""/>
        <dsp:cNvSpPr/>
      </dsp:nvSpPr>
      <dsp:spPr>
        <a:xfrm>
          <a:off x="197999" y="734728"/>
          <a:ext cx="2771998" cy="442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4775" tIns="0" rIns="104775" bIns="0" numCol="1" spcCol="1270" anchor="ctr" anchorCtr="0">
          <a:noAutofit/>
        </a:bodyPr>
        <a:lstStyle/>
        <a:p>
          <a:pPr marL="0" lvl="0" indent="0" algn="l" defTabSz="666750">
            <a:lnSpc>
              <a:spcPct val="90000"/>
            </a:lnSpc>
            <a:spcBef>
              <a:spcPct val="0"/>
            </a:spcBef>
            <a:spcAft>
              <a:spcPct val="35000"/>
            </a:spcAft>
            <a:buNone/>
          </a:pPr>
          <a:r>
            <a:rPr lang="en-US" sz="1500" kern="1200"/>
            <a:t>Future trends:</a:t>
          </a:r>
        </a:p>
      </dsp:txBody>
      <dsp:txXfrm>
        <a:off x="219615" y="756344"/>
        <a:ext cx="2728766" cy="399568"/>
      </dsp:txXfrm>
    </dsp:sp>
    <dsp:sp modelId="{98988A0E-F632-4A99-94CB-8FAB1E971C1C}">
      <dsp:nvSpPr>
        <dsp:cNvPr id="0" name=""/>
        <dsp:cNvSpPr/>
      </dsp:nvSpPr>
      <dsp:spPr>
        <a:xfrm>
          <a:off x="0" y="2581529"/>
          <a:ext cx="3959998"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A73A7C-D505-490F-960B-B70F9140B359}">
      <dsp:nvSpPr>
        <dsp:cNvPr id="0" name=""/>
        <dsp:cNvSpPr/>
      </dsp:nvSpPr>
      <dsp:spPr>
        <a:xfrm>
          <a:off x="197999" y="2360129"/>
          <a:ext cx="2771998" cy="442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4775" tIns="0" rIns="104775" bIns="0" numCol="1" spcCol="1270" anchor="ctr" anchorCtr="0">
          <a:noAutofit/>
        </a:bodyPr>
        <a:lstStyle/>
        <a:p>
          <a:pPr marL="0" lvl="0" indent="0" algn="l" defTabSz="666750">
            <a:lnSpc>
              <a:spcPct val="90000"/>
            </a:lnSpc>
            <a:spcBef>
              <a:spcPct val="0"/>
            </a:spcBef>
            <a:spcAft>
              <a:spcPct val="35000"/>
            </a:spcAft>
            <a:buNone/>
          </a:pPr>
          <a:r>
            <a:rPr lang="en-US" sz="1500" kern="1200"/>
            <a:t>Activity</a:t>
          </a:r>
        </a:p>
      </dsp:txBody>
      <dsp:txXfrm>
        <a:off x="219615" y="2381745"/>
        <a:ext cx="2728766"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16490-CC85-444F-957E-7EDE2DF62D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481A4F1-4F56-6840-97A0-5D99C0EA9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98A0A-2E8D-DF4F-9C31-A81C00E300DB}" type="datetimeFigureOut">
              <a:rPr lang="en-GB" smtClean="0"/>
              <a:t>24/01/2023</a:t>
            </a:fld>
            <a:endParaRPr lang="en-GB"/>
          </a:p>
        </p:txBody>
      </p:sp>
      <p:sp>
        <p:nvSpPr>
          <p:cNvPr id="4" name="Footer Placeholder 3">
            <a:extLst>
              <a:ext uri="{FF2B5EF4-FFF2-40B4-BE49-F238E27FC236}">
                <a16:creationId xmlns:a16="http://schemas.microsoft.com/office/drawing/2014/main" id="{EB89A510-34A7-3B44-B012-7C929876E9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024C06-B906-CB40-A7E2-6054534BD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633EF-120A-2C48-B885-0B1F58D5D76B}" type="slidenum">
              <a:rPr lang="en-GB" smtClean="0"/>
              <a:t>‹#›</a:t>
            </a:fld>
            <a:endParaRPr lang="en-GB"/>
          </a:p>
        </p:txBody>
      </p:sp>
    </p:spTree>
    <p:extLst>
      <p:ext uri="{BB962C8B-B14F-4D97-AF65-F5344CB8AC3E}">
        <p14:creationId xmlns:p14="http://schemas.microsoft.com/office/powerpoint/2010/main" val="103556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2C31F-EDF8-D64C-B235-4BEA7689D6AD}" type="datetimeFigureOut">
              <a:rPr lang="en-GB" smtClean="0"/>
              <a:t>24/01/2023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1567F-F019-E948-A7D1-1F94AF06001C}" type="slidenum">
              <a:rPr lang="en-GB" smtClean="0"/>
              <a:t>‹#›</a:t>
            </a:fld>
            <a:endParaRPr lang="en-GB"/>
          </a:p>
        </p:txBody>
      </p:sp>
    </p:spTree>
    <p:extLst>
      <p:ext uri="{BB962C8B-B14F-4D97-AF65-F5344CB8AC3E}">
        <p14:creationId xmlns:p14="http://schemas.microsoft.com/office/powerpoint/2010/main" val="178020089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cl.ac.uk/teaching-learning/education-planning-2022-23/education-operating-model-2022-2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1</a:t>
            </a:fld>
            <a:endParaRPr lang="en-GB"/>
          </a:p>
        </p:txBody>
      </p:sp>
    </p:spTree>
    <p:extLst>
      <p:ext uri="{BB962C8B-B14F-4D97-AF65-F5344CB8AC3E}">
        <p14:creationId xmlns:p14="http://schemas.microsoft.com/office/powerpoint/2010/main" val="1547788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19</a:t>
            </a:fld>
            <a:endParaRPr lang="en-GB"/>
          </a:p>
        </p:txBody>
      </p:sp>
    </p:spTree>
    <p:extLst>
      <p:ext uri="{BB962C8B-B14F-4D97-AF65-F5344CB8AC3E}">
        <p14:creationId xmlns:p14="http://schemas.microsoft.com/office/powerpoint/2010/main" val="1866068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20</a:t>
            </a:fld>
            <a:endParaRPr lang="en-GB"/>
          </a:p>
        </p:txBody>
      </p:sp>
    </p:spTree>
    <p:extLst>
      <p:ext uri="{BB962C8B-B14F-4D97-AF65-F5344CB8AC3E}">
        <p14:creationId xmlns:p14="http://schemas.microsoft.com/office/powerpoint/2010/main" val="376228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Intromeand</a:t>
            </a:r>
            <a:r>
              <a:rPr lang="en-US" dirty="0"/>
              <a:t> </a:t>
            </a:r>
            <a:r>
              <a:rPr lang="en-US" dirty="0" err="1"/>
              <a:t>paul</a:t>
            </a:r>
            <a:endParaRPr lang="en-US" dirty="0"/>
          </a:p>
          <a:p>
            <a:r>
              <a:rPr lang="en-US" dirty="0"/>
              <a:t>Explain – talk a bit then move to </a:t>
            </a:r>
            <a:r>
              <a:rPr lang="en-US" dirty="0" err="1"/>
              <a:t>discusssion</a:t>
            </a:r>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2</a:t>
            </a:fld>
            <a:endParaRPr lang="en-GB"/>
          </a:p>
        </p:txBody>
      </p:sp>
    </p:spTree>
    <p:extLst>
      <p:ext uri="{BB962C8B-B14F-4D97-AF65-F5344CB8AC3E}">
        <p14:creationId xmlns:p14="http://schemas.microsoft.com/office/powerpoint/2010/main" val="217004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At Jisc we power world-class education and research because we believe education and research improve lives, and technology improves education and research. </a:t>
            </a:r>
            <a:br>
              <a:rPr lang="en-GB" sz="1200" kern="1200">
                <a:solidFill>
                  <a:schemeClr val="tx1"/>
                </a:solidFill>
                <a:effectLst/>
                <a:latin typeface="+mn-lt"/>
                <a:ea typeface="+mn-ea"/>
                <a:cs typeface="+mn-cs"/>
              </a:rPr>
            </a:b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That’s why we exist. It’s what drives us every day – unlocking our collective expertise, fostering communities and powering members with world-class services and products, including our superb Janet network, which connects 18 million people.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But we’re much more than a secure network. Our value-added activities set us apart. We’re focused on enabling UK education’s excellence – whether that’s by optimising digital transformation, and unlocking opportunities to save costs through licensing and cloud partnerships, or our work on data analytics and open research.</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Our goal is to improve collaboration, digital infrastructure and secure connectivity in a way that powers better teaching, learning and research.</a:t>
            </a:r>
          </a:p>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59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11567F-F019-E948-A7D1-1F94AF06001C}" type="slidenum">
              <a:rPr lang="en-GB" smtClean="0"/>
              <a:t>4</a:t>
            </a:fld>
            <a:endParaRPr lang="en-GB"/>
          </a:p>
        </p:txBody>
      </p:sp>
    </p:spTree>
    <p:extLst>
      <p:ext uri="{BB962C8B-B14F-4D97-AF65-F5344CB8AC3E}">
        <p14:creationId xmlns:p14="http://schemas.microsoft.com/office/powerpoint/2010/main" val="251548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Im</a:t>
            </a:r>
            <a:r>
              <a:rPr lang="en-US" dirty="0"/>
              <a:t> going to talk through 4 trends</a:t>
            </a:r>
          </a:p>
          <a:p>
            <a:r>
              <a:rPr lang="en-US" dirty="0"/>
              <a:t>Then we’ll ask you </a:t>
            </a:r>
            <a:r>
              <a:rPr lang="en-US" dirty="0" err="1"/>
              <a:t>tochoose</a:t>
            </a:r>
            <a:r>
              <a:rPr lang="en-US" dirty="0"/>
              <a:t> one of them </a:t>
            </a:r>
            <a:r>
              <a:rPr lang="en-US" dirty="0" err="1"/>
              <a:t>todiscuss</a:t>
            </a:r>
            <a:r>
              <a:rPr lang="en-US" dirty="0"/>
              <a:t> in </a:t>
            </a:r>
            <a:r>
              <a:rPr lang="en-US" dirty="0" err="1"/>
              <a:t>moredepth</a:t>
            </a:r>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6</a:t>
            </a:fld>
            <a:endParaRPr lang="en-GB"/>
          </a:p>
        </p:txBody>
      </p:sp>
    </p:spTree>
    <p:extLst>
      <p:ext uri="{BB962C8B-B14F-4D97-AF65-F5344CB8AC3E}">
        <p14:creationId xmlns:p14="http://schemas.microsoft.com/office/powerpoint/2010/main" val="368675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staff are very conscious of the need to rethink practice but not necessarily confident in their ability to do so.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r>
              <a:rPr lang="en-US" b="0" i="0" dirty="0">
                <a:solidFill>
                  <a:srgbClr val="1D1C1D"/>
                </a:solidFill>
                <a:effectLst/>
                <a:latin typeface="Slack-Lato"/>
              </a:rPr>
              <a:t>UCL now moved to "Digital as default mode for delivering Controlled Condition Written Exams" </a:t>
            </a:r>
            <a:r>
              <a:rPr lang="en-US" b="0" i="0" u="none" strike="noStrike" dirty="0">
                <a:effectLst/>
                <a:latin typeface="Slack-Lato"/>
                <a:hlinkClick r:id="rId3"/>
              </a:rPr>
              <a:t>https://www.ucl.ac.uk/teaching-learning/education-planning-2022-23/education-operating-model-2022-23</a:t>
            </a:r>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7</a:t>
            </a:fld>
            <a:endParaRPr lang="en-GB"/>
          </a:p>
        </p:txBody>
      </p:sp>
    </p:spTree>
    <p:extLst>
      <p:ext uri="{BB962C8B-B14F-4D97-AF65-F5344CB8AC3E}">
        <p14:creationId xmlns:p14="http://schemas.microsoft.com/office/powerpoint/2010/main" val="353893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a:solidFill>
                <a:srgbClr val="2C3841"/>
              </a:solidFill>
              <a:effectLst/>
              <a:latin typeface="Roboto" panose="020000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t>Stirling university economics students – tested on complex real-world problems in place of 2-hour exams</a:t>
            </a:r>
          </a:p>
          <a:p>
            <a:endParaRPr lang="en-GB"/>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a:t>Promote learner employability by assessing authentic tasks and promoting ethical conduct</a:t>
            </a:r>
          </a:p>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8</a:t>
            </a:fld>
            <a:endParaRPr lang="en-GB"/>
          </a:p>
        </p:txBody>
      </p:sp>
    </p:spTree>
    <p:extLst>
      <p:ext uri="{BB962C8B-B14F-4D97-AF65-F5344CB8AC3E}">
        <p14:creationId xmlns:p14="http://schemas.microsoft.com/office/powerpoint/2010/main" val="53519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a:solidFill>
                <a:srgbClr val="2C3841"/>
              </a:solidFill>
              <a:effectLst/>
              <a:latin typeface="Roboto" panose="02000000000000000000" pitchFamily="2"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2C3841"/>
                </a:solidFill>
                <a:effectLst/>
                <a:latin typeface="Roboto" panose="02000000000000000000" pitchFamily="2" charset="0"/>
              </a:rPr>
              <a:t>Brunel University (Environmental science department) ripped up the rulebook on what constitutes an assessment, making it more relevant  The usual three-hour exam was replaced with a task that asked the students to address a complex question, drawing on a wide range of information from across the course, ‘showing their working’ and uploading references with highlighted annotations – and they had seven hours to tackle the problem. </a:t>
            </a:r>
          </a:p>
          <a:p>
            <a:endParaRPr lang="en-GB"/>
          </a:p>
          <a:p>
            <a:r>
              <a:rPr lang="en-GB"/>
              <a:t>S</a:t>
            </a:r>
          </a:p>
        </p:txBody>
      </p:sp>
      <p:sp>
        <p:nvSpPr>
          <p:cNvPr id="4" name="Slide Number Placeholder 3"/>
          <p:cNvSpPr>
            <a:spLocks noGrp="1"/>
          </p:cNvSpPr>
          <p:nvPr>
            <p:ph type="sldNum" sz="quarter" idx="5"/>
          </p:nvPr>
        </p:nvSpPr>
        <p:spPr/>
        <p:txBody>
          <a:bodyPr/>
          <a:lstStyle/>
          <a:p>
            <a:fld id="{7311567F-F019-E948-A7D1-1F94AF06001C}" type="slidenum">
              <a:rPr lang="en-GB" smtClean="0"/>
              <a:t>9</a:t>
            </a:fld>
            <a:endParaRPr lang="en-GB"/>
          </a:p>
        </p:txBody>
      </p:sp>
    </p:spTree>
    <p:extLst>
      <p:ext uri="{BB962C8B-B14F-4D97-AF65-F5344CB8AC3E}">
        <p14:creationId xmlns:p14="http://schemas.microsoft.com/office/powerpoint/2010/main" val="341896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a:solidFill>
                <a:srgbClr val="2C3841"/>
              </a:solidFill>
              <a:effectLst/>
              <a:latin typeface="Roboto" panose="02000000000000000000" pitchFamily="2" charset="0"/>
            </a:endParaRPr>
          </a:p>
          <a:p>
            <a:pPr marL="642937" lvl="4" indent="-285750">
              <a:lnSpc>
                <a:spcPct val="150000"/>
              </a:lnSpc>
              <a:buFont typeface="Arial" panose="020B0604020202020204" pitchFamily="34" charset="0"/>
              <a:buChar char="•"/>
            </a:pPr>
            <a:r>
              <a:rPr lang="en-US" sz="900">
                <a:solidFill>
                  <a:schemeClr val="bg1"/>
                </a:solidFill>
              </a:rPr>
              <a:t>Need to adapt, to respond </a:t>
            </a:r>
          </a:p>
          <a:p>
            <a:pPr marL="642937" lvl="4" indent="-285750">
              <a:lnSpc>
                <a:spcPct val="150000"/>
              </a:lnSpc>
              <a:buFont typeface="Arial" panose="020B0604020202020204" pitchFamily="34" charset="0"/>
              <a:buChar char="•"/>
            </a:pPr>
            <a:r>
              <a:rPr lang="en-US" sz="900">
                <a:solidFill>
                  <a:schemeClr val="bg1"/>
                </a:solidFill>
              </a:rPr>
              <a:t>No point in starting an arms race</a:t>
            </a:r>
          </a:p>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10</a:t>
            </a:fld>
            <a:endParaRPr lang="en-GB"/>
          </a:p>
        </p:txBody>
      </p:sp>
    </p:spTree>
    <p:extLst>
      <p:ext uri="{BB962C8B-B14F-4D97-AF65-F5344CB8AC3E}">
        <p14:creationId xmlns:p14="http://schemas.microsoft.com/office/powerpoint/2010/main" val="2715185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jisc.ac.uk/blog/why-is-ema-still-achieving-mediocre-marks-07-nov-2014"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jisc.ac.uk" TargetMode="External"/><Relationship Id="rId2" Type="http://schemas.openxmlformats.org/officeDocument/2006/relationships/hyperlink" Target="mailto:customerservices@jisc.ac.uk" TargetMode="External"/><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extLst>
              <a:ext uri="{837473B0-CC2E-450A-ABE3-18F120FF3D39}">
                <a1611:picAttrSrcUrl xmlns:a1611="http://schemas.microsoft.com/office/drawing/2016/11/main" r:id="rId3"/>
              </a:ext>
            </a:extLst>
          </a:blip>
          <a:srcRect/>
          <a:stretch>
            <a:fillRect l="-7000" r="-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806424"/>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C26279-F0FF-EA2F-3431-DC8F78F9C4AF}"/>
              </a:ext>
            </a:extLst>
          </p:cNvPr>
          <p:cNvSpPr>
            <a:spLocks noGrp="1"/>
          </p:cNvSpPr>
          <p:nvPr>
            <p:ph type="ftr" sz="quarter" idx="10"/>
          </p:nvPr>
        </p:nvSpPr>
        <p:spPr/>
        <p:txBody>
          <a:bodyPr/>
          <a:lstStyle/>
          <a:p>
            <a:r>
              <a:rPr lang="en-GB"/>
              <a:t>NGA Conference - Jan 2023</a:t>
            </a:r>
          </a:p>
        </p:txBody>
      </p:sp>
      <p:sp>
        <p:nvSpPr>
          <p:cNvPr id="3" name="Slide Number Placeholder 2">
            <a:extLst>
              <a:ext uri="{FF2B5EF4-FFF2-40B4-BE49-F238E27FC236}">
                <a16:creationId xmlns:a16="http://schemas.microsoft.com/office/drawing/2014/main" id="{F0805EDE-7927-9605-29DD-9C4438CC2E76}"/>
              </a:ext>
            </a:extLst>
          </p:cNvPr>
          <p:cNvSpPr>
            <a:spLocks noGrp="1"/>
          </p:cNvSpPr>
          <p:nvPr>
            <p:ph type="sldNum" sz="quarter" idx="11"/>
          </p:nvPr>
        </p:nvSpPr>
        <p:spPr/>
        <p:txBody>
          <a:bodyPr/>
          <a:lstStyle/>
          <a:p>
            <a:fld id="{0BD7AF65-ABD8-9745-9161-1D3466EAFE0E}" type="slidenum">
              <a:rPr lang="en-GB" smtClean="0"/>
              <a:pPr/>
              <a:t>‹#›</a:t>
            </a:fld>
            <a:endParaRPr lang="en-GB"/>
          </a:p>
        </p:txBody>
      </p:sp>
    </p:spTree>
    <p:extLst>
      <p:ext uri="{BB962C8B-B14F-4D97-AF65-F5344CB8AC3E}">
        <p14:creationId xmlns:p14="http://schemas.microsoft.com/office/powerpoint/2010/main" val="3784129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722763087"/>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COLUMN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88779490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amp; 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02291529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4181309582"/>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435433018"/>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358775" y="4623776"/>
            <a:ext cx="198109" cy="36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40722309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UMN &amp; 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55CB3130-9E98-460A-9004-89B1D06444C6}"/>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11126268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93035036"/>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INGLE COLUMN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339726"/>
            <a:ext cx="6518277" cy="341572"/>
          </a:xfrm>
          <a:prstGeom prst="rect">
            <a:avLst/>
          </a:prstGeom>
        </p:spPr>
        <p:txBody>
          <a:bodyPr lIns="0" tIns="0" rIns="0" bIns="0"/>
          <a:lstStyle>
            <a:lvl1pPr algn="l">
              <a:lnSpc>
                <a:spcPct val="100000"/>
              </a:lnSpc>
              <a:defRPr sz="2400" b="1" i="0">
                <a:solidFill>
                  <a:schemeClr val="bg1"/>
                </a:solidFill>
                <a:latin typeface="Roboto Black" panose="02000000000000000000" pitchFamily="2" charset="0"/>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6" y="1429557"/>
            <a:ext cx="6518276" cy="3013858"/>
          </a:xfrm>
          <a:prstGeom prst="rect">
            <a:avLst/>
          </a:prstGeom>
        </p:spPr>
        <p:txBody>
          <a:bodyPr lIns="0" tIns="0" rIns="0" bIns="0"/>
          <a:lstStyle>
            <a:lvl1pPr marL="90486" indent="-90486" defTabSz="269993">
              <a:lnSpc>
                <a:spcPct val="100000"/>
              </a:lnSpc>
              <a:tabLst/>
              <a:defRPr sz="1200" b="0" i="0">
                <a:solidFill>
                  <a:schemeClr val="bg1"/>
                </a:solidFill>
                <a:latin typeface="Roboto Light" panose="02000000000000000000" pitchFamily="2" charset="0"/>
                <a:ea typeface="Roboto Light" panose="02000000000000000000" pitchFamily="2" charset="0"/>
              </a:defRPr>
            </a:lvl1pPr>
            <a:lvl2pPr marL="180971" indent="-90486" defTabSz="269993">
              <a:lnSpc>
                <a:spcPct val="100000"/>
              </a:lnSpc>
              <a:tabLst/>
              <a:defRPr sz="1200" b="0" i="0">
                <a:solidFill>
                  <a:schemeClr val="bg1"/>
                </a:solidFill>
                <a:latin typeface="Roboto Light" panose="02000000000000000000" pitchFamily="2" charset="0"/>
                <a:ea typeface="Roboto Light" panose="02000000000000000000" pitchFamily="2" charset="0"/>
              </a:defRPr>
            </a:lvl2pPr>
            <a:lvl3pPr marL="266693" indent="-85723" defTabSz="269993">
              <a:lnSpc>
                <a:spcPct val="100000"/>
              </a:lnSpc>
              <a:tabLst/>
              <a:defRPr sz="1200" b="0" i="0">
                <a:solidFill>
                  <a:schemeClr val="bg1"/>
                </a:solidFill>
                <a:latin typeface="Roboto Light" panose="02000000000000000000" pitchFamily="2" charset="0"/>
                <a:ea typeface="Roboto Light" panose="02000000000000000000" pitchFamily="2" charset="0"/>
              </a:defRPr>
            </a:lvl3pPr>
            <a:lvl4pPr marL="357179" indent="-90486" defTabSz="269993">
              <a:lnSpc>
                <a:spcPct val="100000"/>
              </a:lnSpc>
              <a:tabLst/>
              <a:defRPr sz="1200" b="0" i="0">
                <a:solidFill>
                  <a:schemeClr val="bg1"/>
                </a:solidFill>
                <a:latin typeface="Roboto Light" panose="02000000000000000000" pitchFamily="2" charset="0"/>
                <a:ea typeface="Roboto Light" panose="02000000000000000000" pitchFamily="2" charset="0"/>
              </a:defRPr>
            </a:lvl4pPr>
            <a:lvl5pPr marL="447664" indent="-90486" defTabSz="269993">
              <a:lnSpc>
                <a:spcPct val="100000"/>
              </a:lnSpc>
              <a:tabLst/>
              <a:defRPr sz="1200" b="0" i="0">
                <a:solidFill>
                  <a:schemeClr val="bg1"/>
                </a:solidFill>
                <a:latin typeface="Roboto Light" panose="02000000000000000000" pitchFamily="2" charset="0"/>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3"/>
            <a:ext cx="6518277" cy="255741"/>
          </a:xfrm>
          <a:prstGeom prst="rect">
            <a:avLst/>
          </a:prstGeom>
        </p:spPr>
        <p:txBody>
          <a:bodyPr lIns="0" tIns="0" rIns="0" bIns="0" anchor="t" anchorCtr="0"/>
          <a:lstStyle>
            <a:lvl1pPr marL="0" indent="0">
              <a:buNone/>
              <a:defRPr sz="1700" b="0" i="0">
                <a:solidFill>
                  <a:schemeClr val="bg1"/>
                </a:solidFill>
                <a:latin typeface="Roboto Medium" panose="02000000000000000000" pitchFamily="2" charset="0"/>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Tree>
    <p:extLst>
      <p:ext uri="{BB962C8B-B14F-4D97-AF65-F5344CB8AC3E}">
        <p14:creationId xmlns:p14="http://schemas.microsoft.com/office/powerpoint/2010/main" val="201946995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GNOFF / BAC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48E224-0843-40D6-A276-7E4F01A610D6}"/>
              </a:ext>
              <a:ext uri="{C183D7F6-B498-43B3-948B-1728B52AA6E4}">
                <adec:decorative xmlns:adec="http://schemas.microsoft.com/office/drawing/2017/decorative" val="1"/>
              </a:ext>
            </a:extLst>
          </p:cNvPr>
          <p:cNvSpPr/>
          <p:nvPr userDrawn="1"/>
        </p:nvSpPr>
        <p:spPr>
          <a:xfrm>
            <a:off x="876" y="0"/>
            <a:ext cx="4113923" cy="5143498"/>
          </a:xfrm>
          <a:prstGeom prst="rect">
            <a:avLst/>
          </a:prstGeom>
          <a:solidFill>
            <a:srgbClr val="F8A80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6" name="Text Placeholder 2">
            <a:extLst>
              <a:ext uri="{FF2B5EF4-FFF2-40B4-BE49-F238E27FC236}">
                <a16:creationId xmlns:a16="http://schemas.microsoft.com/office/drawing/2014/main" id="{B83C6179-DD0A-490F-BDCC-39DCE0DD2EF1}"/>
              </a:ext>
            </a:extLst>
          </p:cNvPr>
          <p:cNvSpPr>
            <a:spLocks noGrp="1"/>
          </p:cNvSpPr>
          <p:nvPr>
            <p:ph type="body" idx="13"/>
          </p:nvPr>
        </p:nvSpPr>
        <p:spPr>
          <a:xfrm>
            <a:off x="358774" y="1034878"/>
            <a:ext cx="3097189"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7" name="Text Placeholder 2">
            <a:extLst>
              <a:ext uri="{FF2B5EF4-FFF2-40B4-BE49-F238E27FC236}">
                <a16:creationId xmlns:a16="http://schemas.microsoft.com/office/drawing/2014/main" id="{67789889-646E-4B2E-9D5C-573B0D05460D}"/>
              </a:ext>
            </a:extLst>
          </p:cNvPr>
          <p:cNvSpPr>
            <a:spLocks noGrp="1"/>
          </p:cNvSpPr>
          <p:nvPr>
            <p:ph type="body" idx="14"/>
          </p:nvPr>
        </p:nvSpPr>
        <p:spPr>
          <a:xfrm>
            <a:off x="358774" y="1400971"/>
            <a:ext cx="3097189"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8" name="Text Placeholder 2">
            <a:extLst>
              <a:ext uri="{FF2B5EF4-FFF2-40B4-BE49-F238E27FC236}">
                <a16:creationId xmlns:a16="http://schemas.microsoft.com/office/drawing/2014/main" id="{02652D3B-FC2F-4D4C-BC2F-484950BD270E}"/>
              </a:ext>
            </a:extLst>
          </p:cNvPr>
          <p:cNvSpPr>
            <a:spLocks noGrp="1"/>
          </p:cNvSpPr>
          <p:nvPr>
            <p:ph type="body" idx="15"/>
          </p:nvPr>
        </p:nvSpPr>
        <p:spPr>
          <a:xfrm>
            <a:off x="358774" y="1765311"/>
            <a:ext cx="3097189"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cxnSp>
        <p:nvCxnSpPr>
          <p:cNvPr id="19" name="Straight Connector 15">
            <a:extLst>
              <a:ext uri="{FF2B5EF4-FFF2-40B4-BE49-F238E27FC236}">
                <a16:creationId xmlns:a16="http://schemas.microsoft.com/office/drawing/2014/main" id="{87C38241-24AF-4CE0-980A-71A16D93C1C4}"/>
              </a:ext>
              <a:ext uri="{C183D7F6-B498-43B3-948B-1728B52AA6E4}">
                <adec:decorative xmlns:adec="http://schemas.microsoft.com/office/drawing/2017/decorative" val="1"/>
              </a:ext>
            </a:extLst>
          </p:cNvPr>
          <p:cNvCxnSpPr>
            <a:cxnSpLocks noChangeShapeType="1"/>
          </p:cNvCxnSpPr>
          <p:nvPr userDrawn="1"/>
        </p:nvCxnSpPr>
        <p:spPr bwMode="auto">
          <a:xfrm>
            <a:off x="365955" y="2249488"/>
            <a:ext cx="29520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0" name="Text Placeholder 2">
            <a:extLst>
              <a:ext uri="{FF2B5EF4-FFF2-40B4-BE49-F238E27FC236}">
                <a16:creationId xmlns:a16="http://schemas.microsoft.com/office/drawing/2014/main" id="{71A88A6C-BDD3-4D52-BD09-C40E6D3C83A6}"/>
              </a:ext>
            </a:extLst>
          </p:cNvPr>
          <p:cNvSpPr>
            <a:spLocks noGrp="1"/>
          </p:cNvSpPr>
          <p:nvPr>
            <p:ph type="body" idx="16" hasCustomPrompt="1"/>
          </p:nvPr>
        </p:nvSpPr>
        <p:spPr>
          <a:xfrm>
            <a:off x="365955" y="2468230"/>
            <a:ext cx="3097189" cy="255741"/>
          </a:xfrm>
          <a:prstGeom prst="rect">
            <a:avLst/>
          </a:prstGeom>
        </p:spPr>
        <p:txBody>
          <a:bodyPr lIns="0" tIns="0" rIns="0" bIns="0" anchor="t" anchorCtr="0"/>
          <a:lstStyle>
            <a:lvl1pPr marL="0" indent="0">
              <a:lnSpc>
                <a:spcPct val="100000"/>
              </a:lnSpc>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One </a:t>
            </a:r>
            <a:r>
              <a:rPr lang="en-GB" err="1"/>
              <a:t>Castlepark</a:t>
            </a:r>
            <a:r>
              <a:rPr lang="en-GB"/>
              <a:t> Tower Hill Bristol BS2 0JA</a:t>
            </a:r>
          </a:p>
        </p:txBody>
      </p:sp>
      <p:sp>
        <p:nvSpPr>
          <p:cNvPr id="21" name="Text Placeholder 2">
            <a:extLst>
              <a:ext uri="{FF2B5EF4-FFF2-40B4-BE49-F238E27FC236}">
                <a16:creationId xmlns:a16="http://schemas.microsoft.com/office/drawing/2014/main" id="{E1AA825B-E050-4FEA-9752-6FAEE5EBA666}"/>
              </a:ext>
            </a:extLst>
          </p:cNvPr>
          <p:cNvSpPr>
            <a:spLocks noGrp="1"/>
          </p:cNvSpPr>
          <p:nvPr>
            <p:ph type="body" idx="17" hasCustomPrompt="1"/>
          </p:nvPr>
        </p:nvSpPr>
        <p:spPr>
          <a:xfrm>
            <a:off x="365955" y="3192047"/>
            <a:ext cx="3097189"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T 020 3697 5800</a:t>
            </a:r>
          </a:p>
        </p:txBody>
      </p:sp>
      <p:sp>
        <p:nvSpPr>
          <p:cNvPr id="23" name="TextBox 22">
            <a:extLst>
              <a:ext uri="{FF2B5EF4-FFF2-40B4-BE49-F238E27FC236}">
                <a16:creationId xmlns:a16="http://schemas.microsoft.com/office/drawing/2014/main" id="{8A582BB2-CAF7-4EC8-851F-180E70D5FB8B}"/>
              </a:ext>
            </a:extLst>
          </p:cNvPr>
          <p:cNvSpPr txBox="1"/>
          <p:nvPr userDrawn="1"/>
        </p:nvSpPr>
        <p:spPr>
          <a:xfrm>
            <a:off x="365955" y="3614196"/>
            <a:ext cx="3276892" cy="276999"/>
          </a:xfrm>
          <a:prstGeom prst="rect">
            <a:avLst/>
          </a:prstGeom>
          <a:noFill/>
        </p:spPr>
        <p:txBody>
          <a:bodyPr wrap="square" lIns="0" tIns="0" rIns="0" bIns="0" rtlCol="0">
            <a:spAutoFit/>
          </a:bodyPr>
          <a:lstStyle/>
          <a:p>
            <a:r>
              <a:rPr lang="en-GB" sz="1800" b="1">
                <a:solidFill>
                  <a:srgbClr val="2A4898"/>
                </a:solidFill>
                <a:latin typeface="+mn-lt"/>
                <a:ea typeface="Roboto Medium" panose="02000000000000000000" pitchFamily="2" charset="0"/>
                <a:hlinkClick r:id="rId2">
                  <a:extLst>
                    <a:ext uri="{A12FA001-AC4F-418D-AE19-62706E023703}">
                      <ahyp:hlinkClr xmlns:ahyp="http://schemas.microsoft.com/office/drawing/2018/hyperlinkcolor" val="tx"/>
                    </a:ext>
                  </a:extLst>
                </a:hlinkClick>
              </a:rPr>
              <a:t>customerservices@jisc.ac.uk</a:t>
            </a:r>
            <a:endParaRPr lang="en-GB" sz="1800" b="1">
              <a:solidFill>
                <a:srgbClr val="2A4898"/>
              </a:solidFill>
              <a:latin typeface="+mn-lt"/>
              <a:ea typeface="Roboto Medium" panose="02000000000000000000" pitchFamily="2" charset="0"/>
            </a:endParaRPr>
          </a:p>
        </p:txBody>
      </p:sp>
      <p:sp>
        <p:nvSpPr>
          <p:cNvPr id="24" name="TextBox 23">
            <a:extLst>
              <a:ext uri="{FF2B5EF4-FFF2-40B4-BE49-F238E27FC236}">
                <a16:creationId xmlns:a16="http://schemas.microsoft.com/office/drawing/2014/main" id="{2DDF8DAE-180A-4A80-948F-DF49A8732151}"/>
              </a:ext>
            </a:extLst>
          </p:cNvPr>
          <p:cNvSpPr txBox="1"/>
          <p:nvPr userDrawn="1"/>
        </p:nvSpPr>
        <p:spPr>
          <a:xfrm>
            <a:off x="365955" y="3981892"/>
            <a:ext cx="2499165" cy="276999"/>
          </a:xfrm>
          <a:prstGeom prst="rect">
            <a:avLst/>
          </a:prstGeom>
          <a:noFill/>
        </p:spPr>
        <p:txBody>
          <a:bodyPr wrap="square" lIns="0" tIns="0" rIns="0" bIns="0" rtlCol="0">
            <a:spAutoFit/>
          </a:bodyPr>
          <a:lstStyle/>
          <a:p>
            <a:r>
              <a:rPr lang="en-GB" sz="1800" b="1">
                <a:solidFill>
                  <a:srgbClr val="2A4898"/>
                </a:solidFill>
                <a:latin typeface="+mn-lt"/>
                <a:ea typeface="Roboto Medium" panose="02000000000000000000" pitchFamily="2" charset="0"/>
                <a:hlinkClick r:id="rId3" action="ppaction://hlinkfile">
                  <a:extLst>
                    <a:ext uri="{A12FA001-AC4F-418D-AE19-62706E023703}">
                      <ahyp:hlinkClr xmlns:ahyp="http://schemas.microsoft.com/office/drawing/2018/hyperlinkcolor" val="tx"/>
                    </a:ext>
                  </a:extLst>
                </a:hlinkClick>
              </a:rPr>
              <a:t>jisc.ac.uk</a:t>
            </a:r>
            <a:endParaRPr lang="en-GB" sz="1800" b="1">
              <a:solidFill>
                <a:srgbClr val="2A4898"/>
              </a:solidFill>
              <a:latin typeface="+mn-lt"/>
              <a:ea typeface="Roboto Medium" panose="02000000000000000000" pitchFamily="2" charset="0"/>
            </a:endParaRPr>
          </a:p>
        </p:txBody>
      </p:sp>
      <p:pic>
        <p:nvPicPr>
          <p:cNvPr id="13" name="Picture 12" descr="two higher education students working on an ipad">
            <a:extLst>
              <a:ext uri="{FF2B5EF4-FFF2-40B4-BE49-F238E27FC236}">
                <a16:creationId xmlns:a16="http://schemas.microsoft.com/office/drawing/2014/main" id="{95C3DB1F-2F5F-4A41-8446-2FC2ADB977A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2688" t="86" r="21460"/>
          <a:stretch/>
        </p:blipFill>
        <p:spPr>
          <a:xfrm>
            <a:off x="4064508" y="0"/>
            <a:ext cx="5079492" cy="5143500"/>
          </a:xfrm>
          <a:prstGeom prst="rect">
            <a:avLst/>
          </a:prstGeom>
        </p:spPr>
      </p:pic>
    </p:spTree>
    <p:extLst>
      <p:ext uri="{BB962C8B-B14F-4D97-AF65-F5344CB8AC3E}">
        <p14:creationId xmlns:p14="http://schemas.microsoft.com/office/powerpoint/2010/main" val="3414794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056792519"/>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ABBF1310-C6E8-4747-8F27-E8B3BAE2CD43}"/>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358775" y="4623776"/>
            <a:ext cx="198109" cy="36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82520014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UMN &amp; 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3368455E-248E-4A62-84CB-1504411DD432}"/>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6385295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0242343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005669131"/>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COLUMN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102810A4-96FB-42BF-AA7B-3057FF99AC6B}"/>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358775" y="4623776"/>
            <a:ext cx="198109" cy="36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34800510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UMN &amp; 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F235B841-1D1F-46DF-839D-40ADD4D36BA1}"/>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bg1"/>
                </a:solidFill>
                <a:latin typeface="+mn-lt"/>
                <a:ea typeface="Roboto Light" panose="02000000000000000000" pitchFamily="2" charset="0"/>
              </a:defRPr>
            </a:lvl1pPr>
            <a:lvl2pPr marL="180975" indent="-90488" defTabSz="270000">
              <a:lnSpc>
                <a:spcPct val="100000"/>
              </a:lnSpc>
              <a:tabLst/>
              <a:defRPr sz="1800" b="0" i="0">
                <a:solidFill>
                  <a:schemeClr val="bg1"/>
                </a:solidFill>
                <a:latin typeface="+mn-lt"/>
                <a:ea typeface="Roboto Light" panose="02000000000000000000" pitchFamily="2" charset="0"/>
              </a:defRPr>
            </a:lvl2pPr>
            <a:lvl3pPr marL="266700" indent="-85725" defTabSz="270000">
              <a:lnSpc>
                <a:spcPct val="100000"/>
              </a:lnSpc>
              <a:tabLst/>
              <a:defRPr sz="1800" b="0" i="0">
                <a:solidFill>
                  <a:schemeClr val="bg1"/>
                </a:solidFill>
                <a:latin typeface="+mn-lt"/>
                <a:ea typeface="Roboto Light" panose="02000000000000000000" pitchFamily="2" charset="0"/>
              </a:defRPr>
            </a:lvl3pPr>
            <a:lvl4pPr marL="357188" indent="-90488" defTabSz="270000">
              <a:lnSpc>
                <a:spcPct val="100000"/>
              </a:lnSpc>
              <a:tabLst/>
              <a:defRPr sz="1800" b="0" i="0">
                <a:solidFill>
                  <a:schemeClr val="bg1"/>
                </a:solidFill>
                <a:latin typeface="+mn-lt"/>
                <a:ea typeface="Roboto Light" panose="02000000000000000000" pitchFamily="2" charset="0"/>
              </a:defRPr>
            </a:lvl4pPr>
            <a:lvl5pPr marL="447675" indent="-90488" defTabSz="270000">
              <a:lnSpc>
                <a:spcPct val="100000"/>
              </a:lnSpc>
              <a:tabLst/>
              <a:defRPr sz="18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76186482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14231916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295955569"/>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COLUMN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8DA157DE-7020-4FC1-84EC-74C89F24A6F1}"/>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tx1"/>
                </a:solidFill>
                <a:latin typeface="+mn-lt"/>
                <a:ea typeface="Roboto Light" panose="02000000000000000000" pitchFamily="2" charset="0"/>
              </a:defRPr>
            </a:lvl1pPr>
            <a:lvl2pPr marL="180975" indent="-90488" defTabSz="270000">
              <a:lnSpc>
                <a:spcPct val="100000"/>
              </a:lnSpc>
              <a:tabLst/>
              <a:defRPr sz="1800" b="0" i="0">
                <a:solidFill>
                  <a:schemeClr val="tx1"/>
                </a:solidFill>
                <a:latin typeface="+mn-lt"/>
                <a:ea typeface="Roboto Light" panose="02000000000000000000" pitchFamily="2" charset="0"/>
              </a:defRPr>
            </a:lvl2pPr>
            <a:lvl3pPr marL="266700" indent="-85725" defTabSz="270000">
              <a:lnSpc>
                <a:spcPct val="100000"/>
              </a:lnSpc>
              <a:tabLst/>
              <a:defRPr sz="1800" b="0" i="0">
                <a:solidFill>
                  <a:schemeClr val="tx1"/>
                </a:solidFill>
                <a:latin typeface="+mn-lt"/>
                <a:ea typeface="Roboto Light" panose="02000000000000000000" pitchFamily="2" charset="0"/>
              </a:defRPr>
            </a:lvl3pPr>
            <a:lvl4pPr marL="357188" indent="-90488" defTabSz="270000">
              <a:lnSpc>
                <a:spcPct val="100000"/>
              </a:lnSpc>
              <a:tabLst/>
              <a:defRPr sz="1800" b="0" i="0">
                <a:solidFill>
                  <a:schemeClr val="tx1"/>
                </a:solidFill>
                <a:latin typeface="+mn-lt"/>
                <a:ea typeface="Roboto Light" panose="02000000000000000000" pitchFamily="2" charset="0"/>
              </a:defRPr>
            </a:lvl4pPr>
            <a:lvl5pPr marL="447675" indent="-90488" defTabSz="270000">
              <a:lnSpc>
                <a:spcPct val="100000"/>
              </a:lnSpc>
              <a:tabLst/>
              <a:defRPr sz="18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317214310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8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088341610"/>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amp; 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2">
            <a:extLst>
              <a:ext uri="{FF2B5EF4-FFF2-40B4-BE49-F238E27FC236}">
                <a16:creationId xmlns:a16="http://schemas.microsoft.com/office/drawing/2014/main" id="{EC013441-BF5B-4FB2-9553-87D53D6A71E6}"/>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tx1"/>
                </a:solidFill>
                <a:latin typeface="+mn-lt"/>
                <a:ea typeface="Roboto Light" panose="02000000000000000000" pitchFamily="2" charset="0"/>
              </a:defRPr>
            </a:lvl1pPr>
            <a:lvl2pPr marL="180975" indent="-90488" defTabSz="270000">
              <a:lnSpc>
                <a:spcPct val="100000"/>
              </a:lnSpc>
              <a:tabLst/>
              <a:defRPr sz="1800" b="0" i="0">
                <a:solidFill>
                  <a:schemeClr val="tx1"/>
                </a:solidFill>
                <a:latin typeface="+mn-lt"/>
                <a:ea typeface="Roboto Light" panose="02000000000000000000" pitchFamily="2" charset="0"/>
              </a:defRPr>
            </a:lvl2pPr>
            <a:lvl3pPr marL="266700" indent="-85725" defTabSz="270000">
              <a:lnSpc>
                <a:spcPct val="100000"/>
              </a:lnSpc>
              <a:tabLst/>
              <a:defRPr sz="1800" b="0" i="0">
                <a:solidFill>
                  <a:schemeClr val="tx1"/>
                </a:solidFill>
                <a:latin typeface="+mn-lt"/>
                <a:ea typeface="Roboto Light" panose="02000000000000000000" pitchFamily="2" charset="0"/>
              </a:defRPr>
            </a:lvl3pPr>
            <a:lvl4pPr marL="357188" indent="-90488" defTabSz="270000">
              <a:lnSpc>
                <a:spcPct val="100000"/>
              </a:lnSpc>
              <a:tabLst/>
              <a:defRPr sz="1800" b="0" i="0">
                <a:solidFill>
                  <a:schemeClr val="tx1"/>
                </a:solidFill>
                <a:latin typeface="+mn-lt"/>
                <a:ea typeface="Roboto Light" panose="02000000000000000000" pitchFamily="2" charset="0"/>
              </a:defRPr>
            </a:lvl4pPr>
            <a:lvl5pPr marL="447675" indent="-90488" defTabSz="270000">
              <a:lnSpc>
                <a:spcPct val="100000"/>
              </a:lnSpc>
              <a:tabLst/>
              <a:defRPr sz="18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solidFill>
                  <a:schemeClr val="tx1"/>
                </a:solidFill>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119317080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4071453824"/>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01DE75C-9D45-4CFA-BB77-7A8A519AF237}"/>
              </a:ext>
            </a:extLst>
          </p:cNvPr>
          <p:cNvSpPr>
            <a:spLocks noGrp="1"/>
          </p:cNvSpPr>
          <p:nvPr>
            <p:ph type="pic" sz="quarter" idx="13" hasCustomPrompt="1"/>
          </p:nvPr>
        </p:nvSpPr>
        <p:spPr>
          <a:xfrm>
            <a:off x="0" y="0"/>
            <a:ext cx="9144000" cy="5143500"/>
          </a:xfrm>
          <a:prstGeom prst="rect">
            <a:avLst/>
          </a:prstGeom>
        </p:spPr>
        <p:txBody>
          <a:bodyPr/>
          <a:lstStyle>
            <a:lvl1pPr>
              <a:defRPr/>
            </a:lvl1pPr>
          </a:lstStyle>
          <a:p>
            <a:r>
              <a:rPr lang="en-GB"/>
              <a:t>Insert full bleed image</a:t>
            </a:r>
          </a:p>
        </p:txBody>
      </p:sp>
      <p:sp>
        <p:nvSpPr>
          <p:cNvPr id="5" name="Footer Placeholder 4">
            <a:extLst>
              <a:ext uri="{FF2B5EF4-FFF2-40B4-BE49-F238E27FC236}">
                <a16:creationId xmlns:a16="http://schemas.microsoft.com/office/drawing/2014/main" id="{FE058BCC-7A26-6A42-AA87-525F6042C6F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975973A5-CA9C-1043-A3DA-4ED6E6C469A5}"/>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91436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800" b="1" i="0">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800" b="0" i="0">
                <a:solidFill>
                  <a:schemeClr val="tx1"/>
                </a:solidFill>
                <a:latin typeface="+mn-lt"/>
                <a:ea typeface="Roboto Light" panose="02000000000000000000" pitchFamily="2" charset="0"/>
              </a:defRPr>
            </a:lvl1pPr>
            <a:lvl2pPr marL="180975" indent="-90488" defTabSz="270000">
              <a:lnSpc>
                <a:spcPct val="100000"/>
              </a:lnSpc>
              <a:tabLst/>
              <a:defRPr sz="1800" b="0" i="0">
                <a:solidFill>
                  <a:schemeClr val="tx1"/>
                </a:solidFill>
                <a:latin typeface="+mn-lt"/>
                <a:ea typeface="Roboto Light" panose="02000000000000000000" pitchFamily="2" charset="0"/>
              </a:defRPr>
            </a:lvl2pPr>
            <a:lvl3pPr marL="266700" indent="-85725" defTabSz="270000">
              <a:lnSpc>
                <a:spcPct val="100000"/>
              </a:lnSpc>
              <a:tabLst/>
              <a:defRPr sz="1800" b="0" i="0">
                <a:solidFill>
                  <a:schemeClr val="tx1"/>
                </a:solidFill>
                <a:latin typeface="+mn-lt"/>
                <a:ea typeface="Roboto Light" panose="02000000000000000000" pitchFamily="2" charset="0"/>
              </a:defRPr>
            </a:lvl3pPr>
            <a:lvl4pPr marL="357188" indent="-90488" defTabSz="270000">
              <a:lnSpc>
                <a:spcPct val="100000"/>
              </a:lnSpc>
              <a:tabLst/>
              <a:defRPr sz="1800" b="0" i="0">
                <a:solidFill>
                  <a:schemeClr val="tx1"/>
                </a:solidFill>
                <a:latin typeface="+mn-lt"/>
                <a:ea typeface="Roboto Light" panose="02000000000000000000" pitchFamily="2" charset="0"/>
              </a:defRPr>
            </a:lvl4pPr>
            <a:lvl5pPr marL="447675" indent="-90488" defTabSz="270000">
              <a:lnSpc>
                <a:spcPct val="100000"/>
              </a:lnSpc>
              <a:tabLst/>
              <a:defRPr sz="18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88433316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 &amp;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800" b="1" i="0">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Content Placeholder 2">
            <a:extLst>
              <a:ext uri="{FF2B5EF4-FFF2-40B4-BE49-F238E27FC236}">
                <a16:creationId xmlns:a16="http://schemas.microsoft.com/office/drawing/2014/main" id="{333DA8FA-7150-4DC1-8728-AA9FC6E69792}"/>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800" b="0" i="0">
                <a:solidFill>
                  <a:schemeClr val="tx1"/>
                </a:solidFill>
                <a:latin typeface="+mn-lt"/>
                <a:ea typeface="Roboto Light" panose="02000000000000000000" pitchFamily="2" charset="0"/>
              </a:defRPr>
            </a:lvl1pPr>
            <a:lvl2pPr marL="180975" indent="-90488" defTabSz="270000">
              <a:lnSpc>
                <a:spcPct val="100000"/>
              </a:lnSpc>
              <a:tabLst/>
              <a:defRPr sz="1800" b="0" i="0">
                <a:solidFill>
                  <a:schemeClr val="tx1"/>
                </a:solidFill>
                <a:latin typeface="+mn-lt"/>
                <a:ea typeface="Roboto Light" panose="02000000000000000000" pitchFamily="2" charset="0"/>
              </a:defRPr>
            </a:lvl2pPr>
            <a:lvl3pPr marL="266700" indent="-85725" defTabSz="270000">
              <a:lnSpc>
                <a:spcPct val="100000"/>
              </a:lnSpc>
              <a:tabLst/>
              <a:defRPr sz="1800" b="0" i="0">
                <a:solidFill>
                  <a:schemeClr val="tx1"/>
                </a:solidFill>
                <a:latin typeface="+mn-lt"/>
                <a:ea typeface="Roboto Light" panose="02000000000000000000" pitchFamily="2" charset="0"/>
              </a:defRPr>
            </a:lvl3pPr>
            <a:lvl4pPr marL="357188" indent="-90488" defTabSz="270000">
              <a:lnSpc>
                <a:spcPct val="100000"/>
              </a:lnSpc>
              <a:tabLst/>
              <a:defRPr sz="1800" b="0" i="0">
                <a:solidFill>
                  <a:schemeClr val="tx1"/>
                </a:solidFill>
                <a:latin typeface="+mn-lt"/>
                <a:ea typeface="Roboto Light" panose="02000000000000000000" pitchFamily="2" charset="0"/>
              </a:defRPr>
            </a:lvl4pPr>
            <a:lvl5pPr marL="447675" indent="-90488" defTabSz="270000">
              <a:lnSpc>
                <a:spcPct val="100000"/>
              </a:lnSpc>
              <a:tabLst/>
              <a:defRPr sz="18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08095991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490344" cy="360000"/>
          </a:xfr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244335372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NGLE COLUMN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339726"/>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3"/>
            <a:ext cx="6518277" cy="255741"/>
          </a:xfrm>
          <a:prstGeom prst="rect">
            <a:avLst/>
          </a:prstGeom>
        </p:spPr>
        <p:txBody>
          <a:bodyPr lIns="0" tIns="0" rIns="0" bIns="0" anchor="t" anchorCtr="0"/>
          <a:lstStyle>
            <a:lvl1pPr marL="0" indent="0">
              <a:buNone/>
              <a:defRPr sz="1800" b="1" i="0">
                <a:solidFill>
                  <a:schemeClr val="bg1"/>
                </a:solidFill>
                <a:latin typeface="+mn-lt"/>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102810A4-96FB-42BF-AA7B-3057FF99AC6B}"/>
              </a:ext>
            </a:extLst>
          </p:cNvPr>
          <p:cNvSpPr>
            <a:spLocks noGrp="1"/>
          </p:cNvSpPr>
          <p:nvPr>
            <p:ph idx="1"/>
          </p:nvPr>
        </p:nvSpPr>
        <p:spPr>
          <a:xfrm>
            <a:off x="358776" y="1429557"/>
            <a:ext cx="6518276" cy="3013858"/>
          </a:xfrm>
          <a:prstGeom prst="rect">
            <a:avLst/>
          </a:prstGeom>
        </p:spPr>
        <p:txBody>
          <a:bodyPr lIns="0" tIns="0" rIns="0" bIns="0"/>
          <a:lstStyle>
            <a:lvl1pPr marL="132160" indent="-132160" defTabSz="269993">
              <a:lnSpc>
                <a:spcPct val="100000"/>
              </a:lnSpc>
              <a:tabLst/>
              <a:defRPr sz="1350" b="0" i="0">
                <a:solidFill>
                  <a:schemeClr val="bg1"/>
                </a:solidFill>
                <a:latin typeface="+mn-lt"/>
                <a:ea typeface="Roboto Light" panose="02000000000000000000" pitchFamily="2" charset="0"/>
              </a:defRPr>
            </a:lvl1pPr>
            <a:lvl2pPr marL="270272" indent="-138113" defTabSz="269993">
              <a:lnSpc>
                <a:spcPct val="100000"/>
              </a:lnSpc>
              <a:tabLst/>
              <a:defRPr sz="1350" b="0" i="0">
                <a:solidFill>
                  <a:schemeClr val="bg1"/>
                </a:solidFill>
                <a:latin typeface="+mn-lt"/>
                <a:ea typeface="Roboto Light" panose="02000000000000000000" pitchFamily="2" charset="0"/>
              </a:defRPr>
            </a:lvl2pPr>
            <a:lvl3pPr marL="403622" indent="-133350" defTabSz="269993">
              <a:lnSpc>
                <a:spcPct val="100000"/>
              </a:lnSpc>
              <a:tabLst/>
              <a:defRPr sz="1350" b="0" i="0">
                <a:solidFill>
                  <a:schemeClr val="bg1"/>
                </a:solidFill>
                <a:latin typeface="+mn-lt"/>
                <a:ea typeface="Roboto Light" panose="02000000000000000000" pitchFamily="2" charset="0"/>
              </a:defRPr>
            </a:lvl3pPr>
            <a:lvl4pPr marL="535781" indent="-132160" defTabSz="269993">
              <a:lnSpc>
                <a:spcPct val="100000"/>
              </a:lnSpc>
              <a:tabLst/>
              <a:defRPr sz="1350" b="0" i="0">
                <a:solidFill>
                  <a:schemeClr val="bg1"/>
                </a:solidFill>
                <a:latin typeface="+mn-lt"/>
                <a:ea typeface="Roboto Light" panose="02000000000000000000" pitchFamily="2" charset="0"/>
              </a:defRPr>
            </a:lvl4pPr>
            <a:lvl5pPr marL="673894" indent="-138113" defTabSz="269993">
              <a:lnSpc>
                <a:spcPct val="100000"/>
              </a:lnSpc>
              <a:tabLst/>
              <a:defRPr sz="135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358776" y="4623776"/>
            <a:ext cx="198109" cy="36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3917335500"/>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5" y="339726"/>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828430" y="4623775"/>
            <a:ext cx="3641970" cy="360000"/>
          </a:xfrm>
          <a:prstGeom prst="rect">
            <a:avLst/>
          </a:prstGeom>
        </p:spPr>
        <p:txBody>
          <a:bodyPr/>
          <a:lstStyle>
            <a:lvl1pPr>
              <a:defRPr/>
            </a:lvl1pPr>
          </a:lstStyle>
          <a:p>
            <a:r>
              <a:rPr lang="en-GB"/>
              <a:t>NGA Conference - Jan 2023</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a:xfrm>
            <a:off x="358776" y="4623776"/>
            <a:ext cx="198109" cy="360000"/>
          </a:xfrm>
          <a:prstGeom prst="rect">
            <a:avLst/>
          </a:prstGeom>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3"/>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358776" y="1429557"/>
            <a:ext cx="6518276" cy="3013858"/>
          </a:xfrm>
          <a:prstGeom prst="rect">
            <a:avLst/>
          </a:prstGeom>
        </p:spPr>
        <p:txBody>
          <a:bodyPr lIns="0" tIns="0" rIns="0" bIns="0"/>
          <a:lstStyle>
            <a:lvl1pPr marL="90486" indent="-90486" defTabSz="269993">
              <a:lnSpc>
                <a:spcPct val="100000"/>
              </a:lnSpc>
              <a:tabLst/>
              <a:defRPr sz="1200" b="0" i="0">
                <a:solidFill>
                  <a:schemeClr val="bg1"/>
                </a:solidFill>
                <a:latin typeface="+mn-lt"/>
                <a:ea typeface="Roboto Light" panose="02000000000000000000" pitchFamily="2" charset="0"/>
              </a:defRPr>
            </a:lvl1pPr>
            <a:lvl2pPr marL="180971" indent="-90486" defTabSz="269993">
              <a:lnSpc>
                <a:spcPct val="100000"/>
              </a:lnSpc>
              <a:tabLst/>
              <a:defRPr sz="1200" b="0" i="0">
                <a:solidFill>
                  <a:schemeClr val="bg1"/>
                </a:solidFill>
                <a:latin typeface="+mn-lt"/>
                <a:ea typeface="Roboto Light" panose="02000000000000000000" pitchFamily="2" charset="0"/>
              </a:defRPr>
            </a:lvl2pPr>
            <a:lvl3pPr marL="266693" indent="-85723" defTabSz="269993">
              <a:lnSpc>
                <a:spcPct val="100000"/>
              </a:lnSpc>
              <a:tabLst/>
              <a:defRPr sz="1200" b="0" i="0">
                <a:solidFill>
                  <a:schemeClr val="bg1"/>
                </a:solidFill>
                <a:latin typeface="+mn-lt"/>
                <a:ea typeface="Roboto Light" panose="02000000000000000000" pitchFamily="2" charset="0"/>
              </a:defRPr>
            </a:lvl3pPr>
            <a:lvl4pPr marL="357179" indent="-90486" defTabSz="269993">
              <a:lnSpc>
                <a:spcPct val="100000"/>
              </a:lnSpc>
              <a:tabLst/>
              <a:defRPr sz="1200" b="0" i="0">
                <a:solidFill>
                  <a:schemeClr val="bg1"/>
                </a:solidFill>
                <a:latin typeface="+mn-lt"/>
                <a:ea typeface="Roboto Light" panose="02000000000000000000" pitchFamily="2" charset="0"/>
              </a:defRPr>
            </a:lvl4pPr>
            <a:lvl5pPr marL="447664" indent="-90486" defTabSz="269993">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6121785"/>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1.jpe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AD7AA7-DF94-4AFF-A5FA-B3EEEEDACC3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8775" y="339725"/>
            <a:ext cx="540000" cy="540000"/>
          </a:xfrm>
          <a:prstGeom prst="rect">
            <a:avLst/>
          </a:prstGeom>
        </p:spPr>
      </p:pic>
    </p:spTree>
    <p:extLst>
      <p:ext uri="{BB962C8B-B14F-4D97-AF65-F5344CB8AC3E}">
        <p14:creationId xmlns:p14="http://schemas.microsoft.com/office/powerpoint/2010/main" val="2324101128"/>
      </p:ext>
    </p:extLst>
  </p:cSld>
  <p:clrMap bg1="lt1" tx1="dk1" bg2="lt2" tx2="dk2" accent1="accent1" accent2="accent2" accent3="accent3" accent4="accent4" accent5="accent5" accent6="accent6" hlink="hlink" folHlink="folHlink"/>
  <p:sldLayoutIdLst>
    <p:sldLayoutId id="2147483687" r:id="rId1"/>
    <p:sldLayoutId id="2147483689" r:id="rId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NGA Conference - Jan 2023</a:t>
            </a:r>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1" name="Picture 10">
            <a:extLst>
              <a:ext uri="{FF2B5EF4-FFF2-40B4-BE49-F238E27FC236}">
                <a16:creationId xmlns:a16="http://schemas.microsoft.com/office/drawing/2014/main" id="{D39ECEFD-4A67-4290-8C22-5D11D251499D}"/>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2334269998"/>
      </p:ext>
    </p:extLst>
  </p:cSld>
  <p:clrMap bg1="lt1" tx1="dk1" bg2="lt2" tx2="dk2" accent1="accent1" accent2="accent2" accent3="accent3" accent4="accent4" accent5="accent5" accent6="accent6" hlink="hlink" folHlink="folHlink"/>
  <p:sldLayoutIdLst>
    <p:sldLayoutId id="2147483680" r:id="rId1"/>
    <p:sldLayoutId id="2147483649" r:id="rId2"/>
    <p:sldLayoutId id="2147483650" r:id="rId3"/>
    <p:sldLayoutId id="2147483651" r:id="rId4"/>
    <p:sldLayoutId id="2147483675" r:id="rId5"/>
    <p:sldLayoutId id="2147483703" r:id="rId6"/>
    <p:sldLayoutId id="2147483704" r:id="rId7"/>
    <p:sldLayoutId id="2147483706" r:id="rId8"/>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NGA Conference - Jan 2023</a:t>
            </a:r>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97F51F27-3798-444E-B250-2F53A2AD8414}"/>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019905254"/>
      </p:ext>
    </p:extLst>
  </p:cSld>
  <p:clrMap bg1="lt1" tx1="dk1" bg2="lt2" tx2="dk2" accent1="accent1" accent2="accent2" accent3="accent3" accent4="accent4" accent5="accent5" accent6="accent6" hlink="hlink" folHlink="folHlink"/>
  <p:sldLayoutIdLst>
    <p:sldLayoutId id="2147483681" r:id="rId1"/>
    <p:sldLayoutId id="2147483654" r:id="rId2"/>
    <p:sldLayoutId id="2147483676" r:id="rId3"/>
    <p:sldLayoutId id="2147483690" r:id="rId4"/>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NGA Conference - Jan 2023</a:t>
            </a:r>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1C9D7517-DF94-49E7-B57E-2F2D4D40D4D7}"/>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4292818260"/>
      </p:ext>
    </p:extLst>
  </p:cSld>
  <p:clrMap bg1="lt1" tx1="dk1" bg2="lt2" tx2="dk2" accent1="accent1" accent2="accent2" accent3="accent3" accent4="accent4" accent5="accent5" accent6="accent6" hlink="hlink" folHlink="folHlink"/>
  <p:sldLayoutIdLst>
    <p:sldLayoutId id="2147483682" r:id="rId1"/>
    <p:sldLayoutId id="2147483664" r:id="rId2"/>
    <p:sldLayoutId id="2147483677" r:id="rId3"/>
    <p:sldLayoutId id="2147483691" r:id="rId4"/>
    <p:sldLayoutId id="2147483705" r:id="rId5"/>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NGA Conference - Jan 2023</a:t>
            </a:r>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10" name="Picture 9">
            <a:extLst>
              <a:ext uri="{FF2B5EF4-FFF2-40B4-BE49-F238E27FC236}">
                <a16:creationId xmlns:a16="http://schemas.microsoft.com/office/drawing/2014/main" id="{101E702B-CEDF-440D-AE34-A9C3CC1DC4AE}"/>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1914888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3A427CD-10DF-40F8-B66D-2742A4BE1D00}"/>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NGA Conference - Jan 2023</a:t>
            </a:r>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21047072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NGA Conference - Jan 2023</a:t>
            </a:r>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a:p>
        </p:txBody>
      </p:sp>
      <p:pic>
        <p:nvPicPr>
          <p:cNvPr id="8" name="Picture 7">
            <a:extLst>
              <a:ext uri="{FF2B5EF4-FFF2-40B4-BE49-F238E27FC236}">
                <a16:creationId xmlns:a16="http://schemas.microsoft.com/office/drawing/2014/main" id="{067CC3DB-7876-44F5-93EB-E85646264B07}"/>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910082721"/>
      </p:ext>
    </p:extLst>
  </p:cSld>
  <p:clrMap bg1="lt1" tx1="dk1" bg2="lt2" tx2="dk2" accent1="accent1" accent2="accent2" accent3="accent3" accent4="accent4" accent5="accent5" accent6="accent6" hlink="hlink" folHlink="folHlink"/>
  <p:sldLayoutIdLst>
    <p:sldLayoutId id="2147483683" r:id="rId1"/>
    <p:sldLayoutId id="2147483667" r:id="rId2"/>
    <p:sldLayoutId id="2147483678" r:id="rId3"/>
    <p:sldLayoutId id="2147483692" r:id="rId4"/>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18/10/impact-of-social-media-on-youth-in-2018/"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xml"/><Relationship Id="rId7" Type="http://schemas.openxmlformats.org/officeDocument/2006/relationships/image" Target="../media/image1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0.xml"/><Relationship Id="rId5" Type="http://schemas.openxmlformats.org/officeDocument/2006/relationships/tags" Target="../tags/tag6.xml"/><Relationship Id="rId4"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9.xml"/><Relationship Id="rId7" Type="http://schemas.openxmlformats.org/officeDocument/2006/relationships/image" Target="../media/image1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0.xml"/><Relationship Id="rId5" Type="http://schemas.openxmlformats.org/officeDocument/2006/relationships/tags" Target="../tags/tag11.xml"/><Relationship Id="rId4"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4.xml"/><Relationship Id="rId7" Type="http://schemas.openxmlformats.org/officeDocument/2006/relationships/image" Target="../media/image1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0.xml"/><Relationship Id="rId5" Type="http://schemas.openxmlformats.org/officeDocument/2006/relationships/tags" Target="../tags/tag16.xml"/><Relationship Id="rId4"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s://creativecommons.org/licenses/by-nc-sa/3.0/" TargetMode="External"/><Relationship Id="rId4" Type="http://schemas.openxmlformats.org/officeDocument/2006/relationships/hyperlink" Target="https://technofaq.org/posts/2018/02/how-to-use-technology-effectively-in-a-classroom/" TargetMode="Externa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hyperlink" Target="https://nationalcentreforai.jiscinvolve.org/wp/2022/10/06/how-might-ai-tools-such-as-gpt-3-impact-education-and-assessment/" TargetMode="External"/><Relationship Id="rId3" Type="http://schemas.openxmlformats.org/officeDocument/2006/relationships/hyperlink" Target="mailto:Sue.attewell@jisc.ac.uk" TargetMode="External"/><Relationship Id="rId7" Type="http://schemas.openxmlformats.org/officeDocument/2006/relationships/hyperlink" Target="https://codesign.jiscinvolve.org/wp/2022/06/assessment-futures-203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jisc.ac.uk/reports/rethinking-assessment" TargetMode="External"/><Relationship Id="rId5" Type="http://schemas.openxmlformats.org/officeDocument/2006/relationships/hyperlink" Target="https://www.jisc.ac.uk/guides/principles-of-good-assessment-and-feedback" TargetMode="External"/><Relationship Id="rId4" Type="http://schemas.openxmlformats.org/officeDocument/2006/relationships/hyperlink" Target="mailto:Paul.bailey@jisc.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hyperlink" Target="https://www.jisc.ac.uk/customers/our-catalogue-of-services-for-customers"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s://jdorganizer.blogspot.com/2011/09/creating-ergonomic-workspac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peakpx.com/487774/2-file-fold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A3EA92-FF4C-27D9-1871-57616DA2FB97}"/>
              </a:ext>
            </a:extLst>
          </p:cNvPr>
          <p:cNvSpPr txBox="1"/>
          <p:nvPr/>
        </p:nvSpPr>
        <p:spPr>
          <a:xfrm>
            <a:off x="499243" y="3838573"/>
            <a:ext cx="4572000" cy="830997"/>
          </a:xfrm>
          <a:prstGeom prst="rect">
            <a:avLst/>
          </a:prstGeom>
          <a:solidFill>
            <a:srgbClr val="FED9A2"/>
          </a:solidFill>
        </p:spPr>
        <p:txBody>
          <a:bodyPr wrap="square">
            <a:spAutoFit/>
          </a:bodyPr>
          <a:lstStyle/>
          <a:p>
            <a:r>
              <a:rPr lang="en-US" sz="2400" b="1" dirty="0"/>
              <a:t>Sue Attewell &amp; Paul Bailey</a:t>
            </a:r>
            <a:br>
              <a:rPr lang="en-US" sz="2400" b="1" dirty="0"/>
            </a:br>
            <a:r>
              <a:rPr lang="en-US" sz="2400" b="1" dirty="0"/>
              <a:t>Jisc</a:t>
            </a:r>
            <a:endParaRPr lang="en-GB" sz="2400" b="1" dirty="0"/>
          </a:p>
        </p:txBody>
      </p:sp>
      <p:sp>
        <p:nvSpPr>
          <p:cNvPr id="2" name="TextBox 1">
            <a:extLst>
              <a:ext uri="{FF2B5EF4-FFF2-40B4-BE49-F238E27FC236}">
                <a16:creationId xmlns:a16="http://schemas.microsoft.com/office/drawing/2014/main" id="{7DF64E0A-0F20-D290-3DA9-389F3E094B79}"/>
              </a:ext>
            </a:extLst>
          </p:cNvPr>
          <p:cNvSpPr txBox="1"/>
          <p:nvPr/>
        </p:nvSpPr>
        <p:spPr>
          <a:xfrm>
            <a:off x="574082" y="1423305"/>
            <a:ext cx="4572000" cy="830997"/>
          </a:xfrm>
          <a:prstGeom prst="rect">
            <a:avLst/>
          </a:prstGeom>
          <a:solidFill>
            <a:srgbClr val="FED9A2"/>
          </a:solidFill>
        </p:spPr>
        <p:txBody>
          <a:bodyPr wrap="square" lIns="91440" tIns="45720" rIns="91440" bIns="45720" anchor="t">
            <a:spAutoFit/>
          </a:bodyPr>
          <a:lstStyle/>
          <a:p>
            <a:r>
              <a:rPr lang="en-US" sz="2400" b="1" dirty="0">
                <a:solidFill>
                  <a:srgbClr val="000000"/>
                </a:solidFill>
              </a:rPr>
              <a:t>The future of assessment: four trends</a:t>
            </a:r>
            <a:endParaRPr lang="en-US" sz="2400" b="1" dirty="0">
              <a:solidFill>
                <a:srgbClr val="000000"/>
              </a:solidFill>
              <a:cs typeface="Arial"/>
            </a:endParaRPr>
          </a:p>
        </p:txBody>
      </p:sp>
    </p:spTree>
    <p:extLst>
      <p:ext uri="{BB962C8B-B14F-4D97-AF65-F5344CB8AC3E}">
        <p14:creationId xmlns:p14="http://schemas.microsoft.com/office/powerpoint/2010/main" val="294090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F8692-1548-BED2-E0E4-A71D1462B398}"/>
              </a:ext>
            </a:extLst>
          </p:cNvPr>
          <p:cNvSpPr>
            <a:spLocks noGrp="1"/>
          </p:cNvSpPr>
          <p:nvPr>
            <p:ph type="title"/>
          </p:nvPr>
        </p:nvSpPr>
        <p:spPr/>
        <p:txBody>
          <a:bodyPr/>
          <a:lstStyle/>
          <a:p>
            <a:r>
              <a:rPr lang="en-US"/>
              <a:t>How technology is disrupting assessment</a:t>
            </a:r>
            <a:endParaRPr lang="en-GB"/>
          </a:p>
        </p:txBody>
      </p:sp>
      <p:sp>
        <p:nvSpPr>
          <p:cNvPr id="4" name="Content Placeholder 3">
            <a:extLst>
              <a:ext uri="{FF2B5EF4-FFF2-40B4-BE49-F238E27FC236}">
                <a16:creationId xmlns:a16="http://schemas.microsoft.com/office/drawing/2014/main" id="{E6B63E72-7658-995D-7F7D-D969C1567E14}"/>
              </a:ext>
            </a:extLst>
          </p:cNvPr>
          <p:cNvSpPr>
            <a:spLocks noGrp="1"/>
          </p:cNvSpPr>
          <p:nvPr>
            <p:ph idx="1"/>
          </p:nvPr>
        </p:nvSpPr>
        <p:spPr/>
        <p:txBody>
          <a:bodyPr/>
          <a:lstStyle/>
          <a:p>
            <a:pPr marL="357187" lvl="4" indent="0">
              <a:buNone/>
            </a:pPr>
            <a:endParaRPr lang="en-US"/>
          </a:p>
          <a:p>
            <a:pPr lvl="4"/>
            <a:endParaRPr lang="en-GB"/>
          </a:p>
        </p:txBody>
      </p:sp>
      <p:sp>
        <p:nvSpPr>
          <p:cNvPr id="5" name="Footer Placeholder 4">
            <a:extLst>
              <a:ext uri="{FF2B5EF4-FFF2-40B4-BE49-F238E27FC236}">
                <a16:creationId xmlns:a16="http://schemas.microsoft.com/office/drawing/2014/main" id="{BA97DEB5-1E8E-0225-1CE4-EF758FC8CF1B}"/>
              </a:ext>
            </a:extLst>
          </p:cNvPr>
          <p:cNvSpPr>
            <a:spLocks noGrp="1"/>
          </p:cNvSpPr>
          <p:nvPr>
            <p:ph type="ftr" sz="quarter" idx="11"/>
          </p:nvPr>
        </p:nvSpPr>
        <p:spPr/>
        <p:txBody>
          <a:bodyPr/>
          <a:lstStyle/>
          <a:p>
            <a:r>
              <a:rPr lang="en-GB"/>
              <a:t>NGA Conference - Jan 2023</a:t>
            </a:r>
          </a:p>
        </p:txBody>
      </p:sp>
      <p:sp>
        <p:nvSpPr>
          <p:cNvPr id="7" name="TextBox 6">
            <a:extLst>
              <a:ext uri="{FF2B5EF4-FFF2-40B4-BE49-F238E27FC236}">
                <a16:creationId xmlns:a16="http://schemas.microsoft.com/office/drawing/2014/main" id="{6119081A-12E0-35AA-82F6-439B4BD1AD9D}"/>
              </a:ext>
            </a:extLst>
          </p:cNvPr>
          <p:cNvSpPr txBox="1"/>
          <p:nvPr/>
        </p:nvSpPr>
        <p:spPr>
          <a:xfrm>
            <a:off x="2883" y="1091997"/>
            <a:ext cx="4571002" cy="3572773"/>
          </a:xfrm>
          <a:prstGeom prst="rect">
            <a:avLst/>
          </a:prstGeom>
          <a:noFill/>
        </p:spPr>
        <p:txBody>
          <a:bodyPr wrap="square" lIns="91440" tIns="45720" rIns="91440" bIns="45720" anchor="t">
            <a:spAutoFit/>
          </a:bodyPr>
          <a:lstStyle/>
          <a:p>
            <a:pPr marL="642620" lvl="4" indent="-285750">
              <a:lnSpc>
                <a:spcPct val="150000"/>
              </a:lnSpc>
              <a:buFont typeface="Arial"/>
              <a:buChar char="•"/>
            </a:pPr>
            <a:r>
              <a:rPr lang="en-US" sz="1500">
                <a:solidFill>
                  <a:schemeClr val="bg1"/>
                </a:solidFill>
                <a:latin typeface="Calibri" panose="020F0502020204030204" pitchFamily="34" charset="0"/>
                <a:cs typeface="Calibri" panose="020F0502020204030204" pitchFamily="34" charset="0"/>
              </a:rPr>
              <a:t>AI now has the potential to disrupt student assessment.  Rapid rise of transformers such as Chat GPT-3</a:t>
            </a:r>
            <a:endParaRPr lang="en-US">
              <a:cs typeface="Arial" panose="020B0604020202020204"/>
            </a:endParaRPr>
          </a:p>
          <a:p>
            <a:pPr marL="985520" lvl="5" indent="-285750">
              <a:lnSpc>
                <a:spcPct val="150000"/>
              </a:lnSpc>
              <a:buFont typeface="Arial" panose="020B0604020202020204" pitchFamily="34" charset="0"/>
              <a:buChar char="•"/>
            </a:pPr>
            <a:r>
              <a:rPr lang="en-US" sz="1500">
                <a:solidFill>
                  <a:schemeClr val="bg1"/>
                </a:solidFill>
                <a:latin typeface="Calibri" panose="020F0502020204030204" pitchFamily="34" charset="0"/>
                <a:cs typeface="Calibri" panose="020F0502020204030204" pitchFamily="34" charset="0"/>
              </a:rPr>
              <a:t>AI assistive writing</a:t>
            </a:r>
          </a:p>
          <a:p>
            <a:pPr marL="985520" lvl="5" indent="-285750">
              <a:lnSpc>
                <a:spcPct val="150000"/>
              </a:lnSpc>
              <a:buFont typeface="Arial" panose="020B0604020202020204" pitchFamily="34" charset="0"/>
              <a:buChar char="•"/>
            </a:pPr>
            <a:r>
              <a:rPr lang="en-US" sz="1500">
                <a:solidFill>
                  <a:schemeClr val="bg1"/>
                </a:solidFill>
                <a:latin typeface="Calibri" panose="020F0502020204030204" pitchFamily="34" charset="0"/>
                <a:cs typeface="Calibri" panose="020F0502020204030204" pitchFamily="34" charset="0"/>
              </a:rPr>
              <a:t>AI driven tools to help teachers</a:t>
            </a:r>
          </a:p>
          <a:p>
            <a:pPr marL="642620" lvl="4" indent="-285750">
              <a:lnSpc>
                <a:spcPct val="150000"/>
              </a:lnSpc>
              <a:buFont typeface="Arial" panose="020B0604020202020204" pitchFamily="34" charset="0"/>
              <a:buChar char="•"/>
            </a:pPr>
            <a:r>
              <a:rPr lang="en-US" sz="1500">
                <a:solidFill>
                  <a:schemeClr val="bg1"/>
                </a:solidFill>
                <a:latin typeface="Calibri"/>
                <a:cs typeface="Calibri"/>
              </a:rPr>
              <a:t>Access to digital information challenges the value of learning facts</a:t>
            </a:r>
          </a:p>
          <a:p>
            <a:pPr marL="642620" lvl="4" indent="-285750">
              <a:lnSpc>
                <a:spcPct val="150000"/>
              </a:lnSpc>
              <a:buFont typeface="Arial" panose="020B0604020202020204" pitchFamily="34" charset="0"/>
              <a:buChar char="•"/>
            </a:pPr>
            <a:r>
              <a:rPr lang="en-US" sz="1500">
                <a:solidFill>
                  <a:schemeClr val="bg1"/>
                </a:solidFill>
                <a:latin typeface="Calibri"/>
                <a:cs typeface="Calibri"/>
              </a:rPr>
              <a:t>Data analytics, immersive technologies are creating new ways to assess  expertise and skills</a:t>
            </a:r>
          </a:p>
          <a:p>
            <a:pPr marL="642620" lvl="4" indent="-285750">
              <a:lnSpc>
                <a:spcPct val="150000"/>
              </a:lnSpc>
              <a:buFont typeface="Arial" panose="020B0604020202020204" pitchFamily="34" charset="0"/>
              <a:buChar char="•"/>
            </a:pPr>
            <a:endParaRPr lang="en-US" sz="1800">
              <a:solidFill>
                <a:schemeClr val="bg1"/>
              </a:solidFill>
              <a:cs typeface="Arial" panose="020B0604020202020204"/>
            </a:endParaRPr>
          </a:p>
        </p:txBody>
      </p:sp>
      <p:pic>
        <p:nvPicPr>
          <p:cNvPr id="16" name="Picture Placeholder 15" descr="Graphical user interface, application&#10;&#10;Description automatically generated">
            <a:extLst>
              <a:ext uri="{FF2B5EF4-FFF2-40B4-BE49-F238E27FC236}">
                <a16:creationId xmlns:a16="http://schemas.microsoft.com/office/drawing/2014/main" id="{306C4982-DFE1-551F-8439-EE75C1CFB5EE}"/>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l="22262" r="22262"/>
          <a:stretch>
            <a:fillRect/>
          </a:stretch>
        </p:blipFill>
        <p:spPr>
          <a:xfrm>
            <a:off x="4692580" y="972806"/>
            <a:ext cx="3843160" cy="3463698"/>
          </a:xfrm>
        </p:spPr>
      </p:pic>
      <p:sp>
        <p:nvSpPr>
          <p:cNvPr id="17" name="TextBox 16">
            <a:extLst>
              <a:ext uri="{FF2B5EF4-FFF2-40B4-BE49-F238E27FC236}">
                <a16:creationId xmlns:a16="http://schemas.microsoft.com/office/drawing/2014/main" id="{ED5A1E22-7470-749F-7EC1-967763F7CBA3}"/>
              </a:ext>
            </a:extLst>
          </p:cNvPr>
          <p:cNvSpPr txBox="1"/>
          <p:nvPr/>
        </p:nvSpPr>
        <p:spPr>
          <a:xfrm>
            <a:off x="4692580" y="4667825"/>
            <a:ext cx="3843160" cy="230832"/>
          </a:xfrm>
          <a:prstGeom prst="rect">
            <a:avLst/>
          </a:prstGeom>
          <a:noFill/>
        </p:spPr>
        <p:txBody>
          <a:bodyPr wrap="square" rtlCol="0">
            <a:spAutoFit/>
          </a:bodyPr>
          <a:lstStyle/>
          <a:p>
            <a:r>
              <a:rPr lang="en-GB" sz="900">
                <a:hlinkClick r:id="rId4" tooltip="https://technofaq.org/posts/2018/10/impact-of-social-media-on-youth-in-2018/"/>
              </a:rPr>
              <a:t>This Photo</a:t>
            </a:r>
            <a:r>
              <a:rPr lang="en-GB" sz="900"/>
              <a:t> by Unknown Author is licensed under </a:t>
            </a:r>
            <a:r>
              <a:rPr lang="en-GB" sz="900">
                <a:hlinkClick r:id="rId5" tooltip="https://creativecommons.org/licenses/by-nc-sa/3.0/"/>
              </a:rPr>
              <a:t>CC BY-SA-NC</a:t>
            </a:r>
            <a:endParaRPr lang="en-GB" sz="900"/>
          </a:p>
        </p:txBody>
      </p:sp>
    </p:spTree>
    <p:extLst>
      <p:ext uri="{BB962C8B-B14F-4D97-AF65-F5344CB8AC3E}">
        <p14:creationId xmlns:p14="http://schemas.microsoft.com/office/powerpoint/2010/main" val="1635937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1DC173-14F0-0199-073F-C56040EA6462}"/>
              </a:ext>
            </a:extLst>
          </p:cNvPr>
          <p:cNvSpPr>
            <a:spLocks noGrp="1"/>
          </p:cNvSpPr>
          <p:nvPr>
            <p:ph type="ftr" sz="quarter" idx="10"/>
          </p:nvPr>
        </p:nvSpPr>
        <p:spPr/>
        <p:txBody>
          <a:bodyPr/>
          <a:lstStyle/>
          <a:p>
            <a:r>
              <a:rPr lang="en-GB"/>
              <a:t>NGA Conference - Jan 2023</a:t>
            </a:r>
          </a:p>
        </p:txBody>
      </p:sp>
      <p:pic>
        <p:nvPicPr>
          <p:cNvPr id="4" name="Picture 3">
            <a:extLst>
              <a:ext uri="{FF2B5EF4-FFF2-40B4-BE49-F238E27FC236}">
                <a16:creationId xmlns:a16="http://schemas.microsoft.com/office/drawing/2014/main" id="{3940A171-5F81-D01D-622C-47C2D38FE188}"/>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6" name="Picture 5">
            <a:extLst>
              <a:ext uri="{FF2B5EF4-FFF2-40B4-BE49-F238E27FC236}">
                <a16:creationId xmlns:a16="http://schemas.microsoft.com/office/drawing/2014/main" id="{EB556288-6AB3-9B66-00D4-70A1458491EF}"/>
              </a:ext>
            </a:extLst>
          </p:cNvPr>
          <p:cNvPicPr>
            <a:picLocks/>
          </p:cNvPicPr>
          <p:nvPr>
            <p:custDataLst>
              <p:tags r:id="rId3"/>
            </p:custDataLst>
          </p:nvPr>
        </p:nvPicPr>
        <p:blipFill>
          <a:blip r:embed="rId8"/>
          <a:stretch>
            <a:fillRect/>
          </a:stretch>
        </p:blipFill>
        <p:spPr>
          <a:xfrm>
            <a:off x="508000" y="1657350"/>
            <a:ext cx="1828800" cy="1828800"/>
          </a:xfrm>
          <a:prstGeom prst="rect">
            <a:avLst/>
          </a:prstGeom>
        </p:spPr>
      </p:pic>
      <p:sp>
        <p:nvSpPr>
          <p:cNvPr id="7" name="Rectangle 6">
            <a:extLst>
              <a:ext uri="{FF2B5EF4-FFF2-40B4-BE49-F238E27FC236}">
                <a16:creationId xmlns:a16="http://schemas.microsoft.com/office/drawing/2014/main" id="{77FF6649-3573-2E51-D213-694D1CE81735}"/>
              </a:ext>
            </a:extLst>
          </p:cNvPr>
          <p:cNvSpPr/>
          <p:nvPr>
            <p:custDataLst>
              <p:tags r:id="rId4"/>
            </p:custDataLst>
          </p:nvPr>
        </p:nvSpPr>
        <p:spPr>
          <a:xfrm>
            <a:off x="2590800" y="1928813"/>
            <a:ext cx="60452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Which trend would you like to discuss?</a:t>
            </a:r>
            <a:endParaRPr lang="en-GB" sz="3600" b="1">
              <a:solidFill>
                <a:srgbClr val="5B5B5B"/>
              </a:solidFill>
            </a:endParaRPr>
          </a:p>
        </p:txBody>
      </p:sp>
      <p:sp>
        <p:nvSpPr>
          <p:cNvPr id="8" name="Rectangle 7">
            <a:extLst>
              <a:ext uri="{FF2B5EF4-FFF2-40B4-BE49-F238E27FC236}">
                <a16:creationId xmlns:a16="http://schemas.microsoft.com/office/drawing/2014/main" id="{C8008315-130C-3808-697B-63CA1A1A4020}"/>
              </a:ext>
            </a:extLst>
          </p:cNvPr>
          <p:cNvSpPr/>
          <p:nvPr>
            <p:custDataLst>
              <p:tags r:id="rId5"/>
            </p:custDataLst>
          </p:nvPr>
        </p:nvSpPr>
        <p:spPr>
          <a:xfrm>
            <a:off x="2590800" y="4381500"/>
            <a:ext cx="6299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60540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80E893-46F1-479E-C768-817872180B02}"/>
              </a:ext>
            </a:extLst>
          </p:cNvPr>
          <p:cNvSpPr>
            <a:spLocks noGrp="1"/>
          </p:cNvSpPr>
          <p:nvPr>
            <p:ph type="ftr" sz="quarter" idx="10"/>
          </p:nvPr>
        </p:nvSpPr>
        <p:spPr/>
        <p:txBody>
          <a:bodyPr/>
          <a:lstStyle/>
          <a:p>
            <a:r>
              <a:rPr lang="en-GB"/>
              <a:t>NGA Conference - Jan 2023</a:t>
            </a:r>
          </a:p>
        </p:txBody>
      </p:sp>
      <p:pic>
        <p:nvPicPr>
          <p:cNvPr id="4" name="Picture 3">
            <a:extLst>
              <a:ext uri="{FF2B5EF4-FFF2-40B4-BE49-F238E27FC236}">
                <a16:creationId xmlns:a16="http://schemas.microsoft.com/office/drawing/2014/main" id="{C13EB1D0-C377-354B-D854-7872AC4A2981}"/>
              </a:ext>
            </a:extLst>
          </p:cNvPr>
          <p:cNvPicPr>
            <a:picLocks noChangeAspect="1"/>
          </p:cNvPicPr>
          <p:nvPr/>
        </p:nvPicPr>
        <p:blipFill>
          <a:blip r:embed="rId2"/>
          <a:stretch>
            <a:fillRect/>
          </a:stretch>
        </p:blipFill>
        <p:spPr>
          <a:xfrm>
            <a:off x="0" y="390751"/>
            <a:ext cx="9144000" cy="4361997"/>
          </a:xfrm>
          <a:prstGeom prst="rect">
            <a:avLst/>
          </a:prstGeom>
        </p:spPr>
      </p:pic>
    </p:spTree>
    <p:extLst>
      <p:ext uri="{BB962C8B-B14F-4D97-AF65-F5344CB8AC3E}">
        <p14:creationId xmlns:p14="http://schemas.microsoft.com/office/powerpoint/2010/main" val="1324672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DD8E18-3DF8-63E7-9DEF-F59D887236D8}"/>
              </a:ext>
            </a:extLst>
          </p:cNvPr>
          <p:cNvSpPr>
            <a:spLocks noGrp="1"/>
          </p:cNvSpPr>
          <p:nvPr>
            <p:ph type="ftr" sz="quarter" idx="10"/>
          </p:nvPr>
        </p:nvSpPr>
        <p:spPr/>
        <p:txBody>
          <a:bodyPr/>
          <a:lstStyle/>
          <a:p>
            <a:r>
              <a:rPr lang="en-GB"/>
              <a:t>NGA Conference - Jan 2023</a:t>
            </a:r>
          </a:p>
        </p:txBody>
      </p:sp>
      <p:pic>
        <p:nvPicPr>
          <p:cNvPr id="4" name="Picture 3">
            <a:extLst>
              <a:ext uri="{FF2B5EF4-FFF2-40B4-BE49-F238E27FC236}">
                <a16:creationId xmlns:a16="http://schemas.microsoft.com/office/drawing/2014/main" id="{07AAF216-9691-BD49-D311-3DF1716E5711}"/>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6" name="Picture 5">
            <a:extLst>
              <a:ext uri="{FF2B5EF4-FFF2-40B4-BE49-F238E27FC236}">
                <a16:creationId xmlns:a16="http://schemas.microsoft.com/office/drawing/2014/main" id="{C41D446B-0337-1553-FE3E-BB23F72A5F8B}"/>
              </a:ext>
            </a:extLst>
          </p:cNvPr>
          <p:cNvPicPr>
            <a:picLocks/>
          </p:cNvPicPr>
          <p:nvPr>
            <p:custDataLst>
              <p:tags r:id="rId3"/>
            </p:custDataLst>
          </p:nvPr>
        </p:nvPicPr>
        <p:blipFill>
          <a:blip r:embed="rId8"/>
          <a:stretch>
            <a:fillRect/>
          </a:stretch>
        </p:blipFill>
        <p:spPr>
          <a:xfrm>
            <a:off x="508000" y="1657350"/>
            <a:ext cx="1828800" cy="1828800"/>
          </a:xfrm>
          <a:prstGeom prst="rect">
            <a:avLst/>
          </a:prstGeom>
        </p:spPr>
      </p:pic>
      <p:sp>
        <p:nvSpPr>
          <p:cNvPr id="7" name="Rectangle 6">
            <a:extLst>
              <a:ext uri="{FF2B5EF4-FFF2-40B4-BE49-F238E27FC236}">
                <a16:creationId xmlns:a16="http://schemas.microsoft.com/office/drawing/2014/main" id="{55CBF76E-985E-17C9-9FF2-29434A0D2693}"/>
              </a:ext>
            </a:extLst>
          </p:cNvPr>
          <p:cNvSpPr/>
          <p:nvPr>
            <p:custDataLst>
              <p:tags r:id="rId4"/>
            </p:custDataLst>
          </p:nvPr>
        </p:nvSpPr>
        <p:spPr>
          <a:xfrm>
            <a:off x="2590800" y="1928813"/>
            <a:ext cx="60452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What are the challenges/implications for schools, students and/or staff?
</a:t>
            </a:r>
            <a:endParaRPr lang="en-GB" sz="3600" b="1">
              <a:solidFill>
                <a:srgbClr val="5B5B5B"/>
              </a:solidFill>
            </a:endParaRPr>
          </a:p>
        </p:txBody>
      </p:sp>
      <p:sp>
        <p:nvSpPr>
          <p:cNvPr id="8" name="Rectangle 7">
            <a:extLst>
              <a:ext uri="{FF2B5EF4-FFF2-40B4-BE49-F238E27FC236}">
                <a16:creationId xmlns:a16="http://schemas.microsoft.com/office/drawing/2014/main" id="{4A7FE7FF-7CAE-3398-672C-D03FBD89B1EE}"/>
              </a:ext>
            </a:extLst>
          </p:cNvPr>
          <p:cNvSpPr/>
          <p:nvPr>
            <p:custDataLst>
              <p:tags r:id="rId5"/>
            </p:custDataLst>
          </p:nvPr>
        </p:nvSpPr>
        <p:spPr>
          <a:xfrm>
            <a:off x="2590800" y="4381500"/>
            <a:ext cx="6299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172122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406429-9135-3151-9391-B9956482ED37}"/>
              </a:ext>
            </a:extLst>
          </p:cNvPr>
          <p:cNvSpPr>
            <a:spLocks noGrp="1"/>
          </p:cNvSpPr>
          <p:nvPr>
            <p:ph type="ftr" sz="quarter" idx="10"/>
          </p:nvPr>
        </p:nvSpPr>
        <p:spPr/>
        <p:txBody>
          <a:bodyPr/>
          <a:lstStyle/>
          <a:p>
            <a:r>
              <a:rPr lang="en-GB"/>
              <a:t>NGA Conference - Jan 2023</a:t>
            </a:r>
          </a:p>
        </p:txBody>
      </p:sp>
      <p:pic>
        <p:nvPicPr>
          <p:cNvPr id="4" name="Picture 3">
            <a:extLst>
              <a:ext uri="{FF2B5EF4-FFF2-40B4-BE49-F238E27FC236}">
                <a16:creationId xmlns:a16="http://schemas.microsoft.com/office/drawing/2014/main" id="{7E62A13F-3193-EA63-0F40-ABC8CF70ECFF}"/>
              </a:ext>
            </a:extLst>
          </p:cNvPr>
          <p:cNvPicPr>
            <a:picLocks noChangeAspect="1"/>
          </p:cNvPicPr>
          <p:nvPr/>
        </p:nvPicPr>
        <p:blipFill>
          <a:blip r:embed="rId2"/>
          <a:stretch>
            <a:fillRect/>
          </a:stretch>
        </p:blipFill>
        <p:spPr>
          <a:xfrm>
            <a:off x="0" y="485791"/>
            <a:ext cx="9144000" cy="4171918"/>
          </a:xfrm>
          <a:prstGeom prst="rect">
            <a:avLst/>
          </a:prstGeom>
        </p:spPr>
      </p:pic>
    </p:spTree>
    <p:extLst>
      <p:ext uri="{BB962C8B-B14F-4D97-AF65-F5344CB8AC3E}">
        <p14:creationId xmlns:p14="http://schemas.microsoft.com/office/powerpoint/2010/main" val="1510181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C764C9-C3EC-A3DF-1E7B-9FFEAA16D0C5}"/>
              </a:ext>
            </a:extLst>
          </p:cNvPr>
          <p:cNvSpPr>
            <a:spLocks noGrp="1"/>
          </p:cNvSpPr>
          <p:nvPr>
            <p:ph type="ftr" sz="quarter" idx="10"/>
          </p:nvPr>
        </p:nvSpPr>
        <p:spPr/>
        <p:txBody>
          <a:bodyPr/>
          <a:lstStyle/>
          <a:p>
            <a:r>
              <a:rPr lang="en-GB"/>
              <a:t>NGA Conference - Jan 2023</a:t>
            </a:r>
          </a:p>
        </p:txBody>
      </p:sp>
      <p:pic>
        <p:nvPicPr>
          <p:cNvPr id="4" name="Picture 3">
            <a:extLst>
              <a:ext uri="{FF2B5EF4-FFF2-40B4-BE49-F238E27FC236}">
                <a16:creationId xmlns:a16="http://schemas.microsoft.com/office/drawing/2014/main" id="{93CE8204-7DCA-7768-6781-3034E5AD85A6}"/>
              </a:ext>
            </a:extLst>
          </p:cNvPr>
          <p:cNvPicPr>
            <a:picLocks noChangeAspect="1"/>
          </p:cNvPicPr>
          <p:nvPr/>
        </p:nvPicPr>
        <p:blipFill>
          <a:blip r:embed="rId2"/>
          <a:stretch>
            <a:fillRect/>
          </a:stretch>
        </p:blipFill>
        <p:spPr>
          <a:xfrm>
            <a:off x="0" y="360178"/>
            <a:ext cx="9144000" cy="4423144"/>
          </a:xfrm>
          <a:prstGeom prst="rect">
            <a:avLst/>
          </a:prstGeom>
        </p:spPr>
      </p:pic>
    </p:spTree>
    <p:extLst>
      <p:ext uri="{BB962C8B-B14F-4D97-AF65-F5344CB8AC3E}">
        <p14:creationId xmlns:p14="http://schemas.microsoft.com/office/powerpoint/2010/main" val="1563106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8103BE-EB5E-246F-0768-686783EEF5C8}"/>
              </a:ext>
            </a:extLst>
          </p:cNvPr>
          <p:cNvSpPr>
            <a:spLocks noGrp="1"/>
          </p:cNvSpPr>
          <p:nvPr>
            <p:ph type="ftr" sz="quarter" idx="10"/>
          </p:nvPr>
        </p:nvSpPr>
        <p:spPr/>
        <p:txBody>
          <a:bodyPr/>
          <a:lstStyle/>
          <a:p>
            <a:r>
              <a:rPr lang="en-GB"/>
              <a:t>NGA Conference - Jan 2023</a:t>
            </a:r>
          </a:p>
        </p:txBody>
      </p:sp>
      <p:pic>
        <p:nvPicPr>
          <p:cNvPr id="4" name="Picture 3">
            <a:extLst>
              <a:ext uri="{FF2B5EF4-FFF2-40B4-BE49-F238E27FC236}">
                <a16:creationId xmlns:a16="http://schemas.microsoft.com/office/drawing/2014/main" id="{E04EFE90-FF82-CDC9-91DA-37B0A6CB9305}"/>
              </a:ext>
            </a:extLst>
          </p:cNvPr>
          <p:cNvPicPr>
            <a:picLocks noChangeAspect="1"/>
          </p:cNvPicPr>
          <p:nvPr/>
        </p:nvPicPr>
        <p:blipFill>
          <a:blip r:embed="rId2"/>
          <a:stretch>
            <a:fillRect/>
          </a:stretch>
        </p:blipFill>
        <p:spPr>
          <a:xfrm>
            <a:off x="0" y="353989"/>
            <a:ext cx="9144000" cy="4435522"/>
          </a:xfrm>
          <a:prstGeom prst="rect">
            <a:avLst/>
          </a:prstGeom>
        </p:spPr>
      </p:pic>
    </p:spTree>
    <p:extLst>
      <p:ext uri="{BB962C8B-B14F-4D97-AF65-F5344CB8AC3E}">
        <p14:creationId xmlns:p14="http://schemas.microsoft.com/office/powerpoint/2010/main" val="1338692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01BEB9-7E62-92CB-71AD-F4A713646FB9}"/>
              </a:ext>
            </a:extLst>
          </p:cNvPr>
          <p:cNvSpPr>
            <a:spLocks noGrp="1"/>
          </p:cNvSpPr>
          <p:nvPr>
            <p:ph type="ftr" sz="quarter" idx="10"/>
          </p:nvPr>
        </p:nvSpPr>
        <p:spPr/>
        <p:txBody>
          <a:bodyPr/>
          <a:lstStyle/>
          <a:p>
            <a:r>
              <a:rPr lang="en-GB"/>
              <a:t>NGA Conference - Jan 2023</a:t>
            </a:r>
          </a:p>
        </p:txBody>
      </p:sp>
      <p:pic>
        <p:nvPicPr>
          <p:cNvPr id="4" name="Picture 3">
            <a:extLst>
              <a:ext uri="{FF2B5EF4-FFF2-40B4-BE49-F238E27FC236}">
                <a16:creationId xmlns:a16="http://schemas.microsoft.com/office/drawing/2014/main" id="{81A7F67E-10DE-7AF8-A2F9-9507456620BA}"/>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6" name="Picture 5">
            <a:extLst>
              <a:ext uri="{FF2B5EF4-FFF2-40B4-BE49-F238E27FC236}">
                <a16:creationId xmlns:a16="http://schemas.microsoft.com/office/drawing/2014/main" id="{4514E1B9-30AF-07F1-BC60-B8438D387672}"/>
              </a:ext>
            </a:extLst>
          </p:cNvPr>
          <p:cNvPicPr>
            <a:picLocks/>
          </p:cNvPicPr>
          <p:nvPr>
            <p:custDataLst>
              <p:tags r:id="rId3"/>
            </p:custDataLst>
          </p:nvPr>
        </p:nvPicPr>
        <p:blipFill>
          <a:blip r:embed="rId8"/>
          <a:stretch>
            <a:fillRect/>
          </a:stretch>
        </p:blipFill>
        <p:spPr>
          <a:xfrm>
            <a:off x="508000" y="1657350"/>
            <a:ext cx="1828800" cy="1828800"/>
          </a:xfrm>
          <a:prstGeom prst="rect">
            <a:avLst/>
          </a:prstGeom>
        </p:spPr>
      </p:pic>
      <p:sp>
        <p:nvSpPr>
          <p:cNvPr id="7" name="Rectangle 6">
            <a:extLst>
              <a:ext uri="{FF2B5EF4-FFF2-40B4-BE49-F238E27FC236}">
                <a16:creationId xmlns:a16="http://schemas.microsoft.com/office/drawing/2014/main" id="{E74C9A4B-DB0C-19A5-3FDD-93F1D056FBDC}"/>
              </a:ext>
            </a:extLst>
          </p:cNvPr>
          <p:cNvSpPr/>
          <p:nvPr>
            <p:custDataLst>
              <p:tags r:id="rId4"/>
            </p:custDataLst>
          </p:nvPr>
        </p:nvSpPr>
        <p:spPr>
          <a:xfrm>
            <a:off x="2590800" y="1928813"/>
            <a:ext cx="60452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Where are the opportunities and priorities?
</a:t>
            </a:r>
            <a:endParaRPr lang="en-GB" sz="3600" b="1">
              <a:solidFill>
                <a:srgbClr val="5B5B5B"/>
              </a:solidFill>
            </a:endParaRPr>
          </a:p>
        </p:txBody>
      </p:sp>
      <p:sp>
        <p:nvSpPr>
          <p:cNvPr id="8" name="Rectangle 7">
            <a:extLst>
              <a:ext uri="{FF2B5EF4-FFF2-40B4-BE49-F238E27FC236}">
                <a16:creationId xmlns:a16="http://schemas.microsoft.com/office/drawing/2014/main" id="{C318C49A-CB89-C067-34AA-B6FEF46A0052}"/>
              </a:ext>
            </a:extLst>
          </p:cNvPr>
          <p:cNvSpPr/>
          <p:nvPr>
            <p:custDataLst>
              <p:tags r:id="rId5"/>
            </p:custDataLst>
          </p:nvPr>
        </p:nvSpPr>
        <p:spPr>
          <a:xfrm>
            <a:off x="2590800" y="4381500"/>
            <a:ext cx="6299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en-GB" sz="1400">
              <a:solidFill>
                <a:srgbClr val="5B5B5B"/>
              </a:solidFill>
            </a:endParaRPr>
          </a:p>
        </p:txBody>
      </p:sp>
    </p:spTree>
    <p:custDataLst>
      <p:tags r:id="rId1"/>
    </p:custDataLst>
    <p:extLst>
      <p:ext uri="{BB962C8B-B14F-4D97-AF65-F5344CB8AC3E}">
        <p14:creationId xmlns:p14="http://schemas.microsoft.com/office/powerpoint/2010/main" val="1308146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0EBB33-B01F-2E44-3BF3-5039F8D0871E}"/>
              </a:ext>
            </a:extLst>
          </p:cNvPr>
          <p:cNvSpPr>
            <a:spLocks noGrp="1"/>
          </p:cNvSpPr>
          <p:nvPr>
            <p:ph type="ftr" sz="quarter" idx="10"/>
          </p:nvPr>
        </p:nvSpPr>
        <p:spPr/>
        <p:txBody>
          <a:bodyPr/>
          <a:lstStyle/>
          <a:p>
            <a:r>
              <a:rPr lang="en-GB"/>
              <a:t>NGA Conference - Jan 2023</a:t>
            </a:r>
          </a:p>
        </p:txBody>
      </p:sp>
      <p:pic>
        <p:nvPicPr>
          <p:cNvPr id="4" name="Picture 3">
            <a:extLst>
              <a:ext uri="{FF2B5EF4-FFF2-40B4-BE49-F238E27FC236}">
                <a16:creationId xmlns:a16="http://schemas.microsoft.com/office/drawing/2014/main" id="{1FDF85BF-90B0-70FF-28D9-C9F2E65EA86C}"/>
              </a:ext>
            </a:extLst>
          </p:cNvPr>
          <p:cNvPicPr>
            <a:picLocks noChangeAspect="1"/>
          </p:cNvPicPr>
          <p:nvPr/>
        </p:nvPicPr>
        <p:blipFill>
          <a:blip r:embed="rId2"/>
          <a:stretch>
            <a:fillRect/>
          </a:stretch>
        </p:blipFill>
        <p:spPr>
          <a:xfrm>
            <a:off x="0" y="220752"/>
            <a:ext cx="9144000" cy="4701996"/>
          </a:xfrm>
          <a:prstGeom prst="rect">
            <a:avLst/>
          </a:prstGeom>
        </p:spPr>
      </p:pic>
    </p:spTree>
    <p:extLst>
      <p:ext uri="{BB962C8B-B14F-4D97-AF65-F5344CB8AC3E}">
        <p14:creationId xmlns:p14="http://schemas.microsoft.com/office/powerpoint/2010/main" val="221428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27C8AB-9161-DAC6-B24D-B101D3650D4D}"/>
              </a:ext>
            </a:extLst>
          </p:cNvPr>
          <p:cNvSpPr>
            <a:spLocks noGrp="1"/>
          </p:cNvSpPr>
          <p:nvPr>
            <p:ph type="ftr" sz="quarter" idx="10"/>
          </p:nvPr>
        </p:nvSpPr>
        <p:spPr/>
        <p:txBody>
          <a:bodyPr/>
          <a:lstStyle/>
          <a:p>
            <a:r>
              <a:rPr lang="en-GB"/>
              <a:t>NGA Conference - Jan 2023</a:t>
            </a:r>
          </a:p>
        </p:txBody>
      </p:sp>
      <p:pic>
        <p:nvPicPr>
          <p:cNvPr id="4" name="Picture 3">
            <a:extLst>
              <a:ext uri="{FF2B5EF4-FFF2-40B4-BE49-F238E27FC236}">
                <a16:creationId xmlns:a16="http://schemas.microsoft.com/office/drawing/2014/main" id="{E7928FF7-A305-A4F5-3AAB-655C411628E4}"/>
              </a:ext>
            </a:extLst>
          </p:cNvPr>
          <p:cNvPicPr>
            <a:picLocks noChangeAspect="1"/>
          </p:cNvPicPr>
          <p:nvPr/>
        </p:nvPicPr>
        <p:blipFill>
          <a:blip r:embed="rId3"/>
          <a:stretch>
            <a:fillRect/>
          </a:stretch>
        </p:blipFill>
        <p:spPr>
          <a:xfrm>
            <a:off x="69903" y="0"/>
            <a:ext cx="9004194" cy="5143500"/>
          </a:xfrm>
          <a:prstGeom prst="rect">
            <a:avLst/>
          </a:prstGeom>
        </p:spPr>
      </p:pic>
    </p:spTree>
    <p:extLst>
      <p:ext uri="{BB962C8B-B14F-4D97-AF65-F5344CB8AC3E}">
        <p14:creationId xmlns:p14="http://schemas.microsoft.com/office/powerpoint/2010/main" val="157701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EA5019-B05D-58FB-965A-85DCE77534B1}"/>
              </a:ext>
            </a:extLst>
          </p:cNvPr>
          <p:cNvSpPr txBox="1"/>
          <p:nvPr/>
        </p:nvSpPr>
        <p:spPr>
          <a:xfrm>
            <a:off x="358774" y="339725"/>
            <a:ext cx="6518277" cy="341572"/>
          </a:xfrm>
          <a:prstGeom prst="rect">
            <a:avLst/>
          </a:prstGeom>
        </p:spPr>
        <p:txBody>
          <a:bodyPr lIns="0" tIns="0" rIns="0" bIns="0" rtlCol="0">
            <a:normAutofit/>
          </a:bodyPr>
          <a:lstStyle/>
          <a:p>
            <a:pPr>
              <a:lnSpc>
                <a:spcPct val="90000"/>
              </a:lnSpc>
              <a:spcBef>
                <a:spcPct val="0"/>
              </a:spcBef>
              <a:spcAft>
                <a:spcPts val="600"/>
              </a:spcAft>
            </a:pPr>
            <a:r>
              <a:rPr lang="en-US" sz="2400" b="1">
                <a:solidFill>
                  <a:schemeClr val="bg1"/>
                </a:solidFill>
                <a:ea typeface="Roboto Black" panose="02000000000000000000" pitchFamily="2" charset="0"/>
                <a:cs typeface="+mj-cs"/>
              </a:rPr>
              <a:t>Outline</a:t>
            </a:r>
            <a:endParaRPr lang="en-GB" sz="2400" b="1">
              <a:solidFill>
                <a:schemeClr val="bg1"/>
              </a:solidFill>
              <a:ea typeface="Roboto Black" panose="02000000000000000000" pitchFamily="2" charset="0"/>
              <a:cs typeface="+mj-cs"/>
            </a:endParaRPr>
          </a:p>
        </p:txBody>
      </p:sp>
      <p:pic>
        <p:nvPicPr>
          <p:cNvPr id="7" name="Picture Placeholder 6" descr="A group of people in a classroom&#10;&#10;Description automatically generated with medium confidence">
            <a:extLst>
              <a:ext uri="{FF2B5EF4-FFF2-40B4-BE49-F238E27FC236}">
                <a16:creationId xmlns:a16="http://schemas.microsoft.com/office/drawing/2014/main" id="{57CD92A6-2EE7-4C97-8ADF-EDD976A7C78E}"/>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l="18794" r="18794"/>
          <a:stretch>
            <a:fillRect/>
          </a:stretch>
        </p:blipFill>
        <p:spPr>
          <a:xfrm>
            <a:off x="4692650" y="1095375"/>
            <a:ext cx="3843338" cy="3463925"/>
          </a:xfrm>
        </p:spPr>
      </p:pic>
      <p:sp>
        <p:nvSpPr>
          <p:cNvPr id="16" name="Footer Placeholder 5">
            <a:extLst>
              <a:ext uri="{FF2B5EF4-FFF2-40B4-BE49-F238E27FC236}">
                <a16:creationId xmlns:a16="http://schemas.microsoft.com/office/drawing/2014/main" id="{BDA0DA08-4F78-F72D-7844-9C19AC82E63C}"/>
              </a:ext>
            </a:extLst>
          </p:cNvPr>
          <p:cNvSpPr>
            <a:spLocks noGrp="1"/>
          </p:cNvSpPr>
          <p:nvPr>
            <p:ph type="ftr" sz="quarter" idx="11"/>
          </p:nvPr>
        </p:nvSpPr>
        <p:spPr>
          <a:xfrm>
            <a:off x="828430" y="4623775"/>
            <a:ext cx="3490344" cy="360000"/>
          </a:xfrm>
        </p:spPr>
        <p:txBody>
          <a:bodyPr/>
          <a:lstStyle/>
          <a:p>
            <a:pPr>
              <a:spcAft>
                <a:spcPts val="600"/>
              </a:spcAft>
            </a:pPr>
            <a:r>
              <a:rPr lang="en-GB"/>
              <a:t>NGA Conference - Jan 2023</a:t>
            </a:r>
          </a:p>
        </p:txBody>
      </p:sp>
      <p:graphicFrame>
        <p:nvGraphicFramePr>
          <p:cNvPr id="8" name="Text Placeholder 5">
            <a:extLst>
              <a:ext uri="{FF2B5EF4-FFF2-40B4-BE49-F238E27FC236}">
                <a16:creationId xmlns:a16="http://schemas.microsoft.com/office/drawing/2014/main" id="{7DAB97E6-ED91-FC6C-A686-B4E4B7C588B8}"/>
              </a:ext>
            </a:extLst>
          </p:cNvPr>
          <p:cNvGraphicFramePr/>
          <p:nvPr>
            <p:extLst>
              <p:ext uri="{D42A27DB-BD31-4B8C-83A1-F6EECF244321}">
                <p14:modId xmlns:p14="http://schemas.microsoft.com/office/powerpoint/2010/main" val="3777567005"/>
              </p:ext>
            </p:extLst>
          </p:nvPr>
        </p:nvGraphicFramePr>
        <p:xfrm>
          <a:off x="358776" y="1429556"/>
          <a:ext cx="3959998" cy="30138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4C8FDAE8-F084-F1F2-769E-C4DABB65CCC9}"/>
              </a:ext>
            </a:extLst>
          </p:cNvPr>
          <p:cNvSpPr txBox="1"/>
          <p:nvPr/>
        </p:nvSpPr>
        <p:spPr>
          <a:xfrm>
            <a:off x="4692650" y="4559300"/>
            <a:ext cx="3843338" cy="230832"/>
          </a:xfrm>
          <a:prstGeom prst="rect">
            <a:avLst/>
          </a:prstGeom>
          <a:noFill/>
        </p:spPr>
        <p:txBody>
          <a:bodyPr wrap="square" rtlCol="0">
            <a:spAutoFit/>
          </a:bodyPr>
          <a:lstStyle/>
          <a:p>
            <a:r>
              <a:rPr lang="en-GB" sz="900">
                <a:hlinkClick r:id="rId4" tooltip="https://technofaq.org/posts/2018/02/how-to-use-technology-effectively-in-a-classroom/"/>
              </a:rPr>
              <a:t>This Photo</a:t>
            </a:r>
            <a:r>
              <a:rPr lang="en-GB" sz="900"/>
              <a:t> by Unknown Author is licensed under </a:t>
            </a:r>
            <a:r>
              <a:rPr lang="en-GB" sz="900">
                <a:hlinkClick r:id="rId10" tooltip="https://creativecommons.org/licenses/by-nc-sa/3.0/"/>
              </a:rPr>
              <a:t>CC BY-SA-NC</a:t>
            </a:r>
            <a:endParaRPr lang="en-GB" sz="900"/>
          </a:p>
        </p:txBody>
      </p:sp>
    </p:spTree>
    <p:extLst>
      <p:ext uri="{BB962C8B-B14F-4D97-AF65-F5344CB8AC3E}">
        <p14:creationId xmlns:p14="http://schemas.microsoft.com/office/powerpoint/2010/main" val="2086597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D1F23F-C45A-98FE-DF33-88114DD6E5A7}"/>
              </a:ext>
            </a:extLst>
          </p:cNvPr>
          <p:cNvSpPr>
            <a:spLocks noGrp="1"/>
          </p:cNvSpPr>
          <p:nvPr>
            <p:ph type="title"/>
          </p:nvPr>
        </p:nvSpPr>
        <p:spPr/>
        <p:txBody>
          <a:bodyPr/>
          <a:lstStyle/>
          <a:p>
            <a:r>
              <a:rPr lang="en-US"/>
              <a:t>Further information and contact details:</a:t>
            </a:r>
            <a:endParaRPr lang="en-GB"/>
          </a:p>
        </p:txBody>
      </p:sp>
      <p:sp>
        <p:nvSpPr>
          <p:cNvPr id="3" name="Text Placeholder 2">
            <a:extLst>
              <a:ext uri="{FF2B5EF4-FFF2-40B4-BE49-F238E27FC236}">
                <a16:creationId xmlns:a16="http://schemas.microsoft.com/office/drawing/2014/main" id="{A8D97840-C16C-9628-13E3-11765EA6E78C}"/>
              </a:ext>
            </a:extLst>
          </p:cNvPr>
          <p:cNvSpPr>
            <a:spLocks noGrp="1"/>
          </p:cNvSpPr>
          <p:nvPr>
            <p:ph type="body" idx="13"/>
          </p:nvPr>
        </p:nvSpPr>
        <p:spPr>
          <a:xfrm>
            <a:off x="358773" y="4462203"/>
            <a:ext cx="6518277" cy="255741"/>
          </a:xfrm>
        </p:spPr>
        <p:txBody>
          <a:bodyPr/>
          <a:lstStyle/>
          <a:p>
            <a:r>
              <a:rPr lang="en-US">
                <a:hlinkClick r:id="rId3"/>
              </a:rPr>
              <a:t>Sue.attewell@jisc.ac.uk</a:t>
            </a:r>
            <a:r>
              <a:rPr lang="en-US"/>
              <a:t>   </a:t>
            </a:r>
            <a:r>
              <a:rPr lang="en-US">
                <a:hlinkClick r:id="rId4"/>
              </a:rPr>
              <a:t>Paul.bailey@jisc.ac.uk</a:t>
            </a:r>
            <a:br>
              <a:rPr lang="en-US"/>
            </a:br>
            <a:endParaRPr lang="en-GB"/>
          </a:p>
        </p:txBody>
      </p:sp>
      <p:sp>
        <p:nvSpPr>
          <p:cNvPr id="2" name="Content Placeholder 1">
            <a:extLst>
              <a:ext uri="{FF2B5EF4-FFF2-40B4-BE49-F238E27FC236}">
                <a16:creationId xmlns:a16="http://schemas.microsoft.com/office/drawing/2014/main" id="{7B561387-123A-5659-FC6F-8A5E36605AD4}"/>
              </a:ext>
            </a:extLst>
          </p:cNvPr>
          <p:cNvSpPr>
            <a:spLocks noGrp="1"/>
          </p:cNvSpPr>
          <p:nvPr>
            <p:ph idx="1"/>
          </p:nvPr>
        </p:nvSpPr>
        <p:spPr>
          <a:xfrm>
            <a:off x="358774" y="1064821"/>
            <a:ext cx="7555516" cy="3013858"/>
          </a:xfrm>
        </p:spPr>
        <p:txBody>
          <a:bodyPr/>
          <a:lstStyle/>
          <a:p>
            <a:pPr>
              <a:lnSpc>
                <a:spcPct val="150000"/>
              </a:lnSpc>
            </a:pPr>
            <a:r>
              <a:rPr lang="en-GB" b="0" i="0" u="none" strike="noStrike">
                <a:effectLst/>
                <a:latin typeface="Slack-Lato"/>
                <a:hlinkClick r:id="rId5"/>
              </a:rPr>
              <a:t>https://www.jisc.ac.uk/guides/principles-of-good-assessment-and-feedback</a:t>
            </a:r>
            <a:r>
              <a:rPr lang="en-GB" b="0" i="0">
                <a:solidFill>
                  <a:srgbClr val="1D1C1D"/>
                </a:solidFill>
                <a:effectLst/>
                <a:latin typeface="Slack-Lato"/>
              </a:rPr>
              <a:t> </a:t>
            </a:r>
          </a:p>
          <a:p>
            <a:pPr>
              <a:lnSpc>
                <a:spcPct val="150000"/>
              </a:lnSpc>
            </a:pPr>
            <a:r>
              <a:rPr lang="en-GB">
                <a:hlinkClick r:id="rId6"/>
              </a:rPr>
              <a:t>https://www.jisc.ac.uk/reports/rethinking-assessment</a:t>
            </a:r>
            <a:endParaRPr lang="en-GB">
              <a:solidFill>
                <a:srgbClr val="1D1C1D"/>
              </a:solidFill>
              <a:latin typeface="Slack-Lato"/>
            </a:endParaRPr>
          </a:p>
          <a:p>
            <a:pPr>
              <a:lnSpc>
                <a:spcPct val="150000"/>
              </a:lnSpc>
            </a:pPr>
            <a:r>
              <a:rPr lang="en-GB">
                <a:hlinkClick r:id="rId7"/>
              </a:rPr>
              <a:t>https://codesign.jiscinvolve.org/wp/2022/06/assessment-futures-2035/</a:t>
            </a:r>
            <a:endParaRPr lang="en-GB"/>
          </a:p>
          <a:p>
            <a:pPr>
              <a:lnSpc>
                <a:spcPct val="150000"/>
              </a:lnSpc>
            </a:pPr>
            <a:r>
              <a:rPr lang="en-GB">
                <a:solidFill>
                  <a:srgbClr val="1D1C1D"/>
                </a:solidFill>
                <a:latin typeface="Slack-Lato"/>
                <a:hlinkClick r:id="rId8"/>
              </a:rPr>
              <a:t>https://nationalcentreforai.jiscinvolve.org/wp/2022/10/06/how-might-ai-tools-such-as-gpt-3-impact-education-and-assessment/</a:t>
            </a:r>
            <a:endParaRPr lang="en-GB">
              <a:solidFill>
                <a:srgbClr val="1D1C1D"/>
              </a:solidFill>
              <a:latin typeface="Slack-Lato"/>
            </a:endParaRPr>
          </a:p>
          <a:p>
            <a:pPr marL="0" indent="0">
              <a:lnSpc>
                <a:spcPct val="150000"/>
              </a:lnSpc>
              <a:buNone/>
            </a:pPr>
            <a:endParaRPr lang="en-GB">
              <a:solidFill>
                <a:srgbClr val="1D1C1D"/>
              </a:solidFill>
              <a:latin typeface="Slack-Lato"/>
            </a:endParaRPr>
          </a:p>
          <a:p>
            <a:pPr marL="0" indent="0">
              <a:lnSpc>
                <a:spcPct val="150000"/>
              </a:lnSpc>
              <a:buNone/>
            </a:pPr>
            <a:endParaRPr lang="en-GB"/>
          </a:p>
        </p:txBody>
      </p:sp>
      <p:sp>
        <p:nvSpPr>
          <p:cNvPr id="4" name="Footer Placeholder 3">
            <a:extLst>
              <a:ext uri="{FF2B5EF4-FFF2-40B4-BE49-F238E27FC236}">
                <a16:creationId xmlns:a16="http://schemas.microsoft.com/office/drawing/2014/main" id="{4B2B2482-DE5F-8924-74E4-CF680B7D9496}"/>
              </a:ext>
            </a:extLst>
          </p:cNvPr>
          <p:cNvSpPr>
            <a:spLocks noGrp="1"/>
          </p:cNvSpPr>
          <p:nvPr>
            <p:ph type="ftr" sz="quarter" idx="11"/>
          </p:nvPr>
        </p:nvSpPr>
        <p:spPr/>
        <p:txBody>
          <a:bodyPr/>
          <a:lstStyle/>
          <a:p>
            <a:r>
              <a:rPr lang="en-GB"/>
              <a:t>NGA Conference - Jan 2023</a:t>
            </a:r>
          </a:p>
        </p:txBody>
      </p:sp>
    </p:spTree>
    <p:extLst>
      <p:ext uri="{BB962C8B-B14F-4D97-AF65-F5344CB8AC3E}">
        <p14:creationId xmlns:p14="http://schemas.microsoft.com/office/powerpoint/2010/main" val="212696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308EC5-DD92-B24A-8B8E-C7991888D707}"/>
              </a:ext>
              <a:ext uri="{C183D7F6-B498-43B3-948B-1728B52AA6E4}">
                <adec:decorative xmlns:adec="http://schemas.microsoft.com/office/drawing/2017/decorative" val="1"/>
              </a:ext>
            </a:extLst>
          </p:cNvPr>
          <p:cNvSpPr/>
          <p:nvPr/>
        </p:nvSpPr>
        <p:spPr>
          <a:xfrm>
            <a:off x="6824313" y="0"/>
            <a:ext cx="231968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a:solidFill>
                <a:prstClr val="white"/>
              </a:solidFill>
              <a:latin typeface="Arial" panose="020B0604020202020204"/>
            </a:endParaRPr>
          </a:p>
        </p:txBody>
      </p:sp>
      <p:sp>
        <p:nvSpPr>
          <p:cNvPr id="2" name="Title 1">
            <a:extLst>
              <a:ext uri="{FF2B5EF4-FFF2-40B4-BE49-F238E27FC236}">
                <a16:creationId xmlns:a16="http://schemas.microsoft.com/office/drawing/2014/main" id="{52B839B7-3B84-674D-8222-8718EF2FDAE6}"/>
              </a:ext>
            </a:extLst>
          </p:cNvPr>
          <p:cNvSpPr>
            <a:spLocks noGrp="1"/>
          </p:cNvSpPr>
          <p:nvPr>
            <p:ph type="title"/>
          </p:nvPr>
        </p:nvSpPr>
        <p:spPr>
          <a:xfrm>
            <a:off x="196043" y="2141719"/>
            <a:ext cx="4213226" cy="341572"/>
          </a:xfrm>
        </p:spPr>
        <p:txBody>
          <a:bodyPr anchor="ctr" anchorCtr="0"/>
          <a:lstStyle/>
          <a:p>
            <a:br>
              <a:rPr lang="en-GB">
                <a:latin typeface="+mj-lt"/>
                <a:ea typeface="Roboto"/>
                <a:cs typeface="Arial"/>
              </a:rPr>
            </a:br>
            <a:br>
              <a:rPr lang="en-GB">
                <a:latin typeface="+mj-lt"/>
                <a:ea typeface="Roboto"/>
                <a:cs typeface="Arial"/>
              </a:rPr>
            </a:br>
            <a:r>
              <a:rPr lang="en-GB">
                <a:solidFill>
                  <a:srgbClr val="C6E4E1"/>
                </a:solidFill>
                <a:ea typeface="Roboto" panose="02000000000000000000" pitchFamily="2" charset="0"/>
              </a:rPr>
              <a:t>Education and research improves lives, and technology improves education and research.</a:t>
            </a:r>
            <a:br>
              <a:rPr lang="en-GB">
                <a:solidFill>
                  <a:schemeClr val="tx2">
                    <a:lumMod val="20000"/>
                    <a:lumOff val="80000"/>
                  </a:schemeClr>
                </a:solidFill>
                <a:ea typeface="Roboto" panose="02000000000000000000" pitchFamily="2" charset="0"/>
              </a:rPr>
            </a:br>
            <a:br>
              <a:rPr lang="en-GB">
                <a:latin typeface="+mj-lt"/>
                <a:ea typeface="Roboto"/>
                <a:cs typeface="Arial"/>
              </a:rPr>
            </a:br>
            <a:r>
              <a:rPr lang="en-GB" sz="2100">
                <a:solidFill>
                  <a:prstClr val="white"/>
                </a:solidFill>
                <a:ea typeface="Roboto" panose="02000000000000000000" pitchFamily="2" charset="0"/>
              </a:rPr>
              <a:t>That’s why we exist.</a:t>
            </a:r>
            <a:br>
              <a:rPr lang="en-GB" sz="2100">
                <a:solidFill>
                  <a:prstClr val="white"/>
                </a:solidFill>
                <a:ea typeface="Roboto" panose="02000000000000000000" pitchFamily="2" charset="0"/>
              </a:rPr>
            </a:br>
            <a:br>
              <a:rPr lang="en-GB">
                <a:solidFill>
                  <a:prstClr val="white"/>
                </a:solidFill>
                <a:ea typeface="Roboto" panose="02000000000000000000" pitchFamily="2" charset="0"/>
              </a:rPr>
            </a:br>
            <a:r>
              <a:rPr lang="en-GB" sz="2100" b="0">
                <a:solidFill>
                  <a:prstClr val="white"/>
                </a:solidFill>
                <a:ea typeface="Roboto" panose="02000000000000000000" pitchFamily="2" charset="0"/>
                <a:cs typeface="Arial" panose="020B0604020202020204" pitchFamily="34" charset="0"/>
              </a:rPr>
              <a:t>Our vision is for the UK to be world leaders in technology for education and research.</a:t>
            </a:r>
            <a:br>
              <a:rPr lang="en-GB"/>
            </a:br>
            <a:br>
              <a:rPr lang="en-GB">
                <a:latin typeface="+mj-lt"/>
                <a:ea typeface="Roboto" panose="02000000000000000000" pitchFamily="2" charset="0"/>
                <a:cs typeface="Arial" panose="020B0604020202020204" pitchFamily="34" charset="0"/>
              </a:rPr>
            </a:br>
            <a:br>
              <a:rPr lang="en-GB" b="0">
                <a:latin typeface="+mj-lt"/>
                <a:ea typeface="Roboto" panose="02000000000000000000" pitchFamily="2" charset="0"/>
                <a:cs typeface="+mn-cs"/>
              </a:rPr>
            </a:br>
            <a:endParaRPr lang="en-US">
              <a:latin typeface="+mj-lt"/>
            </a:endParaRPr>
          </a:p>
        </p:txBody>
      </p:sp>
      <p:sp>
        <p:nvSpPr>
          <p:cNvPr id="10" name="Footer Placeholder 4">
            <a:extLst>
              <a:ext uri="{FF2B5EF4-FFF2-40B4-BE49-F238E27FC236}">
                <a16:creationId xmlns:a16="http://schemas.microsoft.com/office/drawing/2014/main" id="{9B2A9846-FF3A-C42B-220E-D5444B4FD407}"/>
              </a:ext>
            </a:extLst>
          </p:cNvPr>
          <p:cNvSpPr>
            <a:spLocks noGrp="1"/>
          </p:cNvSpPr>
          <p:nvPr>
            <p:ph type="ftr" sz="quarter" idx="11"/>
          </p:nvPr>
        </p:nvSpPr>
        <p:spPr/>
        <p:txBody>
          <a:bodyPr/>
          <a:lstStyle/>
          <a:p>
            <a:pPr defTabSz="685783">
              <a:defRPr/>
            </a:pPr>
            <a:r>
              <a:rPr lang="en-GB" sz="750">
                <a:solidFill>
                  <a:prstClr val="white"/>
                </a:solidFill>
                <a:latin typeface="Arial" panose="020B0604020202020204"/>
              </a:rPr>
              <a:t>NGA Conference - Jan 2023</a:t>
            </a:r>
          </a:p>
        </p:txBody>
      </p:sp>
      <p:pic>
        <p:nvPicPr>
          <p:cNvPr id="7" name="Picture 6">
            <a:extLst>
              <a:ext uri="{FF2B5EF4-FFF2-40B4-BE49-F238E27FC236}">
                <a16:creationId xmlns:a16="http://schemas.microsoft.com/office/drawing/2014/main" id="{0051B7FB-FD53-2E44-B6B7-4817B717BEA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33"/>
          <a:stretch/>
        </p:blipFill>
        <p:spPr>
          <a:xfrm>
            <a:off x="5029200" y="357187"/>
            <a:ext cx="3576025" cy="4252208"/>
          </a:xfrm>
          <a:prstGeom prst="rect">
            <a:avLst/>
          </a:prstGeom>
        </p:spPr>
      </p:pic>
      <p:pic>
        <p:nvPicPr>
          <p:cNvPr id="9" name="Picture 8">
            <a:extLst>
              <a:ext uri="{FF2B5EF4-FFF2-40B4-BE49-F238E27FC236}">
                <a16:creationId xmlns:a16="http://schemas.microsoft.com/office/drawing/2014/main" id="{51995B91-6618-442D-BA4F-0CF48B6109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70194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2A1FBE62-93CC-345B-D1EA-E4FCC31D81DB}"/>
              </a:ext>
            </a:extLst>
          </p:cNvPr>
          <p:cNvSpPr txBox="1">
            <a:spLocks/>
          </p:cNvSpPr>
          <p:nvPr/>
        </p:nvSpPr>
        <p:spPr>
          <a:xfrm>
            <a:off x="333038" y="979703"/>
            <a:ext cx="4158000" cy="2612594"/>
          </a:xfrm>
          <a:prstGeom prst="rect">
            <a:avLst/>
          </a:prstGeom>
          <a:solidFill>
            <a:schemeClr val="accent2"/>
          </a:solidFill>
        </p:spPr>
        <p:txBody>
          <a:bodyPr lIns="135000" tIns="135000" rIns="135000" bIns="13500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n-US" sz="1500" b="1"/>
              <a:t>We provide the Janet Network - the UK’s National research and education network (NREN)</a:t>
            </a:r>
            <a:br>
              <a:rPr lang="en-US" sz="1050" b="1"/>
            </a:br>
            <a:br>
              <a:rPr lang="en-US" sz="1050"/>
            </a:br>
            <a:r>
              <a:rPr lang="en-US" sz="1500"/>
              <a:t>It is used by </a:t>
            </a:r>
            <a:r>
              <a:rPr lang="en-US" sz="3150" b="1">
                <a:solidFill>
                  <a:srgbClr val="FEEACF"/>
                </a:solidFill>
              </a:rPr>
              <a:t>18 million </a:t>
            </a:r>
            <a:r>
              <a:rPr lang="en-US" sz="1500"/>
              <a:t>people </a:t>
            </a:r>
          </a:p>
          <a:p>
            <a:pPr marL="0" indent="0">
              <a:spcBef>
                <a:spcPts val="300"/>
              </a:spcBef>
              <a:buNone/>
            </a:pPr>
            <a:endParaRPr lang="en-US" sz="1500">
              <a:solidFill>
                <a:schemeClr val="tx1"/>
              </a:solidFill>
            </a:endParaRPr>
          </a:p>
          <a:p>
            <a:pPr marL="1200150" indent="0">
              <a:spcBef>
                <a:spcPts val="300"/>
              </a:spcBef>
              <a:buNone/>
            </a:pPr>
            <a:r>
              <a:rPr lang="en-US" sz="1500"/>
              <a:t>It has built in, world class cyber security protection, </a:t>
            </a:r>
            <a:r>
              <a:rPr lang="en-US" sz="1500" err="1"/>
              <a:t>utilising</a:t>
            </a:r>
            <a:r>
              <a:rPr lang="en-US" sz="1500"/>
              <a:t> sector specific intelligence</a:t>
            </a:r>
            <a:endParaRPr lang="en-US" sz="1200"/>
          </a:p>
        </p:txBody>
      </p:sp>
      <p:sp>
        <p:nvSpPr>
          <p:cNvPr id="14" name="Content Placeholder 7">
            <a:extLst>
              <a:ext uri="{FF2B5EF4-FFF2-40B4-BE49-F238E27FC236}">
                <a16:creationId xmlns:a16="http://schemas.microsoft.com/office/drawing/2014/main" id="{28F4FEEE-DF12-94F6-93BC-E2C6B5D30D10}"/>
              </a:ext>
            </a:extLst>
          </p:cNvPr>
          <p:cNvSpPr txBox="1">
            <a:spLocks/>
          </p:cNvSpPr>
          <p:nvPr/>
        </p:nvSpPr>
        <p:spPr>
          <a:xfrm>
            <a:off x="4652962" y="2286000"/>
            <a:ext cx="3964264" cy="2335696"/>
          </a:xfrm>
          <a:prstGeom prst="rect">
            <a:avLst/>
          </a:prstGeom>
          <a:solidFill>
            <a:schemeClr val="tx2"/>
          </a:solidFill>
        </p:spPr>
        <p:txBody>
          <a:bodyPr lIns="135000" tIns="135000" rIns="135000" bIns="13500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a:t>We provide trusted expert advice and practical assistance</a:t>
            </a:r>
            <a:br>
              <a:rPr lang="en-US" sz="1500" b="1">
                <a:solidFill>
                  <a:schemeClr val="tx1"/>
                </a:solidFill>
              </a:rPr>
            </a:br>
            <a:endParaRPr lang="en-US" sz="1500" b="1">
              <a:solidFill>
                <a:schemeClr val="tx1"/>
              </a:solidFill>
            </a:endParaRPr>
          </a:p>
          <a:p>
            <a:pPr marL="1333500" indent="-133350">
              <a:spcBef>
                <a:spcPts val="300"/>
              </a:spcBef>
            </a:pPr>
            <a:r>
              <a:rPr lang="en-US" sz="1500"/>
              <a:t>Providing insight, guidance and thought leadership​</a:t>
            </a:r>
          </a:p>
          <a:p>
            <a:pPr marL="1333500" indent="-133350">
              <a:spcBef>
                <a:spcPts val="300"/>
              </a:spcBef>
            </a:pPr>
            <a:r>
              <a:rPr lang="en-US" sz="1500"/>
              <a:t>Delivering training and events​</a:t>
            </a:r>
          </a:p>
          <a:p>
            <a:pPr marL="1333500" indent="-133350">
              <a:spcBef>
                <a:spcPts val="300"/>
              </a:spcBef>
            </a:pPr>
            <a:r>
              <a:rPr lang="en-US" sz="1500"/>
              <a:t>Building communities</a:t>
            </a:r>
          </a:p>
        </p:txBody>
      </p:sp>
      <p:sp>
        <p:nvSpPr>
          <p:cNvPr id="17" name="Content Placeholder 7">
            <a:extLst>
              <a:ext uri="{FF2B5EF4-FFF2-40B4-BE49-F238E27FC236}">
                <a16:creationId xmlns:a16="http://schemas.microsoft.com/office/drawing/2014/main" id="{197547ED-279D-2968-8821-D938A9EF508A}"/>
              </a:ext>
            </a:extLst>
          </p:cNvPr>
          <p:cNvSpPr txBox="1">
            <a:spLocks/>
          </p:cNvSpPr>
          <p:nvPr/>
        </p:nvSpPr>
        <p:spPr>
          <a:xfrm>
            <a:off x="4652963" y="357187"/>
            <a:ext cx="3924507" cy="1849300"/>
          </a:xfrm>
          <a:prstGeom prst="rect">
            <a:avLst/>
          </a:prstGeom>
          <a:solidFill>
            <a:schemeClr val="accent5"/>
          </a:solidFill>
        </p:spPr>
        <p:txBody>
          <a:bodyPr lIns="135000" tIns="135000" rIns="135000" bIns="13500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a:t>Help the sector save time and money</a:t>
            </a:r>
            <a:br>
              <a:rPr lang="en-US" sz="1500"/>
            </a:br>
            <a:br>
              <a:rPr lang="en-US" sz="1500"/>
            </a:br>
            <a:r>
              <a:rPr lang="en-US" sz="1500"/>
              <a:t>Through our sector wide deals and shared services alone we save the sector around:</a:t>
            </a:r>
          </a:p>
          <a:p>
            <a:pPr marL="0" indent="0">
              <a:buNone/>
            </a:pPr>
            <a:r>
              <a:rPr lang="en-US" sz="3150" b="1">
                <a:solidFill>
                  <a:srgbClr val="FEEACF"/>
                </a:solidFill>
              </a:rPr>
              <a:t>£192m </a:t>
            </a:r>
            <a:r>
              <a:rPr lang="en-US" sz="1050"/>
              <a:t>(2020-2021)</a:t>
            </a:r>
          </a:p>
        </p:txBody>
      </p:sp>
      <p:pic>
        <p:nvPicPr>
          <p:cNvPr id="32" name="Graphic 31">
            <a:extLst>
              <a:ext uri="{FF2B5EF4-FFF2-40B4-BE49-F238E27FC236}">
                <a16:creationId xmlns:a16="http://schemas.microsoft.com/office/drawing/2014/main" id="{FE7F834B-9787-98EA-386C-820E793A1BE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1234" y="3424963"/>
            <a:ext cx="1129431" cy="1238249"/>
          </a:xfrm>
          <a:prstGeom prst="rect">
            <a:avLst/>
          </a:prstGeom>
        </p:spPr>
      </p:pic>
      <p:pic>
        <p:nvPicPr>
          <p:cNvPr id="48" name="Graphic 47">
            <a:extLst>
              <a:ext uri="{FF2B5EF4-FFF2-40B4-BE49-F238E27FC236}">
                <a16:creationId xmlns:a16="http://schemas.microsoft.com/office/drawing/2014/main" id="{AC6A3CBE-0A0A-16CC-2539-CCF9FE8DA1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774" y="2436548"/>
            <a:ext cx="988415" cy="988415"/>
          </a:xfrm>
          <a:prstGeom prst="rect">
            <a:avLst/>
          </a:prstGeom>
        </p:spPr>
      </p:pic>
      <p:sp>
        <p:nvSpPr>
          <p:cNvPr id="2" name="Footer Placeholder 1">
            <a:extLst>
              <a:ext uri="{FF2B5EF4-FFF2-40B4-BE49-F238E27FC236}">
                <a16:creationId xmlns:a16="http://schemas.microsoft.com/office/drawing/2014/main" id="{958A168D-011F-F38F-3804-C5A778D066E5}"/>
              </a:ext>
            </a:extLst>
          </p:cNvPr>
          <p:cNvSpPr>
            <a:spLocks noGrp="1"/>
          </p:cNvSpPr>
          <p:nvPr>
            <p:ph type="ftr" sz="quarter" idx="11"/>
          </p:nvPr>
        </p:nvSpPr>
        <p:spPr/>
        <p:txBody>
          <a:bodyPr/>
          <a:lstStyle/>
          <a:p>
            <a:r>
              <a:rPr lang="en-GB"/>
              <a:t>NGA Conference - Jan 2023</a:t>
            </a:r>
          </a:p>
        </p:txBody>
      </p:sp>
    </p:spTree>
    <p:extLst>
      <p:ext uri="{BB962C8B-B14F-4D97-AF65-F5344CB8AC3E}">
        <p14:creationId xmlns:p14="http://schemas.microsoft.com/office/powerpoint/2010/main" val="2623210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4A2D-0A00-1366-4287-EEBE7FC164A0}"/>
              </a:ext>
            </a:extLst>
          </p:cNvPr>
          <p:cNvSpPr>
            <a:spLocks noGrp="1"/>
          </p:cNvSpPr>
          <p:nvPr>
            <p:ph type="title"/>
          </p:nvPr>
        </p:nvSpPr>
        <p:spPr/>
        <p:txBody>
          <a:bodyPr/>
          <a:lstStyle/>
          <a:p>
            <a:r>
              <a:rPr lang="en-GB"/>
              <a:t>How do Jisc now support schools? </a:t>
            </a:r>
          </a:p>
        </p:txBody>
      </p:sp>
      <p:sp>
        <p:nvSpPr>
          <p:cNvPr id="3" name="Content Placeholder 2">
            <a:extLst>
              <a:ext uri="{FF2B5EF4-FFF2-40B4-BE49-F238E27FC236}">
                <a16:creationId xmlns:a16="http://schemas.microsoft.com/office/drawing/2014/main" id="{E3E5ECAF-5207-A927-886A-7876489F5F1D}"/>
              </a:ext>
            </a:extLst>
          </p:cNvPr>
          <p:cNvSpPr>
            <a:spLocks noGrp="1"/>
          </p:cNvSpPr>
          <p:nvPr>
            <p:ph idx="1"/>
          </p:nvPr>
        </p:nvSpPr>
        <p:spPr>
          <a:xfrm>
            <a:off x="358775" y="803575"/>
            <a:ext cx="4527329" cy="1452558"/>
          </a:xfrm>
        </p:spPr>
        <p:txBody>
          <a:bodyPr lIns="0" tIns="0" rIns="0" bIns="0" anchor="t"/>
          <a:lstStyle/>
          <a:p>
            <a:pPr marL="90170" indent="-90170"/>
            <a:r>
              <a:rPr lang="en-GB" sz="1400">
                <a:latin typeface="Roboto Light"/>
                <a:ea typeface="Roboto Light"/>
                <a:cs typeface="Roboto Light"/>
              </a:rPr>
              <a:t>Connection to our private education network (Janet), cyber security, cloud, trust and identity, procurement frameworks, and benefiting from our advice and guidance</a:t>
            </a:r>
            <a:endParaRPr lang="en-US">
              <a:cs typeface="Roboto Light" panose="02000000000000000000" pitchFamily="2" charset="0"/>
            </a:endParaRPr>
          </a:p>
          <a:p>
            <a:pPr marL="90170" indent="-90170"/>
            <a:r>
              <a:rPr lang="en-GB" sz="1400">
                <a:latin typeface="Roboto Light"/>
                <a:ea typeface="Roboto Light"/>
                <a:cs typeface="Roboto Light"/>
              </a:rPr>
              <a:t>A catalogue of services   </a:t>
            </a:r>
            <a:r>
              <a:rPr lang="en-GB" sz="1400" b="1">
                <a:latin typeface="Roboto Light"/>
                <a:ea typeface="Roboto Light"/>
                <a:cs typeface="Roboto Light"/>
                <a:hlinkClick r:id="rId2">
                  <a:extLst>
                    <a:ext uri="{A12FA001-AC4F-418D-AE19-62706E023703}">
                      <ahyp:hlinkClr xmlns:ahyp="http://schemas.microsoft.com/office/drawing/2018/hyperlinkcolor" val="tx"/>
                    </a:ext>
                  </a:extLst>
                </a:hlinkClick>
              </a:rPr>
              <a:t>https://www.jisc.ac.uk/customers/our-catalogue-of-services-for-customers</a:t>
            </a:r>
            <a:r>
              <a:rPr lang="en-GB" sz="1400" b="1">
                <a:latin typeface="Roboto Light"/>
                <a:ea typeface="Roboto Light"/>
                <a:cs typeface="Roboto Light"/>
              </a:rPr>
              <a:t> </a:t>
            </a:r>
            <a:endParaRPr lang="en-GB" sz="1400" b="1">
              <a:cs typeface="Roboto Light"/>
            </a:endParaRPr>
          </a:p>
        </p:txBody>
      </p:sp>
      <p:sp>
        <p:nvSpPr>
          <p:cNvPr id="4" name="Footer Placeholder 3">
            <a:extLst>
              <a:ext uri="{FF2B5EF4-FFF2-40B4-BE49-F238E27FC236}">
                <a16:creationId xmlns:a16="http://schemas.microsoft.com/office/drawing/2014/main" id="{380484E4-34E1-E168-E2D2-C8DB2F73F987}"/>
              </a:ext>
            </a:extLst>
          </p:cNvPr>
          <p:cNvSpPr>
            <a:spLocks noGrp="1"/>
          </p:cNvSpPr>
          <p:nvPr>
            <p:ph type="ftr" sz="quarter" idx="11"/>
          </p:nvPr>
        </p:nvSpPr>
        <p:spPr/>
        <p:txBody>
          <a:bodyPr/>
          <a:lstStyle/>
          <a:p>
            <a:pPr defTabSz="685783"/>
            <a:r>
              <a:rPr lang="en-GB">
                <a:solidFill>
                  <a:prstClr val="white"/>
                </a:solidFill>
              </a:rPr>
              <a:t>NGA Conference - Jan 2023</a:t>
            </a:r>
          </a:p>
        </p:txBody>
      </p:sp>
      <p:sp>
        <p:nvSpPr>
          <p:cNvPr id="6" name="Content Placeholder 7">
            <a:extLst>
              <a:ext uri="{FF2B5EF4-FFF2-40B4-BE49-F238E27FC236}">
                <a16:creationId xmlns:a16="http://schemas.microsoft.com/office/drawing/2014/main" id="{F6DE62D3-7A7A-E75B-1B7E-79715370134A}"/>
              </a:ext>
            </a:extLst>
          </p:cNvPr>
          <p:cNvSpPr txBox="1">
            <a:spLocks/>
          </p:cNvSpPr>
          <p:nvPr/>
        </p:nvSpPr>
        <p:spPr>
          <a:xfrm>
            <a:off x="4979534" y="676955"/>
            <a:ext cx="3924507" cy="1849300"/>
          </a:xfrm>
          <a:prstGeom prst="rect">
            <a:avLst/>
          </a:prstGeom>
          <a:solidFill>
            <a:schemeClr val="accent5"/>
          </a:solidFill>
        </p:spPr>
        <p:txBody>
          <a:bodyPr lIns="135000" tIns="135000" rIns="135000" bIns="13500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500">
                <a:solidFill>
                  <a:schemeClr val="bg1"/>
                </a:solidFill>
                <a:ea typeface="+mn-lt"/>
                <a:cs typeface="+mn-lt"/>
              </a:rPr>
              <a:t>Helping schools meet DfE digital and technology standard </a:t>
            </a:r>
            <a:r>
              <a:rPr lang="en-GB" sz="1500" b="1">
                <a:solidFill>
                  <a:schemeClr val="bg1"/>
                </a:solidFill>
                <a:ea typeface="+mn-lt"/>
                <a:cs typeface="+mn-lt"/>
              </a:rPr>
              <a:t>requirements</a:t>
            </a:r>
            <a:endParaRPr lang="en-US">
              <a:solidFill>
                <a:schemeClr val="bg1"/>
              </a:solidFill>
              <a:ea typeface="+mn-lt"/>
              <a:cs typeface="+mn-lt"/>
            </a:endParaRPr>
          </a:p>
          <a:p>
            <a:endParaRPr lang="en-GB" sz="1500" b="1">
              <a:solidFill>
                <a:schemeClr val="bg1"/>
              </a:solidFill>
              <a:ea typeface="+mn-lt"/>
              <a:cs typeface="+mn-lt"/>
            </a:endParaRPr>
          </a:p>
          <a:p>
            <a:r>
              <a:rPr lang="en-GB" sz="1500" b="1">
                <a:solidFill>
                  <a:schemeClr val="bg1"/>
                </a:solidFill>
                <a:ea typeface="+mn-lt"/>
                <a:cs typeface="+mn-lt"/>
              </a:rPr>
              <a:t>https://www.gov.uk/guidance/meeting-digital-and-technology-standards-in-schools-and-colleges</a:t>
            </a:r>
            <a:r>
              <a:rPr lang="en-GB" sz="1500" b="1">
                <a:ea typeface="+mn-lt"/>
                <a:cs typeface="+mn-lt"/>
              </a:rPr>
              <a:t> </a:t>
            </a:r>
            <a:endParaRPr lang="en-US">
              <a:cs typeface="Arial"/>
            </a:endParaRPr>
          </a:p>
        </p:txBody>
      </p:sp>
      <p:sp>
        <p:nvSpPr>
          <p:cNvPr id="7" name="Content Placeholder 7">
            <a:extLst>
              <a:ext uri="{FF2B5EF4-FFF2-40B4-BE49-F238E27FC236}">
                <a16:creationId xmlns:a16="http://schemas.microsoft.com/office/drawing/2014/main" id="{164BE849-1BD9-3D48-314A-97599F226BE9}"/>
              </a:ext>
            </a:extLst>
          </p:cNvPr>
          <p:cNvSpPr txBox="1">
            <a:spLocks/>
          </p:cNvSpPr>
          <p:nvPr/>
        </p:nvSpPr>
        <p:spPr>
          <a:xfrm>
            <a:off x="4979533" y="2718026"/>
            <a:ext cx="3924507" cy="1849300"/>
          </a:xfrm>
          <a:prstGeom prst="rect">
            <a:avLst/>
          </a:prstGeom>
          <a:solidFill>
            <a:schemeClr val="tx2"/>
          </a:solidFill>
        </p:spPr>
        <p:txBody>
          <a:bodyPr lIns="135000" tIns="135000" rIns="135000" bIns="13500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0170" lvl="1">
              <a:spcBef>
                <a:spcPts val="375"/>
              </a:spcBef>
            </a:pPr>
            <a:r>
              <a:rPr lang="en-GB" sz="1500">
                <a:solidFill>
                  <a:schemeClr val="bg1"/>
                </a:solidFill>
                <a:ea typeface="+mn-lt"/>
                <a:cs typeface="+mn-lt"/>
              </a:rPr>
              <a:t>E-ACT: “a trust-wide</a:t>
            </a:r>
            <a:br>
              <a:rPr lang="en-GB" sz="1500">
                <a:solidFill>
                  <a:schemeClr val="bg1"/>
                </a:solidFill>
                <a:ea typeface="+mn-lt"/>
                <a:cs typeface="+mn-lt"/>
              </a:rPr>
            </a:br>
            <a:r>
              <a:rPr lang="en-GB" sz="1500">
                <a:solidFill>
                  <a:schemeClr val="bg1"/>
                </a:solidFill>
                <a:ea typeface="+mn-lt"/>
                <a:cs typeface="+mn-lt"/>
              </a:rPr>
              <a:t>approach to connectivity is</a:t>
            </a:r>
            <a:br>
              <a:rPr lang="en-GB" sz="1500">
                <a:solidFill>
                  <a:schemeClr val="bg1"/>
                </a:solidFill>
                <a:ea typeface="+mn-lt"/>
                <a:cs typeface="+mn-lt"/>
              </a:rPr>
            </a:br>
            <a:r>
              <a:rPr lang="en-GB" sz="1500">
                <a:solidFill>
                  <a:schemeClr val="bg1"/>
                </a:solidFill>
                <a:ea typeface="+mn-lt"/>
                <a:cs typeface="+mn-lt"/>
              </a:rPr>
              <a:t>making us more resilient”</a:t>
            </a:r>
            <a:r>
              <a:rPr lang="en-GB" sz="1500" b="1">
                <a:solidFill>
                  <a:schemeClr val="bg1"/>
                </a:solidFill>
                <a:ea typeface="+mn-lt"/>
                <a:cs typeface="+mn-lt"/>
              </a:rPr>
              <a:t> </a:t>
            </a:r>
            <a:endParaRPr lang="en-GB" sz="1500">
              <a:solidFill>
                <a:schemeClr val="bg1"/>
              </a:solidFill>
              <a:ea typeface="+mn-lt"/>
              <a:cs typeface="+mn-lt"/>
            </a:endParaRPr>
          </a:p>
          <a:p>
            <a:pPr marL="90170" lvl="1">
              <a:spcBef>
                <a:spcPts val="375"/>
              </a:spcBef>
            </a:pPr>
            <a:r>
              <a:rPr lang="en-GB" sz="1200">
                <a:solidFill>
                  <a:schemeClr val="bg1"/>
                </a:solidFill>
                <a:ea typeface="+mn-lt"/>
                <a:cs typeface="+mn-lt"/>
              </a:rPr>
              <a:t>https://repository.jisc.ac.uk/8656/1/e-act-a-trust-wide-approach-to-connectivity-is-making-us-more-resilient-case-study.pdf</a:t>
            </a:r>
            <a:r>
              <a:rPr lang="en-GB" sz="1200" b="1">
                <a:ea typeface="+mn-lt"/>
                <a:cs typeface="+mn-lt"/>
              </a:rPr>
              <a:t> </a:t>
            </a:r>
            <a:endParaRPr lang="en-US" sz="1200">
              <a:cs typeface="Arial"/>
            </a:endParaRPr>
          </a:p>
        </p:txBody>
      </p:sp>
      <p:sp>
        <p:nvSpPr>
          <p:cNvPr id="8" name="Content Placeholder 7">
            <a:extLst>
              <a:ext uri="{FF2B5EF4-FFF2-40B4-BE49-F238E27FC236}">
                <a16:creationId xmlns:a16="http://schemas.microsoft.com/office/drawing/2014/main" id="{781DFC9B-0E09-109B-AD1B-235587C61EED}"/>
              </a:ext>
            </a:extLst>
          </p:cNvPr>
          <p:cNvSpPr txBox="1">
            <a:spLocks/>
          </p:cNvSpPr>
          <p:nvPr/>
        </p:nvSpPr>
        <p:spPr>
          <a:xfrm>
            <a:off x="359906" y="2718026"/>
            <a:ext cx="3924507" cy="1849300"/>
          </a:xfrm>
          <a:prstGeom prst="rect">
            <a:avLst/>
          </a:prstGeom>
          <a:solidFill>
            <a:srgbClr val="FED9A2"/>
          </a:solidFill>
        </p:spPr>
        <p:txBody>
          <a:bodyPr lIns="135000" tIns="135000" rIns="135000" bIns="13500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0170" lvl="1">
              <a:spcBef>
                <a:spcPts val="375"/>
              </a:spcBef>
            </a:pPr>
            <a:r>
              <a:rPr lang="en-GB" sz="1500" b="1">
                <a:ea typeface="+mn-lt"/>
                <a:cs typeface="+mn-lt"/>
              </a:rPr>
              <a:t>Leicester Grammar School Trust Connectivity </a:t>
            </a:r>
            <a:endParaRPr lang="en-US" sz="1500">
              <a:ea typeface="+mn-lt"/>
              <a:cs typeface="+mn-lt"/>
            </a:endParaRPr>
          </a:p>
          <a:p>
            <a:pPr marL="90170" lvl="1">
              <a:spcBef>
                <a:spcPts val="375"/>
              </a:spcBef>
            </a:pPr>
            <a:r>
              <a:rPr lang="en-GB" sz="1500">
                <a:ea typeface="+mn-lt"/>
                <a:cs typeface="+mn-lt"/>
              </a:rPr>
              <a:t>https://repository.jisc.ac.uk/8388/1/leicester-grammar-school-trust-case-study.pdf </a:t>
            </a:r>
            <a:endParaRPr lang="en-US" sz="1500">
              <a:ea typeface="+mn-lt"/>
              <a:cs typeface="+mn-lt"/>
            </a:endParaRPr>
          </a:p>
        </p:txBody>
      </p:sp>
    </p:spTree>
    <p:extLst>
      <p:ext uri="{BB962C8B-B14F-4D97-AF65-F5344CB8AC3E}">
        <p14:creationId xmlns:p14="http://schemas.microsoft.com/office/powerpoint/2010/main" val="166209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A07918-502C-299F-CF52-154BA85F9DF7}"/>
              </a:ext>
            </a:extLst>
          </p:cNvPr>
          <p:cNvSpPr>
            <a:spLocks noGrp="1"/>
          </p:cNvSpPr>
          <p:nvPr>
            <p:ph type="title"/>
          </p:nvPr>
        </p:nvSpPr>
        <p:spPr/>
        <p:txBody>
          <a:bodyPr/>
          <a:lstStyle/>
          <a:p>
            <a:r>
              <a:rPr lang="en-US"/>
              <a:t>Future trends</a:t>
            </a:r>
            <a:endParaRPr lang="en-GB"/>
          </a:p>
        </p:txBody>
      </p:sp>
    </p:spTree>
    <p:extLst>
      <p:ext uri="{BB962C8B-B14F-4D97-AF65-F5344CB8AC3E}">
        <p14:creationId xmlns:p14="http://schemas.microsoft.com/office/powerpoint/2010/main" val="68812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CD07-4A75-5E6F-3048-5CAEC30CDC6C}"/>
              </a:ext>
            </a:extLst>
          </p:cNvPr>
          <p:cNvSpPr>
            <a:spLocks noGrp="1"/>
          </p:cNvSpPr>
          <p:nvPr>
            <p:ph type="title"/>
          </p:nvPr>
        </p:nvSpPr>
        <p:spPr/>
        <p:txBody>
          <a:bodyPr lIns="0" tIns="0" rIns="0" bIns="0" anchor="t"/>
          <a:lstStyle/>
          <a:p>
            <a:r>
              <a:rPr lang="en-GB">
                <a:ea typeface="Roboto Black"/>
                <a:cs typeface="Arial"/>
              </a:rPr>
              <a:t>Digital and remote assessments</a:t>
            </a:r>
            <a:endParaRPr lang="en-GB"/>
          </a:p>
        </p:txBody>
      </p:sp>
      <p:sp>
        <p:nvSpPr>
          <p:cNvPr id="4" name="Content Placeholder 3">
            <a:extLst>
              <a:ext uri="{FF2B5EF4-FFF2-40B4-BE49-F238E27FC236}">
                <a16:creationId xmlns:a16="http://schemas.microsoft.com/office/drawing/2014/main" id="{5E295315-8714-37BF-C177-5A36F0A2F587}"/>
              </a:ext>
            </a:extLst>
          </p:cNvPr>
          <p:cNvSpPr>
            <a:spLocks noGrp="1"/>
          </p:cNvSpPr>
          <p:nvPr>
            <p:ph idx="1"/>
          </p:nvPr>
        </p:nvSpPr>
        <p:spPr>
          <a:xfrm>
            <a:off x="358775" y="1429556"/>
            <a:ext cx="3717279" cy="3013858"/>
          </a:xfrm>
        </p:spPr>
        <p:txBody>
          <a:bodyPr/>
          <a:lstStyle/>
          <a:p>
            <a:r>
              <a:rPr lang="en-US">
                <a:latin typeface="Calibri" panose="020F0502020204030204" pitchFamily="34" charset="0"/>
                <a:cs typeface="Calibri" panose="020F0502020204030204" pitchFamily="34" charset="0"/>
              </a:rPr>
              <a:t>Timed and scheduled</a:t>
            </a:r>
          </a:p>
          <a:p>
            <a:r>
              <a:rPr lang="en-US">
                <a:latin typeface="Calibri" panose="020F0502020204030204" pitchFamily="34" charset="0"/>
                <a:cs typeface="Calibri" panose="020F0502020204030204" pitchFamily="34" charset="0"/>
              </a:rPr>
              <a:t>Open/closed book</a:t>
            </a:r>
          </a:p>
          <a:p>
            <a:r>
              <a:rPr lang="en-US">
                <a:latin typeface="Calibri" panose="020F0502020204030204" pitchFamily="34" charset="0"/>
                <a:cs typeface="Calibri" panose="020F0502020204030204" pitchFamily="34" charset="0"/>
              </a:rPr>
              <a:t>E-Proctoring often seen as the response</a:t>
            </a:r>
          </a:p>
          <a:p>
            <a:r>
              <a:rPr lang="en-US">
                <a:latin typeface="Calibri" panose="020F0502020204030204" pitchFamily="34" charset="0"/>
                <a:cs typeface="Calibri" panose="020F0502020204030204" pitchFamily="34" charset="0"/>
              </a:rPr>
              <a:t>Balance student impact</a:t>
            </a:r>
          </a:p>
          <a:p>
            <a:r>
              <a:rPr lang="en-US">
                <a:latin typeface="Calibri" panose="020F0502020204030204" pitchFamily="34" charset="0"/>
                <a:cs typeface="Calibri" panose="020F0502020204030204" pitchFamily="34" charset="0"/>
              </a:rPr>
              <a:t>Increase inclusion</a:t>
            </a:r>
          </a:p>
          <a:p>
            <a:r>
              <a:rPr lang="en-US" err="1">
                <a:latin typeface="Calibri" panose="020F0502020204030204" pitchFamily="34" charset="0"/>
                <a:cs typeface="Calibri" panose="020F0502020204030204" pitchFamily="34" charset="0"/>
              </a:rPr>
              <a:t>Minimise</a:t>
            </a:r>
            <a:r>
              <a:rPr lang="en-US">
                <a:latin typeface="Calibri" panose="020F0502020204030204" pitchFamily="34" charset="0"/>
                <a:cs typeface="Calibri" panose="020F0502020204030204" pitchFamily="34" charset="0"/>
              </a:rPr>
              <a:t> staff workload</a:t>
            </a:r>
          </a:p>
          <a:p>
            <a:pPr marL="0" indent="0">
              <a:buNone/>
            </a:pPr>
            <a:endParaRPr lang="en-US" sz="1400" b="0" i="1">
              <a:effectLst/>
              <a:latin typeface="Roboto" panose="02000000000000000000" pitchFamily="2" charset="0"/>
            </a:endParaRPr>
          </a:p>
        </p:txBody>
      </p:sp>
      <p:sp>
        <p:nvSpPr>
          <p:cNvPr id="6" name="Footer Placeholder 5">
            <a:extLst>
              <a:ext uri="{FF2B5EF4-FFF2-40B4-BE49-F238E27FC236}">
                <a16:creationId xmlns:a16="http://schemas.microsoft.com/office/drawing/2014/main" id="{FF65D8D8-7B92-9A35-D8A9-E6A56A903B22}"/>
              </a:ext>
            </a:extLst>
          </p:cNvPr>
          <p:cNvSpPr>
            <a:spLocks noGrp="1"/>
          </p:cNvSpPr>
          <p:nvPr>
            <p:ph type="ftr" sz="quarter" idx="11"/>
          </p:nvPr>
        </p:nvSpPr>
        <p:spPr/>
        <p:txBody>
          <a:bodyPr/>
          <a:lstStyle/>
          <a:p>
            <a:r>
              <a:rPr lang="en-GB"/>
              <a:t>NGA Conference - Jan 2023</a:t>
            </a:r>
          </a:p>
        </p:txBody>
      </p:sp>
      <p:sp>
        <p:nvSpPr>
          <p:cNvPr id="13" name="Speech Bubble: Oval 12">
            <a:extLst>
              <a:ext uri="{FF2B5EF4-FFF2-40B4-BE49-F238E27FC236}">
                <a16:creationId xmlns:a16="http://schemas.microsoft.com/office/drawing/2014/main" id="{DE8DFABA-53DD-5DBD-C986-BE0E37698BE4}"/>
              </a:ext>
            </a:extLst>
          </p:cNvPr>
          <p:cNvSpPr/>
          <p:nvPr/>
        </p:nvSpPr>
        <p:spPr>
          <a:xfrm>
            <a:off x="4889539" y="581782"/>
            <a:ext cx="3895686" cy="3681560"/>
          </a:xfrm>
          <a:prstGeom prst="wedgeEllipseCallo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1">
                <a:effectLst/>
                <a:latin typeface="Calibri" panose="020F0502020204030204" pitchFamily="34" charset="0"/>
                <a:cs typeface="Calibri" panose="020F0502020204030204" pitchFamily="34" charset="0"/>
              </a:rPr>
              <a:t>Sitting down for three hours and handwriting on a piece of paper is medieval. It does not sit well with the capabilities that we have already or could have. Exams have to go digital.</a:t>
            </a:r>
            <a:br>
              <a:rPr lang="en-US" sz="1200" b="0" i="1">
                <a:effectLst/>
                <a:latin typeface="Roboto" panose="02000000000000000000" pitchFamily="2" charset="0"/>
              </a:rPr>
            </a:br>
            <a:br>
              <a:rPr lang="en-US" sz="1200" b="0" i="1">
                <a:effectLst/>
                <a:latin typeface="Roboto" panose="02000000000000000000" pitchFamily="2" charset="0"/>
              </a:rPr>
            </a:br>
            <a:r>
              <a:rPr lang="en-US" sz="1200" b="0">
                <a:effectLst/>
                <a:latin typeface="Calibri" panose="020F0502020204030204" pitchFamily="34" charset="0"/>
                <a:cs typeface="Calibri" panose="020F0502020204030204" pitchFamily="34" charset="0"/>
              </a:rPr>
              <a:t>Klaus-Dieter </a:t>
            </a:r>
            <a:r>
              <a:rPr lang="en-US" sz="1200" b="0" err="1">
                <a:effectLst/>
                <a:latin typeface="Calibri" panose="020F0502020204030204" pitchFamily="34" charset="0"/>
                <a:cs typeface="Calibri" panose="020F0502020204030204" pitchFamily="34" charset="0"/>
              </a:rPr>
              <a:t>Rossade</a:t>
            </a:r>
            <a:r>
              <a:rPr lang="en-US" sz="1200" b="0">
                <a:effectLst/>
                <a:latin typeface="Calibri" panose="020F0502020204030204" pitchFamily="34" charset="0"/>
                <a:cs typeface="Calibri" panose="020F0502020204030204" pitchFamily="34" charset="0"/>
              </a:rPr>
              <a:t>, director of assessment programme, the Open University</a:t>
            </a:r>
            <a:endParaRPr lang="en-GB" sz="1200">
              <a:latin typeface="Calibri" panose="020F0502020204030204" pitchFamily="34" charset="0"/>
              <a:cs typeface="Calibri" panose="020F0502020204030204" pitchFamily="34" charset="0"/>
            </a:endParaRPr>
          </a:p>
          <a:p>
            <a:pPr algn="ctr"/>
            <a:endParaRPr lang="en-GB"/>
          </a:p>
        </p:txBody>
      </p:sp>
    </p:spTree>
    <p:extLst>
      <p:ext uri="{BB962C8B-B14F-4D97-AF65-F5344CB8AC3E}">
        <p14:creationId xmlns:p14="http://schemas.microsoft.com/office/powerpoint/2010/main" val="423003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F8692-1548-BED2-E0E4-A71D1462B398}"/>
              </a:ext>
            </a:extLst>
          </p:cNvPr>
          <p:cNvSpPr>
            <a:spLocks noGrp="1"/>
          </p:cNvSpPr>
          <p:nvPr>
            <p:ph type="title"/>
          </p:nvPr>
        </p:nvSpPr>
        <p:spPr>
          <a:xfrm>
            <a:off x="358774" y="339725"/>
            <a:ext cx="6518277" cy="341572"/>
          </a:xfrm>
        </p:spPr>
        <p:txBody>
          <a:bodyPr lIns="0" tIns="0" rIns="0" bIns="0" anchor="t">
            <a:normAutofit/>
          </a:bodyPr>
          <a:lstStyle/>
          <a:p>
            <a:pPr>
              <a:lnSpc>
                <a:spcPct val="90000"/>
              </a:lnSpc>
            </a:pPr>
            <a:r>
              <a:rPr lang="en-US">
                <a:ea typeface="Roboto Black"/>
              </a:rPr>
              <a:t>Authentic assessment</a:t>
            </a:r>
            <a:endParaRPr lang="en-GB">
              <a:ea typeface="Roboto Black"/>
            </a:endParaRPr>
          </a:p>
        </p:txBody>
      </p:sp>
      <p:sp>
        <p:nvSpPr>
          <p:cNvPr id="4" name="Content Placeholder 3">
            <a:extLst>
              <a:ext uri="{FF2B5EF4-FFF2-40B4-BE49-F238E27FC236}">
                <a16:creationId xmlns:a16="http://schemas.microsoft.com/office/drawing/2014/main" id="{E6B63E72-7658-995D-7F7D-D969C1567E14}"/>
              </a:ext>
            </a:extLst>
          </p:cNvPr>
          <p:cNvSpPr>
            <a:spLocks noGrp="1"/>
          </p:cNvSpPr>
          <p:nvPr>
            <p:ph idx="1"/>
          </p:nvPr>
        </p:nvSpPr>
        <p:spPr>
          <a:xfrm>
            <a:off x="358776" y="1145607"/>
            <a:ext cx="3959998" cy="3013858"/>
          </a:xfrm>
        </p:spPr>
        <p:txBody>
          <a:bodyPr>
            <a:normAutofit/>
          </a:bodyPr>
          <a:lstStyle/>
          <a:p>
            <a:pPr fontAlgn="base">
              <a:lnSpc>
                <a:spcPct val="150000"/>
              </a:lnSpc>
            </a:pPr>
            <a:r>
              <a:rPr lang="en-US" b="0" i="0">
                <a:effectLst/>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Industry relevant</a:t>
            </a:r>
          </a:p>
          <a:p>
            <a:pPr fontAlgn="base">
              <a:lnSpc>
                <a:spcPct val="150000"/>
              </a:lnSpc>
            </a:pPr>
            <a:r>
              <a:rPr lang="en-US">
                <a:latin typeface="Calibri" panose="020F0502020204030204" pitchFamily="34" charset="0"/>
                <a:cs typeface="Calibri" panose="020F0502020204030204" pitchFamily="34" charset="0"/>
              </a:rPr>
              <a:t>Complex real-world problems</a:t>
            </a:r>
          </a:p>
          <a:p>
            <a:pPr fontAlgn="base">
              <a:lnSpc>
                <a:spcPct val="150000"/>
              </a:lnSpc>
            </a:pPr>
            <a:r>
              <a:rPr lang="en-US">
                <a:latin typeface="Calibri" panose="020F0502020204030204" pitchFamily="34" charset="0"/>
                <a:cs typeface="Calibri" panose="020F0502020204030204" pitchFamily="34" charset="0"/>
              </a:rPr>
              <a:t>Focus on higher order thinking skills rather than recall</a:t>
            </a:r>
          </a:p>
          <a:p>
            <a:pPr fontAlgn="base">
              <a:lnSpc>
                <a:spcPct val="150000"/>
              </a:lnSpc>
            </a:pPr>
            <a:r>
              <a:rPr lang="en-US">
                <a:latin typeface="Calibri" panose="020F0502020204030204" pitchFamily="34" charset="0"/>
                <a:cs typeface="Calibri" panose="020F0502020204030204" pitchFamily="34" charset="0"/>
              </a:rPr>
              <a:t>How to communicate findings</a:t>
            </a:r>
          </a:p>
          <a:p>
            <a:pPr fontAlgn="base">
              <a:lnSpc>
                <a:spcPct val="150000"/>
              </a:lnSpc>
            </a:pPr>
            <a:r>
              <a:rPr lang="en-US">
                <a:latin typeface="Calibri" panose="020F0502020204030204" pitchFamily="34" charset="0"/>
                <a:cs typeface="Calibri" panose="020F0502020204030204" pitchFamily="34" charset="0"/>
              </a:rPr>
              <a:t>Employability skills</a:t>
            </a:r>
          </a:p>
          <a:p>
            <a:pPr fontAlgn="base">
              <a:lnSpc>
                <a:spcPct val="90000"/>
              </a:lnSpc>
            </a:pPr>
            <a:endParaRPr lang="en-GB" sz="1500"/>
          </a:p>
        </p:txBody>
      </p:sp>
      <p:sp>
        <p:nvSpPr>
          <p:cNvPr id="5" name="Footer Placeholder 4">
            <a:extLst>
              <a:ext uri="{FF2B5EF4-FFF2-40B4-BE49-F238E27FC236}">
                <a16:creationId xmlns:a16="http://schemas.microsoft.com/office/drawing/2014/main" id="{BA97DEB5-1E8E-0225-1CE4-EF758FC8CF1B}"/>
              </a:ext>
            </a:extLst>
          </p:cNvPr>
          <p:cNvSpPr>
            <a:spLocks noGrp="1"/>
          </p:cNvSpPr>
          <p:nvPr>
            <p:ph type="ftr" sz="quarter" idx="11"/>
          </p:nvPr>
        </p:nvSpPr>
        <p:spPr>
          <a:xfrm>
            <a:off x="828430" y="4623775"/>
            <a:ext cx="3490344" cy="360000"/>
          </a:xfrm>
        </p:spPr>
        <p:txBody>
          <a:bodyPr anchor="ctr">
            <a:normAutofit/>
          </a:bodyPr>
          <a:lstStyle/>
          <a:p>
            <a:pPr>
              <a:spcAft>
                <a:spcPts val="600"/>
              </a:spcAft>
            </a:pPr>
            <a:r>
              <a:rPr lang="en-GB"/>
              <a:t>NGA Conference - Jan 2023</a:t>
            </a:r>
          </a:p>
        </p:txBody>
      </p:sp>
      <p:pic>
        <p:nvPicPr>
          <p:cNvPr id="29" name="Picture Placeholder 28" descr="A person sitting at a desk using a computer&#10;&#10;Description automatically generated with medium confidence">
            <a:extLst>
              <a:ext uri="{FF2B5EF4-FFF2-40B4-BE49-F238E27FC236}">
                <a16:creationId xmlns:a16="http://schemas.microsoft.com/office/drawing/2014/main" id="{8B845E9F-A846-8863-2449-A4A89830E822}"/>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l="10397" r="10397"/>
          <a:stretch>
            <a:fillRect/>
          </a:stretch>
        </p:blipFill>
        <p:spPr/>
      </p:pic>
      <p:sp>
        <p:nvSpPr>
          <p:cNvPr id="30" name="TextBox 29">
            <a:extLst>
              <a:ext uri="{FF2B5EF4-FFF2-40B4-BE49-F238E27FC236}">
                <a16:creationId xmlns:a16="http://schemas.microsoft.com/office/drawing/2014/main" id="{59BF65B1-79C6-E8B2-DD18-E67BB3190504}"/>
              </a:ext>
            </a:extLst>
          </p:cNvPr>
          <p:cNvSpPr txBox="1"/>
          <p:nvPr/>
        </p:nvSpPr>
        <p:spPr>
          <a:xfrm>
            <a:off x="4692580" y="4558968"/>
            <a:ext cx="3843160" cy="230832"/>
          </a:xfrm>
          <a:prstGeom prst="rect">
            <a:avLst/>
          </a:prstGeom>
          <a:noFill/>
        </p:spPr>
        <p:txBody>
          <a:bodyPr wrap="square" rtlCol="0">
            <a:spAutoFit/>
          </a:bodyPr>
          <a:lstStyle/>
          <a:p>
            <a:r>
              <a:rPr lang="en-GB" sz="900">
                <a:hlinkClick r:id="rId4" tooltip="https://jdorganizer.blogspot.com/2011/09/creating-ergonomic-workspace.html"/>
              </a:rPr>
              <a:t>This Photo</a:t>
            </a:r>
            <a:r>
              <a:rPr lang="en-GB" sz="900"/>
              <a:t> by Unknown Author is licensed under </a:t>
            </a:r>
            <a:r>
              <a:rPr lang="en-GB" sz="900">
                <a:hlinkClick r:id="rId5" tooltip="https://creativecommons.org/licenses/by-nc-sa/3.0/"/>
              </a:rPr>
              <a:t>CC BY-SA-NC</a:t>
            </a:r>
            <a:endParaRPr lang="en-GB" sz="900"/>
          </a:p>
        </p:txBody>
      </p:sp>
    </p:spTree>
    <p:extLst>
      <p:ext uri="{BB962C8B-B14F-4D97-AF65-F5344CB8AC3E}">
        <p14:creationId xmlns:p14="http://schemas.microsoft.com/office/powerpoint/2010/main" val="44486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F8692-1548-BED2-E0E4-A71D1462B398}"/>
              </a:ext>
            </a:extLst>
          </p:cNvPr>
          <p:cNvSpPr>
            <a:spLocks noGrp="1"/>
          </p:cNvSpPr>
          <p:nvPr>
            <p:ph type="title"/>
          </p:nvPr>
        </p:nvSpPr>
        <p:spPr/>
        <p:txBody>
          <a:bodyPr/>
          <a:lstStyle/>
          <a:p>
            <a:r>
              <a:rPr lang="en-US"/>
              <a:t>Capstone or endpoint assessments</a:t>
            </a:r>
            <a:endParaRPr lang="en-GB"/>
          </a:p>
        </p:txBody>
      </p:sp>
      <p:sp>
        <p:nvSpPr>
          <p:cNvPr id="4" name="Content Placeholder 3">
            <a:extLst>
              <a:ext uri="{FF2B5EF4-FFF2-40B4-BE49-F238E27FC236}">
                <a16:creationId xmlns:a16="http://schemas.microsoft.com/office/drawing/2014/main" id="{E6B63E72-7658-995D-7F7D-D969C1567E14}"/>
              </a:ext>
            </a:extLst>
          </p:cNvPr>
          <p:cNvSpPr>
            <a:spLocks noGrp="1"/>
          </p:cNvSpPr>
          <p:nvPr>
            <p:ph idx="1"/>
          </p:nvPr>
        </p:nvSpPr>
        <p:spPr/>
        <p:txBody>
          <a:bodyPr/>
          <a:lstStyle/>
          <a:p>
            <a:pPr lvl="4"/>
            <a:endParaRPr lang="en-US"/>
          </a:p>
          <a:p>
            <a:pPr lvl="4"/>
            <a:endParaRPr lang="en-GB"/>
          </a:p>
        </p:txBody>
      </p:sp>
      <p:pic>
        <p:nvPicPr>
          <p:cNvPr id="9" name="Picture Placeholder 8">
            <a:extLst>
              <a:ext uri="{FF2B5EF4-FFF2-40B4-BE49-F238E27FC236}">
                <a16:creationId xmlns:a16="http://schemas.microsoft.com/office/drawing/2014/main" id="{75DB7B20-1680-052C-8918-A6095FBCF7D2}"/>
              </a:ext>
            </a:extLst>
          </p:cNvPr>
          <p:cNvPicPr>
            <a:picLocks noGrp="1" noChangeAspect="1"/>
          </p:cNvPicPr>
          <p:nvPr>
            <p:ph type="pic" sz="quarter" idx="14"/>
          </p:nvPr>
        </p:nvPicPr>
        <p:blipFill>
          <a:blip r:embed="rId3">
            <a:extLst>
              <a:ext uri="{837473B0-CC2E-450A-ABE3-18F120FF3D39}">
                <a1611:picAttrSrcUrl xmlns:a1611="http://schemas.microsoft.com/office/drawing/2016/11/main" r:id="rId4"/>
              </a:ext>
            </a:extLst>
          </a:blip>
          <a:srcRect l="12881" r="12881"/>
          <a:stretch/>
        </p:blipFill>
        <p:spPr/>
      </p:pic>
      <p:sp>
        <p:nvSpPr>
          <p:cNvPr id="5" name="Footer Placeholder 4">
            <a:extLst>
              <a:ext uri="{FF2B5EF4-FFF2-40B4-BE49-F238E27FC236}">
                <a16:creationId xmlns:a16="http://schemas.microsoft.com/office/drawing/2014/main" id="{BA97DEB5-1E8E-0225-1CE4-EF758FC8CF1B}"/>
              </a:ext>
            </a:extLst>
          </p:cNvPr>
          <p:cNvSpPr>
            <a:spLocks noGrp="1"/>
          </p:cNvSpPr>
          <p:nvPr>
            <p:ph type="ftr" sz="quarter" idx="11"/>
          </p:nvPr>
        </p:nvSpPr>
        <p:spPr/>
        <p:txBody>
          <a:bodyPr/>
          <a:lstStyle/>
          <a:p>
            <a:r>
              <a:rPr lang="en-GB"/>
              <a:t>NGA Conference - Jan 2023</a:t>
            </a:r>
          </a:p>
        </p:txBody>
      </p:sp>
      <p:sp>
        <p:nvSpPr>
          <p:cNvPr id="7" name="Content Placeholder 3">
            <a:extLst>
              <a:ext uri="{FF2B5EF4-FFF2-40B4-BE49-F238E27FC236}">
                <a16:creationId xmlns:a16="http://schemas.microsoft.com/office/drawing/2014/main" id="{BCAB6858-C1FA-DB83-BA19-2DE5EFA22D84}"/>
              </a:ext>
            </a:extLst>
          </p:cNvPr>
          <p:cNvSpPr txBox="1">
            <a:spLocks/>
          </p:cNvSpPr>
          <p:nvPr/>
        </p:nvSpPr>
        <p:spPr>
          <a:xfrm>
            <a:off x="358776" y="1320190"/>
            <a:ext cx="3959998" cy="3013858"/>
          </a:xfrm>
          <a:prstGeom prst="rect">
            <a:avLst/>
          </a:prstGeom>
        </p:spPr>
        <p:txBody>
          <a:bodyPr lIns="0" tIns="0" rIns="0" bIns="0" anchor="t">
            <a:normAutofit fontScale="92500" lnSpcReduction="20000"/>
          </a:bodyPr>
          <a:lstStyle>
            <a:lvl1pPr marL="90488" indent="-90488" algn="l" defTabSz="270000" rtl="0" eaLnBrk="1" latinLnBrk="0" hangingPunct="1">
              <a:lnSpc>
                <a:spcPct val="100000"/>
              </a:lnSpc>
              <a:spcBef>
                <a:spcPts val="75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180975" indent="-90488" algn="l" defTabSz="270000" rtl="0" eaLnBrk="1" latinLnBrk="0" hangingPunct="1">
              <a:lnSpc>
                <a:spcPct val="100000"/>
              </a:lnSpc>
              <a:spcBef>
                <a:spcPts val="375"/>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266700" indent="-85725" algn="l" defTabSz="270000" rtl="0" eaLnBrk="1" latinLnBrk="0" hangingPunct="1">
              <a:lnSpc>
                <a:spcPct val="100000"/>
              </a:lnSpc>
              <a:spcBef>
                <a:spcPts val="375"/>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357188" indent="-90488" algn="l" defTabSz="270000" rtl="0" eaLnBrk="1" latinLnBrk="0" hangingPunct="1">
              <a:lnSpc>
                <a:spcPct val="100000"/>
              </a:lnSpc>
              <a:spcBef>
                <a:spcPts val="375"/>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447675" indent="-90488" algn="l" defTabSz="270000" rtl="0" eaLnBrk="1" latinLnBrk="0" hangingPunct="1">
              <a:lnSpc>
                <a:spcPct val="100000"/>
              </a:lnSpc>
              <a:spcBef>
                <a:spcPts val="375"/>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0170" indent="-90170" fontAlgn="base">
              <a:lnSpc>
                <a:spcPct val="150000"/>
              </a:lnSpc>
            </a:pPr>
            <a:r>
              <a:rPr lang="en-GB" kern="0">
                <a:latin typeface="Calibri"/>
                <a:ea typeface="Roboto Light"/>
                <a:cs typeface="Calibri"/>
              </a:rPr>
              <a:t>Increased </a:t>
            </a:r>
            <a:r>
              <a:rPr lang="en-GB" sz="1800" kern="0">
                <a:effectLst/>
                <a:latin typeface="Calibri"/>
                <a:ea typeface="Calibri" panose="020F0502020204030204" pitchFamily="34" charset="0"/>
                <a:cs typeface="Calibri"/>
              </a:rPr>
              <a:t>continuous/formative assessment</a:t>
            </a:r>
            <a:endParaRPr lang="en-US">
              <a:latin typeface="Calibri"/>
              <a:cs typeface="Calibri"/>
            </a:endParaRPr>
          </a:p>
          <a:p>
            <a:pPr marL="90170" indent="-90170" fontAlgn="base">
              <a:lnSpc>
                <a:spcPct val="150000"/>
              </a:lnSpc>
            </a:pPr>
            <a:r>
              <a:rPr lang="en-GB" kern="0">
                <a:latin typeface="Calibri" panose="020F0502020204030204" pitchFamily="34" charset="0"/>
                <a:ea typeface="Calibri" panose="020F0502020204030204" pitchFamily="34" charset="0"/>
              </a:rPr>
              <a:t>G</a:t>
            </a:r>
            <a:r>
              <a:rPr lang="en-GB" sz="1800" kern="0">
                <a:effectLst/>
                <a:latin typeface="Calibri" panose="020F0502020204030204" pitchFamily="34" charset="0"/>
                <a:ea typeface="Calibri" panose="020F0502020204030204" pitchFamily="34" charset="0"/>
              </a:rPr>
              <a:t>reater importance of formative feedback on assignments</a:t>
            </a:r>
            <a:endParaRPr lang="en-US" sz="1500">
              <a:cs typeface="Arial" panose="020B0604020202020204"/>
            </a:endParaRPr>
          </a:p>
          <a:p>
            <a:pPr marL="90170" indent="-90170" fontAlgn="base">
              <a:lnSpc>
                <a:spcPct val="150000"/>
              </a:lnSpc>
            </a:pPr>
            <a:r>
              <a:rPr lang="en-US" sz="1500"/>
              <a:t>Portfolios</a:t>
            </a:r>
            <a:endParaRPr lang="en-US" sz="1500">
              <a:cs typeface="Arial" panose="020B0604020202020204"/>
            </a:endParaRPr>
          </a:p>
          <a:p>
            <a:pPr marL="90170" indent="-90170" fontAlgn="base">
              <a:lnSpc>
                <a:spcPct val="150000"/>
              </a:lnSpc>
            </a:pPr>
            <a:r>
              <a:rPr lang="en-US" sz="1500"/>
              <a:t>Single final assessment</a:t>
            </a:r>
            <a:endParaRPr lang="en-US" sz="1500">
              <a:cs typeface="Arial" panose="020B0604020202020204"/>
            </a:endParaRPr>
          </a:p>
          <a:p>
            <a:pPr marL="90170" indent="-90170" fontAlgn="base">
              <a:lnSpc>
                <a:spcPct val="150000"/>
              </a:lnSpc>
            </a:pPr>
            <a:r>
              <a:rPr lang="en-US" sz="1500">
                <a:ea typeface="Roboto Light"/>
              </a:rPr>
              <a:t>Apprenticeship model</a:t>
            </a:r>
            <a:br>
              <a:rPr lang="en-US" sz="1500"/>
            </a:br>
            <a:endParaRPr lang="en-US" sz="1500">
              <a:cs typeface="Arial" panose="020B0604020202020204"/>
            </a:endParaRPr>
          </a:p>
          <a:p>
            <a:pPr marL="90170" indent="-90170" fontAlgn="base">
              <a:lnSpc>
                <a:spcPct val="90000"/>
              </a:lnSpc>
            </a:pPr>
            <a:endParaRPr lang="en-GB" sz="1500">
              <a:cs typeface="Arial" panose="020B0604020202020204"/>
            </a:endParaRPr>
          </a:p>
        </p:txBody>
      </p:sp>
    </p:spTree>
    <p:extLst>
      <p:ext uri="{BB962C8B-B14F-4D97-AF65-F5344CB8AC3E}">
        <p14:creationId xmlns:p14="http://schemas.microsoft.com/office/powerpoint/2010/main" val="24189757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3d7ce703-748e-4318-8445-c5dbef55a02c"/>
  <p:tag name="SLIDO_EVENT_SECTION_UUID" val="f56508ee-8684-45d6-8c68-0562f27cb984"/>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zI5MzMwNDJ9"/>
  <p:tag name="SLIDO_TYPE" val="SlidoPoll"/>
  <p:tag name="SLIDO_POLL_UUID" val="8175a75a-252f-4517-a104-877fbd7b677d"/>
  <p:tag name="SLIDO_TIMELINE" val="W3sicG9sbFF1ZXN0aW9uVXVpZCI6ImMzZjRiNjZmLWE1ZmQtNDY0ZS1hNjgwLTAwNzYyM2FiZmM3Mi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I5MzIwOTV9"/>
  <p:tag name="SLIDO_TYPE" val="SlidoPoll"/>
  <p:tag name="SLIDO_POLL_UUID" val="3324fab6-170e-4059-95c1-aafd2d2f9295"/>
  <p:tag name="SLIDO_TIMELINE" val="W3sicG9sbFF1ZXN0aW9uVXVpZCI6IjY4YWRhYTdlLTg1NGYtNGJiZS1iODJkLWE2YmQ4ZTM1NzkzZ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zI5MzI5NjF9"/>
  <p:tag name="SLIDO_TYPE" val="SlidoPoll"/>
  <p:tag name="SLIDO_POLL_UUID" val="3086c8c7-c6f2-44f2-bff1-a91ee77e009f"/>
  <p:tag name="SLIDO_TIMELINE" val="W3sicG9sbFF1ZXN0aW9uVXVpZCI6IjM3MzZmNGMwLWU2MDUtNGNlYS04OWZjLTYzODIxODNjYmYwNS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heme/theme1.xml><?xml version="1.0" encoding="utf-8"?>
<a:theme xmlns:a="http://schemas.openxmlformats.org/drawingml/2006/main" name="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49FB5738-078A-428D-8E65-411DB74FEA6D}"/>
    </a:ext>
  </a:extLst>
</a:theme>
</file>

<file path=ppt/theme/theme2.xml><?xml version="1.0" encoding="utf-8"?>
<a:theme xmlns:a="http://schemas.openxmlformats.org/drawingml/2006/main" name="PLAIN">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FB1644FF-D291-40BD-BA74-5EE3B0F8BCC7}"/>
    </a:ext>
  </a:extLst>
</a:theme>
</file>

<file path=ppt/theme/theme3.xml><?xml version="1.0" encoding="utf-8"?>
<a:theme xmlns:a="http://schemas.openxmlformats.org/drawingml/2006/main" name="NAVY">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BBAB9A4C-228C-469D-A139-84EE17A4A53A}"/>
    </a:ext>
  </a:extLst>
</a:theme>
</file>

<file path=ppt/theme/theme4.xml><?xml version="1.0" encoding="utf-8"?>
<a:theme xmlns:a="http://schemas.openxmlformats.org/drawingml/2006/main" name="JAD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A19B55CA-B068-40CC-8E52-3AF6D1A60C8D}"/>
    </a:ext>
  </a:extLst>
</a:theme>
</file>

<file path=ppt/theme/theme5.xml><?xml version="1.0" encoding="utf-8"?>
<a:theme xmlns:a="http://schemas.openxmlformats.org/drawingml/2006/main" name="PURPL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547973C1-2CD6-4070-B9DD-672EA3F34DE6}"/>
    </a:ext>
  </a:extLst>
</a:theme>
</file>

<file path=ppt/theme/theme6.xml><?xml version="1.0" encoding="utf-8"?>
<a:theme xmlns:a="http://schemas.openxmlformats.org/drawingml/2006/main" name="GRAP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9E39C85D-F23C-4DB6-96DE-17779D83D688}"/>
    </a:ext>
  </a:extLst>
</a:theme>
</file>

<file path=ppt/theme/theme7.xml><?xml version="1.0" encoding="utf-8"?>
<a:theme xmlns:a="http://schemas.openxmlformats.org/drawingml/2006/main" name="PALE YELLOW">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75B9A09F-667A-479D-BF7E-4ABF9832E9A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OfTemplate xmlns="6e44448e-c765-4703-82ca-5241509215a0" xsi:nil="true"/>
    <lcf76f155ced4ddcb4097134ff3c332f xmlns="6e44448e-c765-4703-82ca-5241509215a0">
      <Terms xmlns="http://schemas.microsoft.com/office/infopath/2007/PartnerControls"/>
    </lcf76f155ced4ddcb4097134ff3c332f>
    <TaxCatchAll xmlns="7c455f33-77d2-4545-9ec6-8ece34099d2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D2B1F000696245A639B322C977F663" ma:contentTypeVersion="19" ma:contentTypeDescription="Create a new document." ma:contentTypeScope="" ma:versionID="30c87889d57baf021c8f1d5b419218db">
  <xsd:schema xmlns:xsd="http://www.w3.org/2001/XMLSchema" xmlns:xs="http://www.w3.org/2001/XMLSchema" xmlns:p="http://schemas.microsoft.com/office/2006/metadata/properties" xmlns:ns2="6e44448e-c765-4703-82ca-5241509215a0" xmlns:ns3="a19de418-d5f7-4ec9-a8ee-b7936ea582ce" xmlns:ns4="7c455f33-77d2-4545-9ec6-8ece34099d2f" targetNamespace="http://schemas.microsoft.com/office/2006/metadata/properties" ma:root="true" ma:fieldsID="5b269b88b32f564d57bf8e5dbddd02d7" ns2:_="" ns3:_="" ns4:_="">
    <xsd:import namespace="6e44448e-c765-4703-82ca-5241509215a0"/>
    <xsd:import namespace="a19de418-d5f7-4ec9-a8ee-b7936ea582ce"/>
    <xsd:import namespace="7c455f33-77d2-4545-9ec6-8ece34099d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DescriptionOfTemplat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4448e-c765-4703-82ca-5241509215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DescriptionOfTemplate" ma:index="20" nillable="true" ma:displayName="Description Of Template" ma:format="Dropdown" ma:internalName="DescriptionOfTemplate">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c6cfb5-50bc-4fca-81ee-f60fcea9a6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9de418-d5f7-4ec9-a8ee-b7936ea582c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455f33-77d2-4545-9ec6-8ece34099d2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6a15d2d-5b0d-4f63-be2f-c8283f34799a}" ma:internalName="TaxCatchAll" ma:showField="CatchAllData" ma:web="a19de418-d5f7-4ec9-a8ee-b7936ea582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9c6cfb5-50bc-4fca-81ee-f60fcea9a646" ContentTypeId="0x0101" PreviousValue="false"/>
</file>

<file path=customXml/itemProps1.xml><?xml version="1.0" encoding="utf-8"?>
<ds:datastoreItem xmlns:ds="http://schemas.openxmlformats.org/officeDocument/2006/customXml" ds:itemID="{37B61690-2ED2-48D0-BBEE-DF04E9924A9F}">
  <ds:schemaRefs>
    <ds:schemaRef ds:uri="http://schemas.microsoft.com/sharepoint/v3/contenttype/forms"/>
  </ds:schemaRefs>
</ds:datastoreItem>
</file>

<file path=customXml/itemProps2.xml><?xml version="1.0" encoding="utf-8"?>
<ds:datastoreItem xmlns:ds="http://schemas.openxmlformats.org/officeDocument/2006/customXml" ds:itemID="{DD77D2BD-E26C-4E27-9178-0BE35A7821DD}">
  <ds:schemaRefs>
    <ds:schemaRef ds:uri="6e44448e-c765-4703-82ca-5241509215a0"/>
    <ds:schemaRef ds:uri="7c455f33-77d2-4545-9ec6-8ece34099d2f"/>
    <ds:schemaRef ds:uri="a19de418-d5f7-4ec9-a8ee-b7936ea582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2929BB9-5904-4D68-9CF4-F1F1FA1CA188}">
  <ds:schemaRefs>
    <ds:schemaRef ds:uri="6e44448e-c765-4703-82ca-5241509215a0"/>
    <ds:schemaRef ds:uri="7c455f33-77d2-4545-9ec6-8ece34099d2f"/>
    <ds:schemaRef ds:uri="a19de418-d5f7-4ec9-a8ee-b7936ea582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4BFCECF-8B8D-42ED-8FD4-90770291C888}">
  <ds:schemaRefs>
    <ds:schemaRef ds:uri="Microsoft.SharePoint.Taxonomy.ContentTypeSync"/>
  </ds:schemaRefs>
</ds:datastoreItem>
</file>

<file path=docMetadata/LabelInfo.xml><?xml version="1.0" encoding="utf-8"?>
<clbl:labelList xmlns:clbl="http://schemas.microsoft.com/office/2020/mipLabelMetadata">
  <clbl:label id="{48f9394d-8a14-4d27-82a6-f35f12361205}" enabled="0" method="" siteId="{48f9394d-8a14-4d27-82a6-f35f12361205}" removed="1"/>
</clbl:labelList>
</file>

<file path=docProps/app.xml><?xml version="1.0" encoding="utf-8"?>
<Properties xmlns="http://schemas.openxmlformats.org/officeDocument/2006/extended-properties" xmlns:vt="http://schemas.openxmlformats.org/officeDocument/2006/docPropsVTypes">
  <Template>JP0199_FE VALUE CASE STUDY_AUG18</Template>
  <TotalTime>54</TotalTime>
  <Words>1083</Words>
  <Application>Microsoft Macintosh PowerPoint</Application>
  <PresentationFormat>On-screen Show (16:9)</PresentationFormat>
  <Paragraphs>125</Paragraphs>
  <Slides>20</Slides>
  <Notes>11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20</vt:i4>
      </vt:variant>
    </vt:vector>
  </HeadingPairs>
  <TitlesOfParts>
    <vt:vector size="34" baseType="lpstr">
      <vt:lpstr>Arial</vt:lpstr>
      <vt:lpstr>Calibri</vt:lpstr>
      <vt:lpstr>Roboto</vt:lpstr>
      <vt:lpstr>Roboto Black</vt:lpstr>
      <vt:lpstr>Roboto Light</vt:lpstr>
      <vt:lpstr>Roboto Medium</vt:lpstr>
      <vt:lpstr>Slack-Lato</vt:lpstr>
      <vt:lpstr>COVERS</vt:lpstr>
      <vt:lpstr>PLAIN</vt:lpstr>
      <vt:lpstr>NAVY</vt:lpstr>
      <vt:lpstr>JADE</vt:lpstr>
      <vt:lpstr>PURPLE</vt:lpstr>
      <vt:lpstr>GRAPE</vt:lpstr>
      <vt:lpstr>PALE YELLOW</vt:lpstr>
      <vt:lpstr>PowerPoint Presentation</vt:lpstr>
      <vt:lpstr>PowerPoint Presentation</vt:lpstr>
      <vt:lpstr>  Education and research improves lives, and technology improves education and research.  That’s why we exist.  Our vision is for the UK to be world leaders in technology for education and research.   </vt:lpstr>
      <vt:lpstr>PowerPoint Presentation</vt:lpstr>
      <vt:lpstr>How do Jisc now support schools? </vt:lpstr>
      <vt:lpstr>Future trends</vt:lpstr>
      <vt:lpstr>Digital and remote assessments</vt:lpstr>
      <vt:lpstr>Authentic assessment</vt:lpstr>
      <vt:lpstr>Capstone or endpoint assessments</vt:lpstr>
      <vt:lpstr>How technology is disrupting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information and 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JISC_TEMPLATE_DEC2018</dc:title>
  <dc:creator>BonnerMcHardy</dc:creator>
  <cp:lastModifiedBy>Lulu McConville</cp:lastModifiedBy>
  <cp:revision>2</cp:revision>
  <cp:lastPrinted>2018-08-23T11:32:46Z</cp:lastPrinted>
  <dcterms:created xsi:type="dcterms:W3CDTF">2018-09-06T10:10:51Z</dcterms:created>
  <dcterms:modified xsi:type="dcterms:W3CDTF">2023-01-24T10:02:27Z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0x01010070D2B1F000696245A639B322C977F663</vt:lpwstr>
  </property>
  <property fmtid="{D5CDD505-2E9C-101B-9397-08002B2CF9AE}" pid="3" name="MediaServiceImageTags">
    <vt:lpwstr/>
  </property>
  <property fmtid="{D5CDD505-2E9C-101B-9397-08002B2CF9AE}" pid="4" name="SlidoAppVersion">
    <vt:lpwstr>1.5.3.3511</vt:lpwstr>
  </property>
</Properties>
</file>