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3"/>
  </p:sldMasterIdLst>
  <p:sldIdLst>
    <p:sldId id="256" r:id="rId4"/>
    <p:sldId id="273" r:id="rId5"/>
    <p:sldId id="283" r:id="rId6"/>
    <p:sldId id="308" r:id="rId7"/>
    <p:sldId id="309" r:id="rId8"/>
    <p:sldId id="310" r:id="rId9"/>
    <p:sldId id="260" r:id="rId10"/>
    <p:sldId id="262" r:id="rId11"/>
    <p:sldId id="263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75"/>
    <p:restoredTop sz="96327"/>
  </p:normalViewPr>
  <p:slideViewPr>
    <p:cSldViewPr snapToGrid="0" snapToObjects="1">
      <p:cViewPr varScale="1">
        <p:scale>
          <a:sx n="90" d="100"/>
          <a:sy n="90" d="100"/>
        </p:scale>
        <p:origin x="224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96F2-02BD-E71F-EFBD-14FECCF2D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7172325" cy="3152251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90113-E8E1-4E48-41BC-583802BFC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0137"/>
            <a:ext cx="7172325" cy="11223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7EE5-BFF0-D779-4261-E239DB45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89492-34ED-FE24-4F29-E4C8F549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0C886-7F1E-7BC1-9A9E-B24C2AC2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74AEE6-9CA7-5247-DC34-99634247DF50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48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4143-3C41-D626-8F64-36A9C9F1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14400"/>
            <a:ext cx="9962791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2C4FB-B560-A0FC-6435-952981BC9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2285997"/>
            <a:ext cx="9962791" cy="38909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CEC4F-0A90-11E2-E43E-B9E765AF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A5B4-1D77-B0AC-49E7-CAE9556B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96EF9-2FDA-8E87-D546-8840CEBF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20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085AB7-38B3-7F80-0B2D-7960F5637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24513" y="1052423"/>
            <a:ext cx="1771292" cy="49170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DBDC3-E9EA-8699-B2E4-4C7784455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14" y="1052424"/>
            <a:ext cx="7873043" cy="49170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DBEDE-3A67-6FCA-25F3-B91F7C82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EFF51-4318-20EA-3A3A-8FE203B1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D9703-5BAD-DE95-98D9-0F30E7C0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97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32FD-157B-437C-E9D5-B66E8B3B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90A51-A7E8-7A6A-5FD0-F9B250BE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8C8B8-F999-7D95-435D-17CE6ACC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27265-C89C-937F-1DA3-F377F687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EB89E-4530-3632-3485-F481DB04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056A-761D-1DBC-276A-2A46D153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3" y="1355763"/>
            <a:ext cx="6972300" cy="225579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904B3-6AC1-19D5-3EAE-2009A3B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921820"/>
            <a:ext cx="5524500" cy="11509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A86D-493D-5BF6-8AA6-F1231E3B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CCD76-6623-164A-7BFA-207AFA05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4312-1F20-5486-62B0-A8BB8829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03F1C9-9114-4426-6F07-F7FF9CCD5FC4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57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FC4C-4D16-E5A8-F934-8B158F6F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DE54-F935-945D-3E4F-B659695E8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500" y="2286002"/>
            <a:ext cx="5067300" cy="38909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F3710-E06B-05DE-937A-C92E52569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6001"/>
            <a:ext cx="5067300" cy="38909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02EFD-42D3-11C1-677E-0E478B93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C2F08-0D93-B14B-6106-2925DF3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5DE81-F2AB-CCB9-8B68-5E4F3101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0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D81B-4E36-1511-E9A7-8FB931B4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04888"/>
            <a:ext cx="10287000" cy="9001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A73DE-183B-9473-20AD-2D3BFED84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0FB3D-60AC-DEF2-4472-31B4E076C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1" y="3048001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E5BDB-B29C-788F-E2FB-6C154E8FE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3174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13FF49-3276-24CA-BC81-FA92C0A93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3174" y="3048000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8FA1C8-C196-9BE1-F603-3FC17EDD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79692-E142-E1D7-AD17-30C5F136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0FCF2-7B78-2A2A-F878-58335FEA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2D0356-1ECF-682B-F87A-811BDD28B2CB}"/>
              </a:ext>
            </a:extLst>
          </p:cNvPr>
          <p:cNvCxnSpPr>
            <a:cxnSpLocks/>
          </p:cNvCxnSpPr>
          <p:nvPr/>
        </p:nvCxnSpPr>
        <p:spPr>
          <a:xfrm>
            <a:off x="1052513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06CA06-9701-E645-C0A5-594B227B288F}"/>
              </a:ext>
            </a:extLst>
          </p:cNvPr>
          <p:cNvCxnSpPr>
            <a:cxnSpLocks/>
          </p:cNvCxnSpPr>
          <p:nvPr/>
        </p:nvCxnSpPr>
        <p:spPr>
          <a:xfrm>
            <a:off x="6435725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094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14DA-C0D4-E152-7F42-F6352C96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14400"/>
            <a:ext cx="97155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2AA04-1E84-460C-F560-A228F930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B260E-3910-7D1B-5074-24F5F0AB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020F1-A878-9B80-6B4F-7D71406B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09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652D6-7AE9-3E3B-5C1B-2B4399B1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7127E-2A63-6F45-4C40-83584363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6FB79-D9D1-5381-0019-E24F8B4D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23B5-7DA9-0E4F-DA39-4624DB8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69065"/>
            <a:ext cx="3266536" cy="2312979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E77-518A-1FB9-B473-E19CADE0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423" y="987425"/>
            <a:ext cx="5615077" cy="4873625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5344F-7D06-2406-D113-D24587835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47801"/>
            <a:ext cx="3266536" cy="23828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BE708-BAD0-A0A6-9332-9D2179E6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70050-9362-4EC4-6B73-3A38445B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DA991-8608-CAB4-33FA-03D380D2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6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7B837-332D-9100-E007-7DE27948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385457"/>
            <a:ext cx="3312543" cy="230428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DE983-0B0E-07CC-8C57-4EA529E27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24423" y="957263"/>
            <a:ext cx="5372189" cy="4962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AB867-3FC6-5007-61B0-D9B7E5B0C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58315"/>
            <a:ext cx="3312542" cy="19614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C7E0F-BFE1-7134-163B-B777970B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5D0B-4F98-F3BE-FB23-22D8C5D4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B2E3D-2188-B7A9-0ECE-97814735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</a:extLst>
          </p:cNvPr>
          <p:cNvSpPr/>
          <p:nvPr/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404C1-E8A5-65FC-C068-21EA0397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57238"/>
            <a:ext cx="10287000" cy="1147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CFD78-F171-BA47-AAF3-C6EB75F94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285997"/>
            <a:ext cx="10287000" cy="389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65A77-B1AB-D608-A6C5-F0F99B691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68087" y="4756249"/>
            <a:ext cx="2476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9D0D92BC-42A9-434B-8530-ADBF4485E407}" type="datetimeFigureOut">
              <a:rPr lang="en-US" smtClean="0"/>
              <a:pPr/>
              <a:t>2/22/2023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E34E5-5E9B-7786-05B5-B93241EE2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89519" y="1758059"/>
            <a:ext cx="2433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5CD4B-611E-32FA-419D-326099EEF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9542" y="3246437"/>
            <a:ext cx="53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11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9" r:id="rId6"/>
    <p:sldLayoutId id="2147483704" r:id="rId7"/>
    <p:sldLayoutId id="2147483705" r:id="rId8"/>
    <p:sldLayoutId id="2147483706" r:id="rId9"/>
    <p:sldLayoutId id="2147483708" r:id="rId10"/>
    <p:sldLayoutId id="2147483707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2120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496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3210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6" descr="A picture containing text&#10;&#10;Description automatically generated">
            <a:extLst>
              <a:ext uri="{FF2B5EF4-FFF2-40B4-BE49-F238E27FC236}">
                <a16:creationId xmlns:a16="http://schemas.microsoft.com/office/drawing/2014/main" id="{3DD1AE0D-A07B-5DDB-3594-C29078038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808" y="0"/>
            <a:ext cx="177269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7" descr="Logo, company name&#10;&#10;Description automatically generated">
            <a:extLst>
              <a:ext uri="{FF2B5EF4-FFF2-40B4-BE49-F238E27FC236}">
                <a16:creationId xmlns:a16="http://schemas.microsoft.com/office/drawing/2014/main" id="{B2930AFE-1BF0-9D9A-9861-A173A254B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975" y="5865727"/>
            <a:ext cx="1752024" cy="96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8" descr="Icon&#10;&#10;Description automatically generated with low confidence">
            <a:extLst>
              <a:ext uri="{FF2B5EF4-FFF2-40B4-BE49-F238E27FC236}">
                <a16:creationId xmlns:a16="http://schemas.microsoft.com/office/drawing/2014/main" id="{A604C5A9-11FE-DE38-097E-5023A7E7B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284" y="5971684"/>
            <a:ext cx="1340651" cy="75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0" descr="Text&#10;&#10;Description automatically generated with low confidence">
            <a:extLst>
              <a:ext uri="{FF2B5EF4-FFF2-40B4-BE49-F238E27FC236}">
                <a16:creationId xmlns:a16="http://schemas.microsoft.com/office/drawing/2014/main" id="{32C0050A-8695-4189-9F14-F940C68AC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553" y="5982984"/>
            <a:ext cx="1996049" cy="75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7D5C43-07F1-7BFC-3575-BE63C35AF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1284" y="1836102"/>
            <a:ext cx="5818975" cy="1457661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/>
              <a:t>SCHOOLS FOR ALL?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BFB17-4A60-B273-7809-963A4EB10BEB}"/>
              </a:ext>
            </a:extLst>
          </p:cNvPr>
          <p:cNvSpPr txBox="1"/>
          <p:nvPr/>
        </p:nvSpPr>
        <p:spPr>
          <a:xfrm>
            <a:off x="6721415" y="3745821"/>
            <a:ext cx="44783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 </a:t>
            </a:r>
            <a:r>
              <a:rPr lang="en-GB" sz="2400" b="1" dirty="0"/>
              <a:t>Youth Voice Research Showcase</a:t>
            </a:r>
          </a:p>
          <a:p>
            <a:pPr algn="ctr"/>
            <a:r>
              <a:rPr lang="en-GB" sz="2400" b="1" dirty="0"/>
              <a:t>21 February 2023</a:t>
            </a:r>
          </a:p>
        </p:txBody>
      </p:sp>
      <p:pic>
        <p:nvPicPr>
          <p:cNvPr id="4" name="Picture 3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B3AB37BB-57AA-7C94-77C4-63AB368513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10" r="24456" b="-1"/>
          <a:stretch/>
        </p:blipFill>
        <p:spPr>
          <a:xfrm>
            <a:off x="-1" y="-1"/>
            <a:ext cx="6096010" cy="6858001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4A25D2A-CFA8-2C9C-3CC9-BCCB287FA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999" y="162472"/>
            <a:ext cx="3235501" cy="89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85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AA069-9732-AEC1-7E2C-FE92EEE0F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2286000"/>
            <a:ext cx="3965456" cy="22860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PUSHING SQUARES INTO CIRCLES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10674-EE8C-0B9D-CEB1-1A820065C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106" y="762000"/>
            <a:ext cx="5840840" cy="5334000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Narrowing of curriculum and emphasis on academic subjects/knowledge is misaligned with a student body that represents a wide range of interests, aptitudes and aspirations</a:t>
            </a:r>
          </a:p>
          <a:p>
            <a:pPr>
              <a:lnSpc>
                <a:spcPct val="110000"/>
              </a:lnSpc>
            </a:pPr>
            <a:r>
              <a:rPr lang="en-US" sz="2000" b="1" i="1" dirty="0"/>
              <a:t>‘The only class I ever liked was my graphics one… I just didn’t like school because I would go there and then my whole brain would just shut down’ (Saleem, 18)</a:t>
            </a:r>
          </a:p>
          <a:p>
            <a:pPr>
              <a:lnSpc>
                <a:spcPct val="110000"/>
              </a:lnSpc>
            </a:pPr>
            <a:r>
              <a:rPr lang="en-US" sz="2000" b="1" i="1" dirty="0"/>
              <a:t>‘I never really tried in school because I didn’t understand what was going on half the time’ (Martin, 17)</a:t>
            </a:r>
          </a:p>
          <a:p>
            <a:pPr>
              <a:lnSpc>
                <a:spcPct val="110000"/>
              </a:lnSpc>
            </a:pPr>
            <a:r>
              <a:rPr lang="en-US" sz="2000" b="1" i="1" dirty="0"/>
              <a:t>‘You feel like a robot’ (Maxine, 16)</a:t>
            </a:r>
          </a:p>
        </p:txBody>
      </p:sp>
    </p:spTree>
    <p:extLst>
      <p:ext uri="{BB962C8B-B14F-4D97-AF65-F5344CB8AC3E}">
        <p14:creationId xmlns:p14="http://schemas.microsoft.com/office/powerpoint/2010/main" val="250431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138D4-5CF5-E116-1542-699A99407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251" y="2286000"/>
            <a:ext cx="3644722" cy="22860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THRIVING ELSEHWERE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01B1E-3255-796F-7328-40932CB2B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247" y="774878"/>
            <a:ext cx="5486899" cy="5298118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Many interviewees were current students of VET or alternative provision and were finding learning enjoyable, and achievable, in these different settings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u="sng" dirty="0"/>
              <a:t>Respect and recognition</a:t>
            </a:r>
          </a:p>
          <a:p>
            <a:pPr>
              <a:lnSpc>
                <a:spcPct val="110000"/>
              </a:lnSpc>
            </a:pPr>
            <a:r>
              <a:rPr lang="en-US" b="1" i="1" dirty="0"/>
              <a:t>‘It’s like a big step when you go from school to college: you have much more freedom and they treat you more like adults, not children’ (Lydia, 16)</a:t>
            </a:r>
          </a:p>
          <a:p>
            <a:pPr>
              <a:lnSpc>
                <a:spcPct val="110000"/>
              </a:lnSpc>
            </a:pPr>
            <a:r>
              <a:rPr lang="en-US" b="1" i="1" dirty="0"/>
              <a:t>‘[Schools] need to bring in people that understand… That’s why I like these teachers, because they’ve been there, they’ve done that, they’ve got the T-shirt… They know how to help’ (Damian, 16)</a:t>
            </a:r>
          </a:p>
          <a:p>
            <a:pPr>
              <a:lnSpc>
                <a:spcPct val="110000"/>
              </a:lnSpc>
            </a:pPr>
            <a:r>
              <a:rPr lang="en-US" b="1" i="1" dirty="0"/>
              <a:t>‘They actually help you… It’s 100 times better… They actually speak to you… They make you feel… more welcome’ (Phil, 18)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23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F2554-ECE0-34EA-508A-572646650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2286000"/>
            <a:ext cx="3965456" cy="22860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THRIVING ELSEWHERE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E0091-2098-4F6C-7AF9-ECE4697AC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9511" y="799450"/>
            <a:ext cx="5622630" cy="5529633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700" u="sng" dirty="0"/>
              <a:t>Flexibility and choice</a:t>
            </a:r>
          </a:p>
          <a:p>
            <a:pPr>
              <a:lnSpc>
                <a:spcPct val="110000"/>
              </a:lnSpc>
            </a:pPr>
            <a:r>
              <a:rPr lang="en-US" sz="1700" b="1" i="1" dirty="0"/>
              <a:t>‘I was in high school, so I was doing a lot of subjects… and I didn’t like most of them… I prefer college because in college I’m not doing so many subjects, and you can make a choice actually’ (Gasira, 17)</a:t>
            </a:r>
          </a:p>
          <a:p>
            <a:pPr>
              <a:lnSpc>
                <a:spcPct val="110000"/>
              </a:lnSpc>
            </a:pPr>
            <a:r>
              <a:rPr lang="en-US" sz="1700" b="1" i="1" dirty="0"/>
              <a:t>‘I think we learn more. When you’re in school you write it all off a whiteboard and you just listen to the teacher, but in college someone’s showing you and they go, ‘Oh, why don’t you try it?’, so you’re learning in a better way’ (Brooke, 17)</a:t>
            </a:r>
          </a:p>
          <a:p>
            <a:pPr>
              <a:lnSpc>
                <a:spcPct val="110000"/>
              </a:lnSpc>
            </a:pPr>
            <a:r>
              <a:rPr lang="en-US" sz="1700"/>
              <a:t>These </a:t>
            </a:r>
            <a:r>
              <a:rPr lang="en-US" sz="1700" dirty="0"/>
              <a:t>f</a:t>
            </a:r>
            <a:r>
              <a:rPr lang="en-US" sz="1700"/>
              <a:t>indings </a:t>
            </a:r>
            <a:r>
              <a:rPr lang="en-US" sz="1700" dirty="0"/>
              <a:t>suggest there is something about the mainstream school environment – rather than learning/education itself – that can be off-putting and unengaging for many young people</a:t>
            </a:r>
          </a:p>
          <a:p>
            <a:pPr>
              <a:lnSpc>
                <a:spcPct val="110000"/>
              </a:lnSpc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603535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DB4423-716D-4B40-9498-69F5F3E5E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51A3FD3-5F62-76B1-5A5A-C5D57035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340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7D8D18-36D1-C577-CE9D-37461C33D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251" y="2286000"/>
            <a:ext cx="3644722" cy="22860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Young Lives Young Futures	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04182A-BEAF-5DAD-3952-0D140A792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973" y="1250342"/>
            <a:ext cx="5234609" cy="5031188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ESRC-funded study by KCL and Edge Foundation (2019-24)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dirty="0"/>
              <a:t>Looking at young people’s experiences of their post-16 transitions (age 15-20) </a:t>
            </a:r>
            <a:r>
              <a:rPr lang="en-GB" sz="2000" dirty="0"/>
              <a:t>– focusing on </a:t>
            </a:r>
            <a:r>
              <a:rPr lang="en-GB" sz="2000" b="1" dirty="0"/>
              <a:t>those who do not go to university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000" dirty="0"/>
          </a:p>
          <a:p>
            <a:pPr>
              <a:lnSpc>
                <a:spcPct val="110000"/>
              </a:lnSpc>
            </a:pPr>
            <a:r>
              <a:rPr lang="en-GB" sz="2000" dirty="0"/>
              <a:t>Today we will be talking about results from the</a:t>
            </a:r>
            <a:r>
              <a:rPr lang="en-GB" sz="2000" b="1" dirty="0"/>
              <a:t> first wave of quantitative and qualitative data </a:t>
            </a:r>
            <a:r>
              <a:rPr lang="en-GB" sz="2000" dirty="0"/>
              <a:t>collection</a:t>
            </a:r>
          </a:p>
          <a:p>
            <a:pPr>
              <a:lnSpc>
                <a:spcPct val="110000"/>
              </a:lnSpc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1312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4E9F8B3-8282-4A93-BBF8-3342538A7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7D8D18-36D1-C577-CE9D-37461C33D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1558584"/>
            <a:ext cx="9514217" cy="249538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8EFA797-975B-41D8-BC96-56CDC2CFA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1562" y="222770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F7FD7EB-E688-22B5-7C55-CA9BA202E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510164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4A61C-38DA-AAA5-28F9-42EB889E787D}"/>
              </a:ext>
            </a:extLst>
          </p:cNvPr>
          <p:cNvSpPr txBox="1">
            <a:spLocks/>
          </p:cNvSpPr>
          <p:nvPr/>
        </p:nvSpPr>
        <p:spPr>
          <a:xfrm>
            <a:off x="3826933" y="524667"/>
            <a:ext cx="7893380" cy="6333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120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496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2104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VET at centre of Government’s plans to address youth unemployment and skills shortages – discourse of creating greater </a:t>
            </a:r>
            <a:r>
              <a:rPr lang="en-GB" sz="2000" b="1" dirty="0"/>
              <a:t>parity of esteem </a:t>
            </a:r>
            <a:r>
              <a:rPr lang="en-GB" sz="2000" dirty="0"/>
              <a:t>between vocational &amp; academic post-16 pathways</a:t>
            </a:r>
          </a:p>
          <a:p>
            <a:endParaRPr lang="en-GB" sz="2000" dirty="0"/>
          </a:p>
          <a:p>
            <a:r>
              <a:rPr lang="en-GB" sz="2000" dirty="0"/>
              <a:t>Simultaneously, school curriculum and accountability reforms at Key Stage 4 </a:t>
            </a: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reinforcing heavy emphasis on traditional academic subjects/knowledge </a:t>
            </a:r>
          </a:p>
          <a:p>
            <a:endParaRPr lang="en-GB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GB" sz="2000" dirty="0"/>
              <a:t>Young people’s voices absent in these policy decisions &amp; debates -our participants (15-16 in summer of 2021) from a unique cohort –entire secondary school career in schools whose curriculum shaped by KS4 reforms</a:t>
            </a:r>
          </a:p>
          <a:p>
            <a:pPr>
              <a:lnSpc>
                <a:spcPct val="110000"/>
              </a:lnSpc>
            </a:pPr>
            <a:endParaRPr lang="en-GB" sz="2000" dirty="0"/>
          </a:p>
          <a:p>
            <a:pPr>
              <a:lnSpc>
                <a:spcPct val="110000"/>
              </a:lnSpc>
            </a:pP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Also affected by last two years of compulsory schooling coinciding with height of Covid-19</a:t>
            </a:r>
            <a:endParaRPr lang="en-GB" sz="2000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88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CBB6F8-D4F9-A57E-EF32-6D320CB70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3589"/>
            <a:ext cx="4229100" cy="114100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kern="1200" cap="all" spc="600" baseline="0" dirty="0">
                <a:latin typeface="+mj-lt"/>
                <a:ea typeface="+mj-ea"/>
                <a:cs typeface="+mj-cs"/>
              </a:rPr>
              <a:t>INTERVIEWS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49ED41-EA89-DF36-9E99-CB4623049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9450" y="2286000"/>
            <a:ext cx="4219149" cy="381000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9213D6-AE92-95CB-817D-EDB2EA6E5AF3}"/>
              </a:ext>
            </a:extLst>
          </p:cNvPr>
          <p:cNvSpPr txBox="1"/>
          <p:nvPr/>
        </p:nvSpPr>
        <p:spPr>
          <a:xfrm>
            <a:off x="6084490" y="1547336"/>
            <a:ext cx="44324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113 young people, aged 15-18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Diverse range of backgrounds and interests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Living in one of four case study areas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0C9EE79A-002B-0BF9-37CB-83C909FA03CF}"/>
              </a:ext>
            </a:extLst>
          </p:cNvPr>
          <p:cNvSpPr txBox="1">
            <a:spLocks/>
          </p:cNvSpPr>
          <p:nvPr/>
        </p:nvSpPr>
        <p:spPr>
          <a:xfrm>
            <a:off x="933451" y="1833163"/>
            <a:ext cx="4229100" cy="11410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8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C4002-E785-E824-1BDD-C68C58FF6C2E}"/>
              </a:ext>
            </a:extLst>
          </p:cNvPr>
          <p:cNvSpPr txBox="1"/>
          <p:nvPr/>
        </p:nvSpPr>
        <p:spPr>
          <a:xfrm>
            <a:off x="943401" y="3143512"/>
            <a:ext cx="4229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Summer 2021 with young people in Year 11 (age 15-16)</a:t>
            </a:r>
          </a:p>
          <a:p>
            <a:endParaRPr lang="en-GB" dirty="0"/>
          </a:p>
          <a:p>
            <a:r>
              <a:rPr lang="en-GB" dirty="0"/>
              <a:t>Sample drawn from National Pupil Database </a:t>
            </a:r>
          </a:p>
          <a:p>
            <a:endParaRPr lang="en-GB" dirty="0"/>
          </a:p>
          <a:p>
            <a:r>
              <a:rPr lang="en-GB" dirty="0"/>
              <a:t>37% of sampled young people completed the survey, a total of 10,438 responses</a:t>
            </a:r>
          </a:p>
          <a:p>
            <a:endParaRPr lang="en-GB" dirty="0"/>
          </a:p>
          <a:p>
            <a:r>
              <a:rPr lang="en-GB" dirty="0"/>
              <a:t>Nationally representative (oversampling smaller ethnic groups – figures weighted to adjust for this as well as  non-response)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BAC78ED-B7A6-94B6-157E-751D8343C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304292"/>
              </p:ext>
            </p:extLst>
          </p:nvPr>
        </p:nvGraphicFramePr>
        <p:xfrm>
          <a:off x="6117461" y="3347407"/>
          <a:ext cx="4955376" cy="3008531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2477688">
                  <a:extLst>
                    <a:ext uri="{9D8B030D-6E8A-4147-A177-3AD203B41FA5}">
                      <a16:colId xmlns:a16="http://schemas.microsoft.com/office/drawing/2014/main" val="4048364008"/>
                    </a:ext>
                  </a:extLst>
                </a:gridCol>
                <a:gridCol w="2477688">
                  <a:extLst>
                    <a:ext uri="{9D8B030D-6E8A-4147-A177-3AD203B41FA5}">
                      <a16:colId xmlns:a16="http://schemas.microsoft.com/office/drawing/2014/main" val="1947321694"/>
                    </a:ext>
                  </a:extLst>
                </a:gridCol>
              </a:tblGrid>
              <a:tr h="439039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EET status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</a:rPr>
                        <a:t>No. of participants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75946"/>
                  </a:ext>
                </a:extLst>
              </a:tr>
              <a:tr h="364174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Year 11 (mainstream)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</a:rPr>
                        <a:t>35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4192525"/>
                  </a:ext>
                </a:extLst>
              </a:tr>
              <a:tr h="355214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Year 11 (alt.  </a:t>
                      </a:r>
                      <a:r>
                        <a:rPr lang="en-GB" sz="1800" dirty="0" err="1">
                          <a:effectLst/>
                        </a:rPr>
                        <a:t>edu</a:t>
                      </a:r>
                      <a:r>
                        <a:rPr lang="en-GB" sz="1800" dirty="0">
                          <a:effectLst/>
                        </a:rPr>
                        <a:t>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</a:rPr>
                        <a:t>6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7823995"/>
                  </a:ext>
                </a:extLst>
              </a:tr>
              <a:tr h="237563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Sixth form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</a:rPr>
                        <a:t>1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353521"/>
                  </a:ext>
                </a:extLst>
              </a:tr>
              <a:tr h="237563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FE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</a:rPr>
                        <a:t>36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2611531"/>
                  </a:ext>
                </a:extLst>
              </a:tr>
              <a:tr h="237563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UTC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</a:rPr>
                        <a:t>21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1465440"/>
                  </a:ext>
                </a:extLst>
              </a:tr>
              <a:tr h="237563"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</a:rPr>
                        <a:t>In training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</a:rPr>
                        <a:t>12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5566709"/>
                  </a:ext>
                </a:extLst>
              </a:tr>
              <a:tr h="326104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NEET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</a:rPr>
                        <a:t>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8682670"/>
                  </a:ext>
                </a:extLst>
              </a:tr>
              <a:tr h="207967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TOTAL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</a:rPr>
                        <a:t>113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4981187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8ADEB68-BDB6-B49E-FA53-4278A3506E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42" y="453380"/>
            <a:ext cx="2304994" cy="1831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562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0E3E3-52A9-CEA7-3339-2A1C149F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66165"/>
            <a:ext cx="10287000" cy="806823"/>
          </a:xfrm>
        </p:spPr>
        <p:txBody>
          <a:bodyPr/>
          <a:lstStyle/>
          <a:p>
            <a:r>
              <a:rPr lang="en-US" dirty="0"/>
              <a:t>Key findings from the survey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43AEB-3F95-7A06-B391-7D0DAC5AE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479174"/>
            <a:ext cx="10287000" cy="4912661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Only</a:t>
            </a:r>
            <a:r>
              <a:rPr lang="en-US" sz="2000" b="1" dirty="0"/>
              <a:t> 55%</a:t>
            </a:r>
            <a:r>
              <a:rPr lang="en-US" sz="2000" dirty="0"/>
              <a:t> of young people agreed with the statement </a:t>
            </a:r>
            <a:r>
              <a:rPr lang="en-US" sz="2400" dirty="0"/>
              <a:t>‘</a:t>
            </a:r>
            <a:r>
              <a:rPr lang="en-US" sz="2400" b="1" dirty="0"/>
              <a:t>on the whole I like school</a:t>
            </a:r>
            <a:r>
              <a:rPr lang="en-US" sz="2400" dirty="0"/>
              <a:t>’ </a:t>
            </a:r>
            <a:r>
              <a:rPr lang="en-US" sz="2000" dirty="0"/>
              <a:t>compared to 84% in a similar survey carried out in 2006  (</a:t>
            </a:r>
            <a:r>
              <a:rPr lang="en-US" sz="2000" i="1" dirty="0"/>
              <a:t>Next Steps </a:t>
            </a:r>
            <a:r>
              <a:rPr lang="en-US" sz="2000" dirty="0"/>
              <a:t>- LSYPE1)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Proportion agreeing with this statement lower for:</a:t>
            </a:r>
          </a:p>
          <a:p>
            <a:r>
              <a:rPr lang="en-US" sz="2000" dirty="0"/>
              <a:t>Those from </a:t>
            </a:r>
            <a:r>
              <a:rPr lang="en-US" sz="2000" b="1" dirty="0"/>
              <a:t>low-income backgrounds </a:t>
            </a:r>
            <a:r>
              <a:rPr lang="en-US" sz="2000" dirty="0"/>
              <a:t>(eligible for FSM) –only  </a:t>
            </a:r>
            <a:r>
              <a:rPr lang="en-US" sz="2000" b="1" dirty="0"/>
              <a:t>47%</a:t>
            </a:r>
            <a:r>
              <a:rPr lang="en-US" sz="2000" dirty="0"/>
              <a:t> of whom agreed compared to 60% of those who have never been eligible for FSM</a:t>
            </a:r>
          </a:p>
          <a:p>
            <a:endParaRPr lang="en-US" sz="2000" dirty="0"/>
          </a:p>
          <a:p>
            <a:r>
              <a:rPr lang="en-US" sz="2000" dirty="0"/>
              <a:t>Those with </a:t>
            </a:r>
            <a:r>
              <a:rPr lang="en-US" sz="2000" b="1" dirty="0"/>
              <a:t>SEND</a:t>
            </a:r>
            <a:r>
              <a:rPr lang="en-US" sz="2000" dirty="0"/>
              <a:t> – </a:t>
            </a:r>
            <a:r>
              <a:rPr lang="en-US" sz="2000" b="1" dirty="0"/>
              <a:t>45% </a:t>
            </a:r>
            <a:r>
              <a:rPr lang="en-US" sz="2000" dirty="0"/>
              <a:t>agreed compared to 64% without SEND</a:t>
            </a:r>
          </a:p>
          <a:p>
            <a:endParaRPr lang="en-US" sz="2000" dirty="0"/>
          </a:p>
          <a:p>
            <a:r>
              <a:rPr lang="en-US" sz="2000" dirty="0"/>
              <a:t>Those identifying as </a:t>
            </a:r>
            <a:r>
              <a:rPr lang="en-US" sz="2000" b="1" dirty="0"/>
              <a:t>non-binary </a:t>
            </a:r>
            <a:r>
              <a:rPr lang="en-US" sz="2000" dirty="0"/>
              <a:t>– </a:t>
            </a:r>
            <a:r>
              <a:rPr lang="en-US" sz="2000" b="1" dirty="0"/>
              <a:t>35%  </a:t>
            </a:r>
            <a:r>
              <a:rPr lang="en-US" sz="2000" dirty="0"/>
              <a:t>agreed  and </a:t>
            </a:r>
            <a:r>
              <a:rPr lang="en-US" sz="2000" b="1" dirty="0"/>
              <a:t>trans  - 37% </a:t>
            </a:r>
            <a:r>
              <a:rPr lang="en-US" sz="2000" dirty="0"/>
              <a:t>agreed</a:t>
            </a:r>
          </a:p>
          <a:p>
            <a:endParaRPr lang="en-US" sz="2000" dirty="0"/>
          </a:p>
          <a:p>
            <a:r>
              <a:rPr lang="en-US" sz="2000" dirty="0"/>
              <a:t>Young people who say they are </a:t>
            </a:r>
            <a:r>
              <a:rPr lang="en-US" sz="2000" b="1" dirty="0"/>
              <a:t>‘not at all likely’ to go to university  - </a:t>
            </a:r>
            <a:r>
              <a:rPr lang="en-US" sz="2000" dirty="0"/>
              <a:t>33% agreed compared to 70% of those who said they were ‘very likely’ to go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566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0E3E3-52A9-CEA7-3339-2A1C149F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66165"/>
            <a:ext cx="10287000" cy="806823"/>
          </a:xfrm>
        </p:spPr>
        <p:txBody>
          <a:bodyPr/>
          <a:lstStyle/>
          <a:p>
            <a:r>
              <a:rPr lang="en-US" dirty="0"/>
              <a:t>Key findings from the survey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43AEB-3F95-7A06-B391-7D0DAC5AE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479174"/>
            <a:ext cx="10287000" cy="4912661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64% of respondents agreed with the statement ‘</a:t>
            </a:r>
            <a:r>
              <a:rPr lang="en-US" sz="2000" b="1" dirty="0"/>
              <a:t>I am noticed and listened to by my teachers</a:t>
            </a:r>
            <a:r>
              <a:rPr lang="en-US" sz="2000" dirty="0"/>
              <a:t>’ but only 58% of those with </a:t>
            </a:r>
            <a:r>
              <a:rPr lang="en-US" sz="2000" b="1" dirty="0"/>
              <a:t>SEND</a:t>
            </a:r>
            <a:r>
              <a:rPr lang="en-US" sz="2000" dirty="0"/>
              <a:t>, 49% of those with </a:t>
            </a:r>
            <a:r>
              <a:rPr lang="en-US" sz="2000" b="1" dirty="0"/>
              <a:t>low predicted GCSE grades</a:t>
            </a:r>
            <a:r>
              <a:rPr lang="en-US" sz="2000" dirty="0"/>
              <a:t>, 48% of </a:t>
            </a:r>
            <a:r>
              <a:rPr lang="en-US" sz="2000" b="1" dirty="0"/>
              <a:t>trans</a:t>
            </a:r>
            <a:r>
              <a:rPr lang="en-US" sz="2000" dirty="0"/>
              <a:t> young people and 42% </a:t>
            </a:r>
            <a:r>
              <a:rPr lang="en-US" sz="2000" b="1" dirty="0"/>
              <a:t>non-binary</a:t>
            </a:r>
            <a:r>
              <a:rPr lang="en-US" sz="2000" dirty="0"/>
              <a:t> young people agreed.</a:t>
            </a:r>
          </a:p>
          <a:p>
            <a:endParaRPr lang="en-US" sz="2000" dirty="0"/>
          </a:p>
          <a:p>
            <a:r>
              <a:rPr lang="en-US" sz="2000" dirty="0"/>
              <a:t>Only </a:t>
            </a:r>
            <a:r>
              <a:rPr lang="en-US" sz="2000" b="1" dirty="0"/>
              <a:t>48% </a:t>
            </a:r>
            <a:r>
              <a:rPr lang="en-US" sz="2000" dirty="0"/>
              <a:t>of the whole sample said they received </a:t>
            </a:r>
            <a:r>
              <a:rPr lang="en-US" sz="2000" b="1" dirty="0"/>
              <a:t>encouragement from their teachers</a:t>
            </a:r>
          </a:p>
          <a:p>
            <a:endParaRPr lang="en-US" sz="2000" dirty="0"/>
          </a:p>
          <a:p>
            <a:r>
              <a:rPr lang="en-US" sz="2000" b="1" dirty="0"/>
              <a:t>45% </a:t>
            </a:r>
            <a:r>
              <a:rPr lang="en-US" sz="2000" dirty="0"/>
              <a:t>of young people identifying with minority sexuality categories and </a:t>
            </a:r>
            <a:r>
              <a:rPr lang="en-US" sz="2000" b="1" dirty="0"/>
              <a:t>39% </a:t>
            </a:r>
            <a:r>
              <a:rPr lang="en-US" sz="2000" dirty="0"/>
              <a:t>identifying as trans reported </a:t>
            </a:r>
            <a:r>
              <a:rPr lang="en-US" sz="2000" b="1" dirty="0"/>
              <a:t>unfair treatment or bullying by peers </a:t>
            </a:r>
            <a:r>
              <a:rPr lang="en-US" sz="2000" dirty="0"/>
              <a:t>based on their sexual orientation and trans status</a:t>
            </a:r>
            <a:r>
              <a:rPr lang="en-US" sz="2000" b="1" dirty="0"/>
              <a:t> </a:t>
            </a:r>
            <a:r>
              <a:rPr lang="en-US" sz="2000" dirty="0"/>
              <a:t>respectively</a:t>
            </a:r>
          </a:p>
          <a:p>
            <a:endParaRPr lang="en-US" sz="2000" dirty="0"/>
          </a:p>
          <a:p>
            <a:r>
              <a:rPr lang="en-US" sz="2000" dirty="0"/>
              <a:t>Almost one in every four young people said they have been treated unfairly by their peers because of their </a:t>
            </a:r>
            <a:r>
              <a:rPr lang="en-US" sz="2000" b="1" dirty="0"/>
              <a:t>size or style </a:t>
            </a:r>
            <a:r>
              <a:rPr lang="en-US" sz="2000" dirty="0"/>
              <a:t>(including how they look).</a:t>
            </a:r>
          </a:p>
        </p:txBody>
      </p:sp>
    </p:spTree>
    <p:extLst>
      <p:ext uri="{BB962C8B-B14F-4D97-AF65-F5344CB8AC3E}">
        <p14:creationId xmlns:p14="http://schemas.microsoft.com/office/powerpoint/2010/main" val="2055638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DDC647-4389-E3F2-5BF8-4A118FFCF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28" y="359324"/>
            <a:ext cx="4820771" cy="1092958"/>
          </a:xfrm>
        </p:spPr>
        <p:txBody>
          <a:bodyPr>
            <a:normAutofit/>
          </a:bodyPr>
          <a:lstStyle/>
          <a:p>
            <a:r>
              <a:rPr lang="en-US" dirty="0"/>
              <a:t>PRESSURE OF YEAR 11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A4D85E-F98A-F670-16C3-7B2B0DA3A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17781"/>
            <a:ext cx="6096000" cy="3640219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0BD52-0C64-31F4-A679-2BDE84D7A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72" y="1613647"/>
            <a:ext cx="6974540" cy="395371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Year 11 particularly stressful due to exams and pressure to make decisions about the future (Lupton et al., 2021)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Pressure and expectations took a toll on their mental health </a:t>
            </a:r>
          </a:p>
          <a:p>
            <a:pPr>
              <a:lnSpc>
                <a:spcPct val="110000"/>
              </a:lnSpc>
            </a:pPr>
            <a:r>
              <a:rPr lang="en-US" sz="2000" b="1" i="1" dirty="0"/>
              <a:t>‘I think the pressure around young people, like, really does have an effect on their mental health… and like the standards they have to be at… I think there needs to be less pressure on people my age to do well and more support’ (John, 15)</a:t>
            </a:r>
          </a:p>
          <a:p>
            <a:pPr>
              <a:lnSpc>
                <a:spcPct val="110000"/>
              </a:lnSpc>
            </a:pPr>
            <a:r>
              <a:rPr lang="en-US" sz="2000" b="1" i="1" dirty="0"/>
              <a:t>‘There’s so much pressure… put on us, especially this year, and it’s just overwhelming, like so overwhelming… I don’t even know where to start, don’t know what to do… and there’s such a big window of what to do next year, and it’s just overwhelming, all the options’ (Dylan, 15)</a:t>
            </a:r>
          </a:p>
        </p:txBody>
      </p:sp>
      <p:pic>
        <p:nvPicPr>
          <p:cNvPr id="5" name="Picture 4" descr="A person sleeping on a chair&#10;&#10;Description automatically generated with medium confidence">
            <a:extLst>
              <a:ext uri="{FF2B5EF4-FFF2-40B4-BE49-F238E27FC236}">
                <a16:creationId xmlns:a16="http://schemas.microsoft.com/office/drawing/2014/main" id="{F1758328-C600-9F6B-8CB0-E643FCAD1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18" r="6515" b="-1"/>
          <a:stretch/>
        </p:blipFill>
        <p:spPr>
          <a:xfrm>
            <a:off x="7673783" y="1049010"/>
            <a:ext cx="4518217" cy="508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79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AFD3-5D05-F74A-510A-47F3AAB92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84" y="1927412"/>
            <a:ext cx="3965456" cy="22860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MISRECOGNITION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72E4E-6F98-E9E8-30A6-715C2B088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640" y="699247"/>
            <a:ext cx="6519101" cy="5396753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Strong feeling of being unsupported and not ‘seen’ by teachers at school 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Sometimes this was linked to identity characteristics, most notably social class and age, by young people who felt they had nothing in common with their teachers</a:t>
            </a:r>
          </a:p>
          <a:p>
            <a:pPr>
              <a:lnSpc>
                <a:spcPct val="110000"/>
              </a:lnSpc>
            </a:pPr>
            <a:r>
              <a:rPr lang="en-US" sz="2000" b="1" i="1" dirty="0"/>
              <a:t>‘I’ve had so many teachers that have said to me, “I know what’s going on”. You don’t, you don’t have a clue… I’ve grown up in some of the roughest estates… They haven’t seen that… They haven’t experienced what I’ve experienced’ (Damian, 16)</a:t>
            </a:r>
          </a:p>
          <a:p>
            <a:pPr>
              <a:lnSpc>
                <a:spcPct val="110000"/>
              </a:lnSpc>
            </a:pPr>
            <a:r>
              <a:rPr lang="en-US" sz="2000" b="1" i="1" dirty="0"/>
              <a:t>‘They might as well say… fuck off!... They just do their best to get rid of you’ (Ricky, 15)</a:t>
            </a:r>
          </a:p>
        </p:txBody>
      </p:sp>
    </p:spTree>
    <p:extLst>
      <p:ext uri="{BB962C8B-B14F-4D97-AF65-F5344CB8AC3E}">
        <p14:creationId xmlns:p14="http://schemas.microsoft.com/office/powerpoint/2010/main" val="3342553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D63AF-62D1-388F-BF92-F921DE036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251" y="2286000"/>
            <a:ext cx="3644722" cy="2286000"/>
          </a:xfrm>
        </p:spPr>
        <p:txBody>
          <a:bodyPr anchor="ctr">
            <a:norm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LACK OF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BC1A8-3705-A246-C093-962815146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5741" y="774878"/>
            <a:ext cx="6096000" cy="5500416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Young people who had been bullied, had ongoing struggles with their mental health or who were dyslexic felt particularly unsupported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This often led to moving school/leaving school entirely</a:t>
            </a:r>
          </a:p>
          <a:p>
            <a:pPr>
              <a:lnSpc>
                <a:spcPct val="110000"/>
              </a:lnSpc>
            </a:pPr>
            <a:r>
              <a:rPr lang="en-US" sz="1600" b="1" i="1" dirty="0"/>
              <a:t>‘Academically, I did [enjoy school], but I had a lot of problems with anxiety and, unfortunately, the school didn’t really support me that well, so I struggled in that sense. And I missed a lot of lessons because I just couldn’t really go in… It was horrible’ (Chelsea, 18)</a:t>
            </a:r>
          </a:p>
          <a:p>
            <a:pPr>
              <a:lnSpc>
                <a:spcPct val="110000"/>
              </a:lnSpc>
            </a:pPr>
            <a:r>
              <a:rPr lang="en-US" sz="1600" b="1" i="1" dirty="0"/>
              <a:t>‘When I went [to school] they didn’t know what to do with me, so they just… let me go on my phone… during lessons; the teachers wouldn’t really talk to me either’ (Eoin, 17)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Several had positive relationships with a select one or two teachers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Structural pressures on teachers’ abilities to attend to pastoral needs of their students and build relationships</a:t>
            </a:r>
          </a:p>
        </p:txBody>
      </p:sp>
    </p:spTree>
    <p:extLst>
      <p:ext uri="{BB962C8B-B14F-4D97-AF65-F5344CB8AC3E}">
        <p14:creationId xmlns:p14="http://schemas.microsoft.com/office/powerpoint/2010/main" val="601969067"/>
      </p:ext>
    </p:extLst>
  </p:cSld>
  <p:clrMapOvr>
    <a:masterClrMapping/>
  </p:clrMapOvr>
</p:sld>
</file>

<file path=ppt/theme/theme1.xml><?xml version="1.0" encoding="utf-8"?>
<a:theme xmlns:a="http://schemas.openxmlformats.org/drawingml/2006/main" name="AfterglowVTI">
  <a:themeElements>
    <a:clrScheme name="Custom 7">
      <a:dk1>
        <a:sysClr val="windowText" lastClr="000000"/>
      </a:dk1>
      <a:lt1>
        <a:sysClr val="window" lastClr="FFFFFF"/>
      </a:lt1>
      <a:dk2>
        <a:srgbClr val="0A2E36"/>
      </a:dk2>
      <a:lt2>
        <a:srgbClr val="E7E6E6"/>
      </a:lt2>
      <a:accent1>
        <a:srgbClr val="188659"/>
      </a:accent1>
      <a:accent2>
        <a:srgbClr val="A3A300"/>
      </a:accent2>
      <a:accent3>
        <a:srgbClr val="00ADA8"/>
      </a:accent3>
      <a:accent4>
        <a:srgbClr val="EA0440"/>
      </a:accent4>
      <a:accent5>
        <a:srgbClr val="92278F"/>
      </a:accent5>
      <a:accent6>
        <a:srgbClr val="E15BC1"/>
      </a:accent6>
      <a:hlink>
        <a:srgbClr val="188659"/>
      </a:hlink>
      <a:folHlink>
        <a:srgbClr val="EA0440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glowVTI" id="{804DBEB7-1920-4C72-A0CB-091339F1875F}" vid="{D4C59F5A-9ECA-4C96-BDFD-0606A75324E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6A7AE8C14A1C4CB883235ECB7292C2" ma:contentTypeVersion="12" ma:contentTypeDescription="Create a new document." ma:contentTypeScope="" ma:versionID="8b45bb3894da09c8e12697d161f86736">
  <xsd:schema xmlns:xsd="http://www.w3.org/2001/XMLSchema" xmlns:xs="http://www.w3.org/2001/XMLSchema" xmlns:p="http://schemas.microsoft.com/office/2006/metadata/properties" xmlns:ns1="http://schemas.microsoft.com/sharepoint/v3" xmlns:ns2="23f683b1-c89a-419b-8c16-c070333ffc9c" xmlns:ns3="15aa60b5-810c-4588-b994-e05bfb266315" targetNamespace="http://schemas.microsoft.com/office/2006/metadata/properties" ma:root="true" ma:fieldsID="fa23c29155515fdae05639644eb7e8f2" ns1:_="" ns2:_="" ns3:_="">
    <xsd:import namespace="http://schemas.microsoft.com/sharepoint/v3"/>
    <xsd:import namespace="23f683b1-c89a-419b-8c16-c070333ffc9c"/>
    <xsd:import namespace="15aa60b5-810c-4588-b994-e05bfb2663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683b1-c89a-419b-8c16-c070333ffc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aa60b5-810c-4588-b994-e05bfb26631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518EF8-CBFA-4B62-9963-7E4F6ADF19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97DE9C-55AD-4190-8415-E65715219B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3f683b1-c89a-419b-8c16-c070333ffc9c"/>
    <ds:schemaRef ds:uri="15aa60b5-810c-4588-b994-e05bfb2663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2171</TotalTime>
  <Words>1386</Words>
  <Application>Microsoft Office PowerPoint</Application>
  <PresentationFormat>Widescreen</PresentationFormat>
  <Paragraphs>97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AfterglowVTI</vt:lpstr>
      <vt:lpstr>SCHOOLS FOR ALL?</vt:lpstr>
      <vt:lpstr>Young Lives Young Futures </vt:lpstr>
      <vt:lpstr>Background</vt:lpstr>
      <vt:lpstr>INTERVIEWS</vt:lpstr>
      <vt:lpstr>Key findings from the survey (1)</vt:lpstr>
      <vt:lpstr>Key findings from the survey (2)</vt:lpstr>
      <vt:lpstr>PRESSURE OF YEAR 11</vt:lpstr>
      <vt:lpstr>MISRECOGNITION</vt:lpstr>
      <vt:lpstr>LACK OF SUPPORT</vt:lpstr>
      <vt:lpstr>PUSHING SQUARES INTO CIRCLES</vt:lpstr>
      <vt:lpstr>THRIVING ELSEHWERE</vt:lpstr>
      <vt:lpstr>THRIVING ELSEWHERE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SCHOOLS FOR ALL?</dc:title>
  <dc:creator>Charlotte McPherson</dc:creator>
  <cp:lastModifiedBy>Sharon Gewirtz</cp:lastModifiedBy>
  <cp:revision>45</cp:revision>
  <dcterms:created xsi:type="dcterms:W3CDTF">2023-01-16T09:22:11Z</dcterms:created>
  <dcterms:modified xsi:type="dcterms:W3CDTF">2023-02-22T16:52:47Z</dcterms:modified>
</cp:coreProperties>
</file>