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  <p:sldMasterId id="2147483684" r:id="rId5"/>
  </p:sldMasterIdLst>
  <p:notesMasterIdLst>
    <p:notesMasterId r:id="rId17"/>
  </p:notesMasterIdLst>
  <p:handoutMasterIdLst>
    <p:handoutMasterId r:id="rId18"/>
  </p:handoutMasterIdLst>
  <p:sldIdLst>
    <p:sldId id="256" r:id="rId6"/>
    <p:sldId id="258" r:id="rId7"/>
    <p:sldId id="257" r:id="rId8"/>
    <p:sldId id="276" r:id="rId9"/>
    <p:sldId id="259" r:id="rId10"/>
    <p:sldId id="273" r:id="rId11"/>
    <p:sldId id="271" r:id="rId12"/>
    <p:sldId id="270" r:id="rId13"/>
    <p:sldId id="269" r:id="rId14"/>
    <p:sldId id="275" r:id="rId15"/>
    <p:sldId id="268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7">
          <p15:clr>
            <a:srgbClr val="A4A3A4"/>
          </p15:clr>
        </p15:guide>
        <p15:guide id="2" pos="31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979"/>
    <a:srgbClr val="666666"/>
    <a:srgbClr val="B1B1B1"/>
    <a:srgbClr val="5A2AFA"/>
    <a:srgbClr val="EA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31" autoAdjust="0"/>
  </p:normalViewPr>
  <p:slideViewPr>
    <p:cSldViewPr snapToGrid="0">
      <p:cViewPr varScale="1">
        <p:scale>
          <a:sx n="116" d="100"/>
          <a:sy n="116" d="100"/>
        </p:scale>
        <p:origin x="75" y="78"/>
      </p:cViewPr>
      <p:guideLst>
        <p:guide orient="horz" pos="1877"/>
        <p:guide pos="31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E07B7-A2AB-774B-9072-11A9A64D1351}" type="datetime1">
              <a:rPr lang="en-GB" smtClean="0"/>
              <a:t>22/02/2023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6A1F2-1BF6-B846-B152-788A2D404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963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DDDEC-EC66-1540-A6BA-42D944F53BAF}" type="datetime1">
              <a:rPr lang="en-GB" smtClean="0"/>
              <a:t>22/02/2023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FA936-29D5-6B4A-81B9-95652B2B3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171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FA936-29D5-6B4A-81B9-95652B2B36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85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FA936-29D5-6B4A-81B9-95652B2B36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55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472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459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015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198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FA936-29D5-6B4A-81B9-95652B2B36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57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95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: 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6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57200" y="457200"/>
            <a:ext cx="8229600" cy="211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Gothic A1"/>
              <a:buNone/>
              <a:defRPr sz="4800" b="1"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Gothic A1"/>
              <a:buNone/>
              <a:defRPr sz="4800" b="1"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Gothic A1"/>
              <a:buNone/>
              <a:defRPr sz="4800" b="1"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Gothic A1"/>
              <a:buNone/>
              <a:defRPr sz="4800" b="1"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Gothic A1"/>
              <a:buNone/>
              <a:defRPr sz="4800" b="1"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Gothic A1"/>
              <a:buNone/>
              <a:defRPr sz="4800" b="1"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Gothic A1"/>
              <a:buNone/>
              <a:defRPr sz="4800" b="1"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Gothic A1"/>
              <a:buNone/>
              <a:defRPr sz="4800" b="1"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3629025"/>
            <a:ext cx="9144000" cy="15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800600" y="4348200"/>
            <a:ext cx="3886200" cy="3381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4192153"/>
            <a:ext cx="2171699" cy="494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1: Content, 1 Column">
  <p:cSld name="CUSTOM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57400" y="2571750"/>
            <a:ext cx="6171900" cy="186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lnSpc>
                <a:spcPct val="125000"/>
              </a:lnSpc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0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2"/>
          </p:nvPr>
        </p:nvSpPr>
        <p:spPr>
          <a:xfrm>
            <a:off x="457200" y="2170650"/>
            <a:ext cx="6171900" cy="40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457200" y="4692575"/>
            <a:ext cx="548700" cy="29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1: Split Layout, Left">
  <p:cSld name="CUSTOM_3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3731100" cy="10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457200" y="4692575"/>
            <a:ext cx="548700" cy="29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457404" y="2571750"/>
            <a:ext cx="3731100" cy="186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ubTitle" idx="2"/>
          </p:nvPr>
        </p:nvSpPr>
        <p:spPr>
          <a:xfrm>
            <a:off x="457200" y="2170650"/>
            <a:ext cx="3731100" cy="40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>
            <a:spLocks noGrp="1"/>
          </p:cNvSpPr>
          <p:nvPr>
            <p:ph type="pic" idx="3"/>
          </p:nvPr>
        </p:nvSpPr>
        <p:spPr>
          <a:xfrm>
            <a:off x="4572000" y="0"/>
            <a:ext cx="4572000" cy="515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1: Split Layout, RIght 1">
  <p:cSld name="CUSTOM_3_1_2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4954575" y="457200"/>
            <a:ext cx="3732000" cy="10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457200" y="4692575"/>
            <a:ext cx="548700" cy="29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4954779" y="2571750"/>
            <a:ext cx="3732000" cy="186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2"/>
          </p:nvPr>
        </p:nvSpPr>
        <p:spPr>
          <a:xfrm>
            <a:off x="4954575" y="2170650"/>
            <a:ext cx="3732000" cy="40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08" name="Google Shape;108;p14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5925" y="-92050"/>
            <a:ext cx="5227874" cy="523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76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7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0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514475"/>
            <a:ext cx="8229600" cy="3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115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1pPr>
            <a:lvl2pPr marL="914400" lvl="1" indent="-29845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>
                <a:solidFill>
                  <a:schemeClr val="dk2"/>
                </a:solidFill>
              </a:defRPr>
            </a:lvl2pPr>
            <a:lvl3pPr marL="1371600" lvl="2" indent="-29845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100">
                <a:solidFill>
                  <a:schemeClr val="dk2"/>
                </a:solidFill>
              </a:defRPr>
            </a:lvl3pPr>
            <a:lvl4pPr marL="1828800" lvl="3" indent="-29845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4pPr>
            <a:lvl5pPr marL="2286000" lvl="4" indent="-29845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>
                <a:solidFill>
                  <a:schemeClr val="dk2"/>
                </a:solidFill>
              </a:defRPr>
            </a:lvl5pPr>
            <a:lvl6pPr marL="2743200" lvl="5" indent="-29845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100">
                <a:solidFill>
                  <a:schemeClr val="dk2"/>
                </a:solidFill>
              </a:defRPr>
            </a:lvl6pPr>
            <a:lvl7pPr marL="3200400" lvl="6" indent="-29845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7pPr>
            <a:lvl8pPr marL="3657600" lvl="7" indent="-29845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>
                <a:solidFill>
                  <a:schemeClr val="dk2"/>
                </a:solidFill>
              </a:defRPr>
            </a:lvl8pPr>
            <a:lvl9pPr marL="4114800" lvl="8" indent="-298450" rtl="0">
              <a:lnSpc>
                <a:spcPct val="12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Char char="■"/>
              <a:defRPr sz="1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0536" y="4620702"/>
            <a:ext cx="345250" cy="3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457200" y="4692575"/>
            <a:ext cx="5487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>
              <a:buNone/>
              <a:defRPr sz="8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7" r:id="rId3"/>
    <p:sldLayoutId id="2147483660" r:id="rId4"/>
    <p:sldLayoutId id="2147483687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88">
          <p15:clr>
            <a:srgbClr val="EA4335"/>
          </p15:clr>
        </p15:guide>
        <p15:guide id="4" orient="horz" pos="2952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584">
          <p15:clr>
            <a:srgbClr val="EA4335"/>
          </p15:clr>
        </p15:guide>
        <p15:guide id="8" pos="4176">
          <p15:clr>
            <a:srgbClr val="EA4335"/>
          </p15:clr>
        </p15:guide>
        <p15:guide id="9" orient="horz" pos="2286">
          <p15:clr>
            <a:srgbClr val="EA4335"/>
          </p15:clr>
        </p15:guide>
        <p15:guide id="10" orient="horz" pos="95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ound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34" y="1349728"/>
            <a:ext cx="2636003" cy="11126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0892" y="2716385"/>
            <a:ext cx="499533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800">
                <a:solidFill>
                  <a:schemeClr val="bg1"/>
                </a:solidFill>
                <a:latin typeface="Arial"/>
                <a:cs typeface="Arial"/>
              </a:rPr>
              <a:t>Uncovering the harsh realities</a:t>
            </a:r>
            <a:br>
              <a:rPr lang="en-GB" sz="280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GB" sz="2800">
                <a:solidFill>
                  <a:schemeClr val="bg1"/>
                </a:solidFill>
                <a:latin typeface="Arial"/>
                <a:cs typeface="Arial"/>
              </a:rPr>
              <a:t>for Britain’s young people in today’s jobs market</a:t>
            </a:r>
          </a:p>
          <a:p>
            <a:r>
              <a:rPr lang="en-GB" sz="2000" b="1">
                <a:solidFill>
                  <a:srgbClr val="EAFF01"/>
                </a:solidFill>
                <a:latin typeface="Arial"/>
                <a:cs typeface="Arial"/>
              </a:rPr>
              <a:t>#</a:t>
            </a:r>
            <a:r>
              <a:rPr lang="en-GB" sz="2000" b="1" err="1">
                <a:solidFill>
                  <a:srgbClr val="EAFF01"/>
                </a:solidFill>
                <a:latin typeface="Arial"/>
                <a:cs typeface="Arial"/>
              </a:rPr>
              <a:t>YouthMisspent</a:t>
            </a:r>
            <a:endParaRPr lang="en-GB" sz="2000" b="1">
              <a:solidFill>
                <a:srgbClr val="EAFF0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455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ound96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-692307" y="777440"/>
            <a:ext cx="1726933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>
                <a:solidFill>
                  <a:srgbClr val="666666"/>
                </a:solidFill>
                <a:latin typeface="Arial"/>
                <a:cs typeface="Arial"/>
              </a:rPr>
              <a:t>City</a:t>
            </a:r>
            <a:r>
              <a:rPr lang="en-US" sz="840" baseline="0">
                <a:solidFill>
                  <a:srgbClr val="666666"/>
                </a:solidFill>
                <a:latin typeface="Arial"/>
                <a:cs typeface="Arial"/>
              </a:rPr>
              <a:t> &amp; Guilds  </a:t>
            </a:r>
            <a:r>
              <a:rPr lang="hr-HR" sz="840" b="0" i="0" u="none" strike="noStrike" kern="1200" baseline="0">
                <a:solidFill>
                  <a:srgbClr val="666666"/>
                </a:solidFill>
                <a:latin typeface="Arial"/>
                <a:ea typeface="+mn-ea"/>
                <a:cs typeface="Arial"/>
              </a:rPr>
              <a:t>|</a:t>
            </a:r>
            <a:r>
              <a:rPr lang="hr-HR" sz="840" b="0" i="0" u="none" strike="noStrike" kern="1200" baseline="0">
                <a:solidFill>
                  <a:srgbClr val="66666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40" b="1" baseline="0">
                <a:solidFill>
                  <a:srgbClr val="666666"/>
                </a:solidFill>
              </a:rPr>
              <a:t> Youth Misspent  </a:t>
            </a:r>
            <a:endParaRPr lang="en-US" sz="840" b="1">
              <a:solidFill>
                <a:srgbClr val="6666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399204" y="2533515"/>
            <a:ext cx="114073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40">
                <a:solidFill>
                  <a:srgbClr val="B1B1B1"/>
                </a:solidFill>
                <a:latin typeface="Arial"/>
                <a:cs typeface="Arial"/>
              </a:rPr>
              <a:t>12 December 2022</a:t>
            </a:r>
            <a:endParaRPr lang="en-US" sz="840" b="1">
              <a:solidFill>
                <a:srgbClr val="B1B1B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412336" y="4400480"/>
            <a:ext cx="114073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40">
                <a:latin typeface="Arial"/>
                <a:cs typeface="Arial"/>
              </a:rPr>
              <a:t>03	</a:t>
            </a:r>
            <a:endParaRPr lang="en-US" sz="840" b="1"/>
          </a:p>
        </p:txBody>
      </p:sp>
      <p:sp>
        <p:nvSpPr>
          <p:cNvPr id="6" name="TextBox 5"/>
          <p:cNvSpPr txBox="1"/>
          <p:nvPr/>
        </p:nvSpPr>
        <p:spPr>
          <a:xfrm>
            <a:off x="648254" y="783167"/>
            <a:ext cx="68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EAFF01"/>
                </a:solidFill>
                <a:latin typeface="le Genoss"/>
                <a:cs typeface="le Genoss"/>
              </a:rPr>
              <a:t>Our recommendations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579" y="1443377"/>
            <a:ext cx="3932456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  <a:buClr>
                <a:srgbClr val="EAFF01"/>
              </a:buClr>
            </a:pPr>
            <a:r>
              <a:rPr lang="en-GB" sz="2400" dirty="0">
                <a:solidFill>
                  <a:srgbClr val="EAFF01"/>
                </a:solidFill>
                <a:latin typeface="le Genoss"/>
                <a:cs typeface="le Genoss"/>
              </a:rPr>
              <a:t>Employers</a:t>
            </a:r>
          </a:p>
          <a:p>
            <a:pPr algn="l" rtl="0" fontAlgn="base">
              <a:buFont typeface="+mj-lt"/>
              <a:buAutoNum type="arabicPeriod"/>
            </a:pPr>
            <a:r>
              <a:rPr lang="en-GB" sz="1400" dirty="0">
                <a:solidFill>
                  <a:schemeClr val="bg1"/>
                </a:solidFill>
                <a:latin typeface="Arial"/>
                <a:cs typeface="Arial"/>
              </a:rPr>
              <a:t>Engage with the skills system and existing Government skills initiatives to provide better opportunities and progression for young people – and fill critical skills shortages. And campaign for change where the system </a:t>
            </a:r>
            <a:r>
              <a:rPr lang="en-GB" sz="1400">
                <a:solidFill>
                  <a:schemeClr val="bg1"/>
                </a:solidFill>
                <a:latin typeface="Arial"/>
                <a:cs typeface="Arial"/>
              </a:rPr>
              <a:t>isn’t working.</a:t>
            </a:r>
            <a:endParaRPr lang="en-GB"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 rtl="0" fontAlgn="base">
              <a:buFont typeface="+mj-lt"/>
              <a:buAutoNum type="arabicPeriod" startAt="2"/>
            </a:pPr>
            <a:r>
              <a:rPr lang="en-GB" sz="1400" dirty="0">
                <a:solidFill>
                  <a:schemeClr val="bg1"/>
                </a:solidFill>
                <a:latin typeface="Arial"/>
                <a:cs typeface="Arial"/>
              </a:rPr>
              <a:t>Make it easier for young people to access, then progress in their careers – especially the most disadvantaged / under represented groups.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en-GB" sz="1400" dirty="0">
                <a:solidFill>
                  <a:schemeClr val="bg1"/>
                </a:solidFill>
                <a:latin typeface="Arial"/>
                <a:cs typeface="Arial"/>
              </a:rPr>
              <a:t> Provide more work experience, paid internships or training opportunities and work with education providers to support better careers advice and guidance in schools, to raise awareness of careers on offer.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EA52EC-0EA6-5BFC-DAFA-D749D94567E8}"/>
              </a:ext>
            </a:extLst>
          </p:cNvPr>
          <p:cNvSpPr txBox="1"/>
          <p:nvPr/>
        </p:nvSpPr>
        <p:spPr>
          <a:xfrm>
            <a:off x="4722209" y="1583468"/>
            <a:ext cx="3932456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  <a:buClr>
                <a:srgbClr val="EAFF01"/>
              </a:buClr>
            </a:pPr>
            <a:r>
              <a:rPr lang="en-GB" sz="2400" dirty="0">
                <a:solidFill>
                  <a:srgbClr val="EAFF01"/>
                </a:solidFill>
                <a:latin typeface="le Genoss"/>
                <a:cs typeface="le Genoss"/>
              </a:rPr>
              <a:t>Government</a:t>
            </a:r>
          </a:p>
          <a:p>
            <a:pPr algn="l" rtl="0" fontAlgn="base">
              <a:buFont typeface="+mj-lt"/>
              <a:buAutoNum type="arabicPeriod"/>
            </a:pPr>
            <a:r>
              <a:rPr lang="en-GB" sz="1400" dirty="0">
                <a:solidFill>
                  <a:schemeClr val="bg1"/>
                </a:solidFill>
                <a:latin typeface="Arial"/>
                <a:cs typeface="Arial"/>
              </a:rPr>
              <a:t>Work with educators and employers to optimise existing skills interventions and fully utilise funding pots.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en-GB" sz="1400" dirty="0">
                <a:solidFill>
                  <a:schemeClr val="bg1"/>
                </a:solidFill>
                <a:latin typeface="Arial"/>
                <a:cs typeface="Arial"/>
              </a:rPr>
              <a:t>Improve careers guidance and education from early years through to adulthood.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6271B3-E3CE-7449-AE2E-7B4CBD55D409}"/>
              </a:ext>
            </a:extLst>
          </p:cNvPr>
          <p:cNvSpPr txBox="1"/>
          <p:nvPr/>
        </p:nvSpPr>
        <p:spPr>
          <a:xfrm>
            <a:off x="4722209" y="3214680"/>
            <a:ext cx="4245058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  <a:buClr>
                <a:srgbClr val="EAFF01"/>
              </a:buClr>
            </a:pPr>
            <a:r>
              <a:rPr lang="en-GB" sz="2400" dirty="0">
                <a:solidFill>
                  <a:srgbClr val="EAFF01"/>
                </a:solidFill>
                <a:latin typeface="le Genoss"/>
                <a:cs typeface="le Genoss"/>
              </a:rPr>
              <a:t>Educators</a:t>
            </a:r>
          </a:p>
          <a:p>
            <a:pPr algn="l" rtl="0" fontAlgn="base">
              <a:buFont typeface="+mj-lt"/>
              <a:buAutoNum type="arabicPeriod"/>
            </a:pPr>
            <a:r>
              <a:rPr lang="en-GB" sz="1400" dirty="0">
                <a:solidFill>
                  <a:schemeClr val="bg1"/>
                </a:solidFill>
                <a:latin typeface="Arial"/>
                <a:cs typeface="Arial"/>
              </a:rPr>
              <a:t>Help young people of all ages to be more aware of the broader education and career opportunities available to them.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en-GB" sz="1400" dirty="0">
                <a:solidFill>
                  <a:schemeClr val="bg1"/>
                </a:solidFill>
                <a:latin typeface="Arial"/>
                <a:cs typeface="Arial"/>
              </a:rPr>
              <a:t>Ensure that curricula are inclusive, allowing people with different abilities to achieve their best.</a:t>
            </a:r>
          </a:p>
        </p:txBody>
      </p:sp>
    </p:spTree>
    <p:extLst>
      <p:ext uri="{BB962C8B-B14F-4D97-AF65-F5344CB8AC3E}">
        <p14:creationId xmlns:p14="http://schemas.microsoft.com/office/powerpoint/2010/main" val="158486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ound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-692307" y="777440"/>
            <a:ext cx="1726933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>
                <a:solidFill>
                  <a:srgbClr val="666666"/>
                </a:solidFill>
                <a:latin typeface="Arial"/>
                <a:cs typeface="Arial"/>
              </a:rPr>
              <a:t>City</a:t>
            </a:r>
            <a:r>
              <a:rPr lang="en-US" sz="840" baseline="0">
                <a:solidFill>
                  <a:srgbClr val="666666"/>
                </a:solidFill>
                <a:latin typeface="Arial"/>
                <a:cs typeface="Arial"/>
              </a:rPr>
              <a:t> &amp; Guilds  </a:t>
            </a:r>
            <a:r>
              <a:rPr lang="hr-HR" sz="840" b="0" i="0" u="none" strike="noStrike" kern="1200" baseline="0">
                <a:solidFill>
                  <a:srgbClr val="666666"/>
                </a:solidFill>
                <a:latin typeface="Arial"/>
                <a:ea typeface="+mn-ea"/>
                <a:cs typeface="Arial"/>
              </a:rPr>
              <a:t>|</a:t>
            </a:r>
            <a:r>
              <a:rPr lang="hr-HR" sz="840" b="0" i="0" u="none" strike="noStrike" kern="1200" baseline="0">
                <a:solidFill>
                  <a:srgbClr val="66666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40" b="1" baseline="0">
                <a:solidFill>
                  <a:srgbClr val="666666"/>
                </a:solidFill>
              </a:rPr>
              <a:t> Youth Misspent  </a:t>
            </a:r>
            <a:endParaRPr lang="en-US" sz="840" b="1">
              <a:solidFill>
                <a:srgbClr val="6666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399204" y="2533515"/>
            <a:ext cx="114073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40">
                <a:solidFill>
                  <a:srgbClr val="B1B1B1"/>
                </a:solidFill>
                <a:latin typeface="Arial"/>
                <a:cs typeface="Arial"/>
              </a:rPr>
              <a:t>12 December 2022</a:t>
            </a:r>
            <a:endParaRPr lang="en-US" sz="840" b="1">
              <a:solidFill>
                <a:srgbClr val="B1B1B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412336" y="4400480"/>
            <a:ext cx="114073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40">
                <a:latin typeface="Arial"/>
                <a:cs typeface="Arial"/>
              </a:rPr>
              <a:t>12</a:t>
            </a:r>
            <a:endParaRPr lang="en-US" sz="840" b="1"/>
          </a:p>
        </p:txBody>
      </p:sp>
      <p:sp>
        <p:nvSpPr>
          <p:cNvPr id="6" name="TextBox 5"/>
          <p:cNvSpPr txBox="1"/>
          <p:nvPr/>
        </p:nvSpPr>
        <p:spPr>
          <a:xfrm>
            <a:off x="579930" y="1773729"/>
            <a:ext cx="4595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>
                <a:solidFill>
                  <a:srgbClr val="EAFF01"/>
                </a:solidFill>
                <a:latin typeface="le Genoss"/>
                <a:cs typeface="le Genoss"/>
              </a:rPr>
              <a:t>THANK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975" y="3024620"/>
            <a:ext cx="79795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1400">
                <a:solidFill>
                  <a:srgbClr val="FFFFFF"/>
                </a:solidFill>
                <a:latin typeface="Arial"/>
                <a:cs typeface="Arial"/>
              </a:rPr>
              <a:t>Support this campaign by:</a:t>
            </a:r>
          </a:p>
          <a:p>
            <a:pPr marL="144000" indent="-144000">
              <a:spcAft>
                <a:spcPts val="800"/>
              </a:spcAft>
              <a:buClr>
                <a:srgbClr val="FFFF00"/>
              </a:buClr>
              <a:buFont typeface="Arial"/>
              <a:buChar char="•"/>
            </a:pPr>
            <a:r>
              <a:rPr lang="en-GB" sz="1400">
                <a:solidFill>
                  <a:schemeClr val="bg1"/>
                </a:solidFill>
                <a:latin typeface="Arial"/>
                <a:cs typeface="Arial"/>
              </a:rPr>
              <a:t>Reading and sharing the report</a:t>
            </a:r>
          </a:p>
          <a:p>
            <a:pPr marL="144000" indent="-144000">
              <a:spcAft>
                <a:spcPts val="800"/>
              </a:spcAft>
              <a:buClr>
                <a:srgbClr val="FFFF00"/>
              </a:buClr>
              <a:buFont typeface="Arial"/>
              <a:buChar char="•"/>
            </a:pPr>
            <a:r>
              <a:rPr lang="en-GB" sz="1400">
                <a:solidFill>
                  <a:schemeClr val="bg1"/>
                </a:solidFill>
                <a:latin typeface="Arial"/>
                <a:cs typeface="Arial"/>
              </a:rPr>
              <a:t>Raising awareness of the campaign on social media using the </a:t>
            </a:r>
            <a:r>
              <a:rPr lang="en-GB" sz="1400" err="1">
                <a:solidFill>
                  <a:schemeClr val="bg1"/>
                </a:solidFill>
                <a:latin typeface="Arial"/>
                <a:cs typeface="Arial"/>
              </a:rPr>
              <a:t>hashtag</a:t>
            </a:r>
            <a:r>
              <a:rPr lang="en-GB" sz="1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400" b="1">
                <a:solidFill>
                  <a:srgbClr val="EAFF01"/>
                </a:solidFill>
                <a:latin typeface="Arial"/>
                <a:cs typeface="Arial"/>
              </a:rPr>
              <a:t>#</a:t>
            </a:r>
            <a:r>
              <a:rPr lang="en-GB" sz="1400" b="1" err="1">
                <a:solidFill>
                  <a:srgbClr val="EAFF01"/>
                </a:solidFill>
                <a:latin typeface="Arial"/>
                <a:cs typeface="Arial"/>
              </a:rPr>
              <a:t>YouthMisspent</a:t>
            </a:r>
            <a:r>
              <a:rPr lang="en-GB" sz="1400">
                <a:solidFill>
                  <a:schemeClr val="bg1"/>
                </a:solidFill>
                <a:latin typeface="Arial"/>
                <a:cs typeface="Arial"/>
              </a:rPr>
              <a:t> ​</a:t>
            </a:r>
          </a:p>
          <a:p>
            <a:pPr marL="144000" indent="-144000">
              <a:spcAft>
                <a:spcPts val="800"/>
              </a:spcAft>
              <a:buClr>
                <a:srgbClr val="FFFF00"/>
              </a:buClr>
              <a:buFont typeface="Arial"/>
              <a:buChar char="•"/>
            </a:pPr>
            <a:r>
              <a:rPr lang="en-GB" sz="1400">
                <a:solidFill>
                  <a:srgbClr val="FFFFFF"/>
                </a:solidFill>
                <a:latin typeface="Arial"/>
                <a:cs typeface="Arial"/>
              </a:rPr>
              <a:t>Being part of the </a:t>
            </a:r>
            <a:r>
              <a:rPr lang="en-GB" sz="1400" err="1">
                <a:solidFill>
                  <a:srgbClr val="FFFFFF"/>
                </a:solidFill>
                <a:latin typeface="Arial"/>
                <a:cs typeface="Arial"/>
              </a:rPr>
              <a:t>ongoing</a:t>
            </a:r>
            <a:r>
              <a:rPr lang="en-GB" sz="1400">
                <a:solidFill>
                  <a:srgbClr val="FFFFFF"/>
                </a:solidFill>
                <a:latin typeface="Arial"/>
                <a:cs typeface="Arial"/>
              </a:rPr>
              <a:t> campaigning on this issue throughout 2023</a:t>
            </a:r>
          </a:p>
        </p:txBody>
      </p:sp>
    </p:spTree>
    <p:extLst>
      <p:ext uri="{BB962C8B-B14F-4D97-AF65-F5344CB8AC3E}">
        <p14:creationId xmlns:p14="http://schemas.microsoft.com/office/powerpoint/2010/main" val="10101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ound96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-692307" y="777440"/>
            <a:ext cx="1726933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>
                <a:solidFill>
                  <a:srgbClr val="666666"/>
                </a:solidFill>
                <a:latin typeface="Arial"/>
                <a:cs typeface="Arial"/>
              </a:rPr>
              <a:t>City</a:t>
            </a:r>
            <a:r>
              <a:rPr lang="en-US" sz="840" baseline="0">
                <a:solidFill>
                  <a:srgbClr val="666666"/>
                </a:solidFill>
                <a:latin typeface="Arial"/>
                <a:cs typeface="Arial"/>
              </a:rPr>
              <a:t> &amp; Guilds  </a:t>
            </a:r>
            <a:r>
              <a:rPr lang="hr-HR" sz="840" b="0" i="0" u="none" strike="noStrike" kern="1200" baseline="0">
                <a:solidFill>
                  <a:srgbClr val="666666"/>
                </a:solidFill>
                <a:latin typeface="Arial"/>
                <a:ea typeface="+mn-ea"/>
                <a:cs typeface="Arial"/>
              </a:rPr>
              <a:t>|</a:t>
            </a:r>
            <a:r>
              <a:rPr lang="hr-HR" sz="840" b="0" i="0" u="none" strike="noStrike" kern="1200" baseline="0">
                <a:solidFill>
                  <a:srgbClr val="66666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40" b="1" baseline="0">
                <a:solidFill>
                  <a:srgbClr val="666666"/>
                </a:solidFill>
              </a:rPr>
              <a:t> Youth Misspent  </a:t>
            </a:r>
            <a:endParaRPr lang="en-US" sz="840" b="1">
              <a:solidFill>
                <a:srgbClr val="6666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399204" y="2533515"/>
            <a:ext cx="114073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40">
                <a:solidFill>
                  <a:srgbClr val="B1B1B1"/>
                </a:solidFill>
                <a:latin typeface="Arial"/>
                <a:cs typeface="Arial"/>
              </a:rPr>
              <a:t>12 December 2022</a:t>
            </a:r>
            <a:endParaRPr lang="en-US" sz="840" b="1">
              <a:solidFill>
                <a:srgbClr val="B1B1B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412336" y="4400480"/>
            <a:ext cx="114073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40">
                <a:latin typeface="Arial"/>
                <a:cs typeface="Arial"/>
              </a:rPr>
              <a:t>01</a:t>
            </a:r>
            <a:endParaRPr lang="en-US" sz="840" b="1"/>
          </a:p>
        </p:txBody>
      </p:sp>
      <p:sp>
        <p:nvSpPr>
          <p:cNvPr id="6" name="TextBox 5"/>
          <p:cNvSpPr txBox="1"/>
          <p:nvPr/>
        </p:nvSpPr>
        <p:spPr>
          <a:xfrm>
            <a:off x="648255" y="783167"/>
            <a:ext cx="6215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EAFF01"/>
                </a:solidFill>
                <a:latin typeface="le Genoss"/>
                <a:cs typeface="le Genoss"/>
              </a:rPr>
              <a:t>Background to this research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868" y="1460924"/>
            <a:ext cx="4380257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spcAft>
                <a:spcPts val="900"/>
              </a:spcAft>
              <a:buClr>
                <a:srgbClr val="EAFF01"/>
              </a:buClr>
              <a:buFont typeface="Arial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High youth unemployment vs 1.3m open job vacancies – why?</a:t>
            </a:r>
          </a:p>
          <a:p>
            <a:pPr marL="144000" indent="-144000">
              <a:spcAft>
                <a:spcPts val="900"/>
              </a:spcAft>
              <a:buClr>
                <a:srgbClr val="EAFF01"/>
              </a:buClr>
              <a:buFont typeface="Arial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A decade of austerity – impacting education and 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the wider public sector</a:t>
            </a:r>
          </a:p>
          <a:p>
            <a:pPr marL="144000" indent="-144000">
              <a:spcAft>
                <a:spcPts val="900"/>
              </a:spcAft>
              <a:buClr>
                <a:srgbClr val="EAFF01"/>
              </a:buClr>
              <a:buFont typeface="Arial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A fifth (18%) of young people leaving education annually without 5 grade A* - C GCSEs annually (37% of those who received free school meals)</a:t>
            </a:r>
          </a:p>
          <a:p>
            <a:pPr marL="144000" indent="-144000">
              <a:spcAft>
                <a:spcPts val="900"/>
              </a:spcAft>
              <a:buClr>
                <a:srgbClr val="EAFF01"/>
              </a:buClr>
              <a:buFont typeface="Arial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45% of young people in insecure work vs the 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UK just entered a recession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14696"/>
          <a:stretch/>
        </p:blipFill>
        <p:spPr>
          <a:xfrm>
            <a:off x="5054454" y="3214681"/>
            <a:ext cx="2330481" cy="19288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9372" y="3964305"/>
            <a:ext cx="216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5A2AFA"/>
                </a:solidFill>
                <a:latin typeface="Arial"/>
                <a:cs typeface="Arial"/>
              </a:rPr>
              <a:t>What has been</a:t>
            </a:r>
            <a:br>
              <a:rPr lang="en-US" b="1">
                <a:solidFill>
                  <a:srgbClr val="5A2AFA"/>
                </a:solidFill>
                <a:latin typeface="Arial"/>
                <a:cs typeface="Arial"/>
              </a:rPr>
            </a:br>
            <a:r>
              <a:rPr lang="en-US" b="1">
                <a:solidFill>
                  <a:srgbClr val="5A2AFA"/>
                </a:solidFill>
                <a:latin typeface="Arial"/>
                <a:cs typeface="Arial"/>
              </a:rPr>
              <a:t>the impact?</a:t>
            </a:r>
          </a:p>
        </p:txBody>
      </p:sp>
    </p:spTree>
    <p:extLst>
      <p:ext uri="{BB962C8B-B14F-4D97-AF65-F5344CB8AC3E}">
        <p14:creationId xmlns:p14="http://schemas.microsoft.com/office/powerpoint/2010/main" val="127179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ound9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-692307" y="777440"/>
            <a:ext cx="1726933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>
                <a:solidFill>
                  <a:srgbClr val="666666"/>
                </a:solidFill>
                <a:latin typeface="Arial"/>
                <a:cs typeface="Arial"/>
              </a:rPr>
              <a:t>City</a:t>
            </a:r>
            <a:r>
              <a:rPr lang="en-US" sz="840" baseline="0">
                <a:solidFill>
                  <a:srgbClr val="666666"/>
                </a:solidFill>
                <a:latin typeface="Arial"/>
                <a:cs typeface="Arial"/>
              </a:rPr>
              <a:t> &amp; Guilds  </a:t>
            </a:r>
            <a:r>
              <a:rPr lang="hr-HR" sz="840" b="0" i="0" u="none" strike="noStrike" kern="1200" baseline="0">
                <a:solidFill>
                  <a:srgbClr val="666666"/>
                </a:solidFill>
                <a:latin typeface="Arial"/>
                <a:ea typeface="+mn-ea"/>
                <a:cs typeface="Arial"/>
              </a:rPr>
              <a:t>|</a:t>
            </a:r>
            <a:r>
              <a:rPr lang="hr-HR" sz="840" b="0" i="0" u="none" strike="noStrike" kern="1200" baseline="0">
                <a:solidFill>
                  <a:srgbClr val="66666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40" b="1" baseline="0">
                <a:solidFill>
                  <a:srgbClr val="666666"/>
                </a:solidFill>
              </a:rPr>
              <a:t> Youth Misspent  </a:t>
            </a:r>
            <a:endParaRPr lang="en-US" sz="840" b="1">
              <a:solidFill>
                <a:srgbClr val="6666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399204" y="2533515"/>
            <a:ext cx="114073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40">
                <a:solidFill>
                  <a:srgbClr val="B1B1B1"/>
                </a:solidFill>
                <a:latin typeface="Arial"/>
                <a:cs typeface="Arial"/>
              </a:rPr>
              <a:t>12 December 2022</a:t>
            </a:r>
            <a:endParaRPr lang="en-US" sz="840" b="1">
              <a:solidFill>
                <a:srgbClr val="B1B1B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412336" y="4400480"/>
            <a:ext cx="114073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40">
                <a:latin typeface="Arial"/>
                <a:cs typeface="Arial"/>
              </a:rPr>
              <a:t>02</a:t>
            </a:r>
            <a:endParaRPr lang="en-US" sz="840" b="1"/>
          </a:p>
        </p:txBody>
      </p:sp>
      <p:sp>
        <p:nvSpPr>
          <p:cNvPr id="7" name="TextBox 6"/>
          <p:cNvSpPr txBox="1"/>
          <p:nvPr/>
        </p:nvSpPr>
        <p:spPr>
          <a:xfrm>
            <a:off x="648254" y="783167"/>
            <a:ext cx="68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EAFF01"/>
                </a:solidFill>
                <a:latin typeface="le Genoss"/>
                <a:cs typeface="le Genoss"/>
              </a:rPr>
              <a:t>What did the research tell us?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890" y="1490284"/>
            <a:ext cx="620079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spcAft>
                <a:spcPts val="600"/>
              </a:spcAft>
              <a:buClr>
                <a:srgbClr val="EAFF01"/>
              </a:buClr>
              <a:buFont typeface="Arial"/>
              <a:buChar char="•"/>
            </a:pPr>
            <a:r>
              <a:rPr lang="en-GB" sz="1200">
                <a:solidFill>
                  <a:schemeClr val="bg1"/>
                </a:solidFill>
                <a:latin typeface="Arial"/>
                <a:cs typeface="Arial"/>
              </a:rPr>
              <a:t>We polled 5,000 18–24-year-olds about their lives. What did we find?</a:t>
            </a:r>
          </a:p>
          <a:p>
            <a:pPr marL="144000" indent="-144000">
              <a:spcAft>
                <a:spcPts val="600"/>
              </a:spcAft>
              <a:buClr>
                <a:srgbClr val="EAFF01"/>
              </a:buClr>
              <a:buFont typeface="Arial"/>
              <a:buChar char="•"/>
            </a:pPr>
            <a:r>
              <a:rPr lang="en-GB" sz="1200">
                <a:solidFill>
                  <a:schemeClr val="bg1"/>
                </a:solidFill>
                <a:latin typeface="Arial"/>
                <a:cs typeface="Arial"/>
              </a:rPr>
              <a:t>Staggering levels of disadvantage:</a:t>
            </a:r>
          </a:p>
          <a:p>
            <a:pPr marL="144000" indent="-144000">
              <a:spcAft>
                <a:spcPts val="600"/>
              </a:spcAft>
              <a:buClr>
                <a:srgbClr val="EAFF01"/>
              </a:buClr>
              <a:buFont typeface="Arial"/>
              <a:buChar char="•"/>
            </a:pPr>
            <a:endParaRPr lang="en-GB" sz="1200">
              <a:solidFill>
                <a:schemeClr val="bg1"/>
              </a:solidFill>
              <a:latin typeface="Arial"/>
              <a:cs typeface="Arial"/>
            </a:endParaRPr>
          </a:p>
          <a:p>
            <a:pPr marL="144000" indent="-144000">
              <a:spcAft>
                <a:spcPts val="600"/>
              </a:spcAft>
              <a:buClr>
                <a:srgbClr val="EAFF01"/>
              </a:buClr>
              <a:buFont typeface="Arial"/>
              <a:buChar char="•"/>
            </a:pPr>
            <a:endParaRPr lang="en-GB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657" y="2059267"/>
            <a:ext cx="16810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>
                <a:solidFill>
                  <a:srgbClr val="EAFF01"/>
                </a:solidFill>
                <a:latin typeface="le Genoss"/>
                <a:cs typeface="le Genoss"/>
              </a:rPr>
              <a:t>19%</a:t>
            </a:r>
          </a:p>
          <a:p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had been a young </a:t>
            </a:r>
            <a:r>
              <a:rPr lang="en-US" sz="900" err="1">
                <a:solidFill>
                  <a:schemeClr val="bg1"/>
                </a:solidFill>
                <a:latin typeface="Arial"/>
                <a:cs typeface="Arial"/>
              </a:rPr>
              <a:t>carer</a:t>
            </a:r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1190" y="2046520"/>
            <a:ext cx="20498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>
                <a:solidFill>
                  <a:srgbClr val="EAFF01"/>
                </a:solidFill>
                <a:latin typeface="le Genoss"/>
                <a:cs typeface="le Genoss"/>
              </a:rPr>
              <a:t>10%</a:t>
            </a:r>
          </a:p>
          <a:p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had been in care system themselves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8009" y="2059267"/>
            <a:ext cx="20498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>
                <a:solidFill>
                  <a:srgbClr val="EAFF01"/>
                </a:solidFill>
                <a:latin typeface="le Genoss"/>
                <a:cs typeface="le Genoss"/>
              </a:rPr>
              <a:t>9%</a:t>
            </a:r>
          </a:p>
          <a:p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of young men had been in prison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3976" y="2865049"/>
            <a:ext cx="154892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>
                <a:solidFill>
                  <a:srgbClr val="EAFF01"/>
                </a:solidFill>
                <a:latin typeface="le Genoss"/>
                <a:cs typeface="le Genoss"/>
              </a:rPr>
              <a:t>38%</a:t>
            </a:r>
          </a:p>
          <a:p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of young people in receipt of free school meals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75872" y="2914673"/>
            <a:ext cx="154892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>
                <a:solidFill>
                  <a:srgbClr val="EAFF01"/>
                </a:solidFill>
                <a:latin typeface="le Genoss"/>
                <a:cs typeface="le Genoss"/>
              </a:rPr>
              <a:t>14%</a:t>
            </a:r>
          </a:p>
          <a:p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significant physical and mental health issues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91061" y="2912909"/>
            <a:ext cx="211769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>
                <a:solidFill>
                  <a:srgbClr val="EAFF01"/>
                </a:solidFill>
                <a:latin typeface="le Genoss"/>
                <a:cs typeface="le Genoss"/>
              </a:rPr>
              <a:t>28%</a:t>
            </a:r>
          </a:p>
          <a:p>
            <a:r>
              <a:rPr lang="pt-BR" sz="900" err="1">
                <a:solidFill>
                  <a:schemeClr val="bg1"/>
                </a:solidFill>
                <a:latin typeface="Arial"/>
                <a:cs typeface="Arial"/>
              </a:rPr>
              <a:t>had</a:t>
            </a:r>
            <a:r>
              <a:rPr lang="pt-BR" sz="9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900" err="1">
                <a:solidFill>
                  <a:schemeClr val="bg1"/>
                </a:solidFill>
                <a:latin typeface="Arial"/>
                <a:cs typeface="Arial"/>
              </a:rPr>
              <a:t>achieved</a:t>
            </a:r>
            <a:r>
              <a:rPr lang="pt-BR" sz="900">
                <a:solidFill>
                  <a:schemeClr val="bg1"/>
                </a:solidFill>
                <a:latin typeface="Arial"/>
                <a:cs typeface="Arial"/>
              </a:rPr>
              <a:t> a </a:t>
            </a:r>
            <a:r>
              <a:rPr lang="pt-BR" sz="900" err="1">
                <a:solidFill>
                  <a:schemeClr val="bg1"/>
                </a:solidFill>
                <a:latin typeface="Arial"/>
                <a:cs typeface="Arial"/>
              </a:rPr>
              <a:t>Level</a:t>
            </a:r>
            <a:r>
              <a:rPr lang="pt-BR" sz="900">
                <a:solidFill>
                  <a:schemeClr val="bg1"/>
                </a:solidFill>
                <a:latin typeface="Arial"/>
                <a:cs typeface="Arial"/>
              </a:rPr>
              <a:t> 2 </a:t>
            </a:r>
            <a:r>
              <a:rPr lang="pt-BR" sz="900" err="1">
                <a:solidFill>
                  <a:schemeClr val="bg1"/>
                </a:solidFill>
                <a:latin typeface="Arial"/>
                <a:cs typeface="Arial"/>
              </a:rPr>
              <a:t>or</a:t>
            </a:r>
            <a:r>
              <a:rPr lang="pt-BR" sz="9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900" err="1">
                <a:solidFill>
                  <a:schemeClr val="bg1"/>
                </a:solidFill>
                <a:latin typeface="Arial"/>
                <a:cs typeface="Arial"/>
              </a:rPr>
              <a:t>below</a:t>
            </a:r>
            <a:r>
              <a:rPr lang="pt-BR" sz="900">
                <a:solidFill>
                  <a:schemeClr val="bg1"/>
                </a:solidFill>
                <a:latin typeface="Arial"/>
                <a:cs typeface="Arial"/>
              </a:rPr>
              <a:t> as </a:t>
            </a:r>
            <a:r>
              <a:rPr lang="pt-BR" sz="900" err="1">
                <a:solidFill>
                  <a:schemeClr val="bg1"/>
                </a:solidFill>
                <a:latin typeface="Arial"/>
                <a:cs typeface="Arial"/>
              </a:rPr>
              <a:t>their</a:t>
            </a:r>
            <a:r>
              <a:rPr lang="pt-BR" sz="9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900" err="1">
                <a:solidFill>
                  <a:schemeClr val="bg1"/>
                </a:solidFill>
                <a:latin typeface="Arial"/>
                <a:cs typeface="Arial"/>
              </a:rPr>
              <a:t>highest</a:t>
            </a:r>
            <a:r>
              <a:rPr lang="pt-BR" sz="9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900" err="1">
                <a:solidFill>
                  <a:schemeClr val="bg1"/>
                </a:solidFill>
                <a:latin typeface="Arial"/>
                <a:cs typeface="Arial"/>
              </a:rPr>
              <a:t>level</a:t>
            </a:r>
            <a:r>
              <a:rPr lang="pt-BR" sz="9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900" err="1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pt-BR" sz="9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900" err="1">
                <a:solidFill>
                  <a:schemeClr val="bg1"/>
                </a:solidFill>
                <a:latin typeface="Arial"/>
                <a:cs typeface="Arial"/>
              </a:rPr>
              <a:t>qualification</a:t>
            </a:r>
            <a:endParaRPr lang="pt-BR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140983-63E6-A405-3C54-FB740DD53791}"/>
              </a:ext>
            </a:extLst>
          </p:cNvPr>
          <p:cNvSpPr txBox="1"/>
          <p:nvPr/>
        </p:nvSpPr>
        <p:spPr>
          <a:xfrm>
            <a:off x="648254" y="4171406"/>
            <a:ext cx="700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/>
                <a:cs typeface="Arial"/>
              </a:rPr>
              <a:t>Disadvantaged YP the most likely to feel locked out of the labour market, to be unemployed and to have lower educational attainment. Disadvantage is being baked in.</a:t>
            </a:r>
          </a:p>
        </p:txBody>
      </p:sp>
    </p:spTree>
    <p:extLst>
      <p:ext uri="{BB962C8B-B14F-4D97-AF65-F5344CB8AC3E}">
        <p14:creationId xmlns:p14="http://schemas.microsoft.com/office/powerpoint/2010/main" val="211676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ound96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27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-692307" y="777440"/>
            <a:ext cx="1726933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>
                <a:solidFill>
                  <a:srgbClr val="666666"/>
                </a:solidFill>
                <a:latin typeface="Arial"/>
                <a:cs typeface="Arial"/>
              </a:rPr>
              <a:t>City</a:t>
            </a:r>
            <a:r>
              <a:rPr lang="en-US" sz="840" baseline="0">
                <a:solidFill>
                  <a:srgbClr val="666666"/>
                </a:solidFill>
                <a:latin typeface="Arial"/>
                <a:cs typeface="Arial"/>
              </a:rPr>
              <a:t> &amp; Guilds  </a:t>
            </a:r>
            <a:r>
              <a:rPr lang="hr-HR" sz="840" b="0" i="0" u="none" strike="noStrike" kern="1200" baseline="0">
                <a:solidFill>
                  <a:srgbClr val="666666"/>
                </a:solidFill>
                <a:latin typeface="Arial"/>
                <a:ea typeface="+mn-ea"/>
                <a:cs typeface="Arial"/>
              </a:rPr>
              <a:t>|</a:t>
            </a:r>
            <a:r>
              <a:rPr lang="hr-HR" sz="840" b="0" i="0" u="none" strike="noStrike" kern="1200" baseline="0">
                <a:solidFill>
                  <a:srgbClr val="66666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40" b="1" baseline="0">
                <a:solidFill>
                  <a:srgbClr val="666666"/>
                </a:solidFill>
              </a:rPr>
              <a:t> Youth Misspent  </a:t>
            </a:r>
            <a:endParaRPr lang="en-US" sz="840" b="1">
              <a:solidFill>
                <a:srgbClr val="6666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399204" y="2533515"/>
            <a:ext cx="114073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40">
                <a:solidFill>
                  <a:srgbClr val="B1B1B1"/>
                </a:solidFill>
                <a:latin typeface="Arial"/>
                <a:cs typeface="Arial"/>
              </a:rPr>
              <a:t>12 December 2022</a:t>
            </a:r>
            <a:endParaRPr lang="en-US" sz="840" b="1">
              <a:solidFill>
                <a:srgbClr val="B1B1B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412336" y="4400480"/>
            <a:ext cx="114073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40">
                <a:latin typeface="Arial"/>
                <a:cs typeface="Arial"/>
              </a:rPr>
              <a:t>02</a:t>
            </a:r>
            <a:endParaRPr lang="en-US" sz="840" b="1"/>
          </a:p>
        </p:txBody>
      </p:sp>
      <p:sp>
        <p:nvSpPr>
          <p:cNvPr id="7" name="TextBox 6"/>
          <p:cNvSpPr txBox="1"/>
          <p:nvPr/>
        </p:nvSpPr>
        <p:spPr>
          <a:xfrm>
            <a:off x="648254" y="783167"/>
            <a:ext cx="68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EAFF01"/>
                </a:solidFill>
                <a:latin typeface="le Genoss"/>
                <a:cs typeface="le Genoss"/>
              </a:rPr>
              <a:t>Low in confidence and feeling left behind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936" y="1450701"/>
            <a:ext cx="620079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spcAft>
                <a:spcPts val="600"/>
              </a:spcAft>
              <a:buClr>
                <a:srgbClr val="EAFF01"/>
              </a:buClr>
              <a:buFont typeface="Arial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/>
                <a:cs typeface="Arial"/>
              </a:rPr>
              <a:t>We found low levels confidence in their skills and their ability to get a good job. Also many felt unsupported in their endeavours to enter the workplace:</a:t>
            </a:r>
          </a:p>
          <a:p>
            <a:pPr marL="144000" indent="-144000">
              <a:spcAft>
                <a:spcPts val="600"/>
              </a:spcAft>
              <a:buClr>
                <a:srgbClr val="EAFF01"/>
              </a:buClr>
              <a:buFont typeface="Arial"/>
              <a:buChar char="•"/>
            </a:pPr>
            <a:endParaRPr lang="en-GB" sz="1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44000" indent="-144000">
              <a:spcAft>
                <a:spcPts val="600"/>
              </a:spcAft>
              <a:buClr>
                <a:srgbClr val="EAFF01"/>
              </a:buClr>
              <a:buFont typeface="Arial"/>
              <a:buChar char="•"/>
            </a:pPr>
            <a:endParaRPr lang="en-GB" sz="1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44000" indent="-144000">
              <a:spcAft>
                <a:spcPts val="600"/>
              </a:spcAft>
              <a:buClr>
                <a:srgbClr val="EAFF01"/>
              </a:buClr>
              <a:buFont typeface="Arial"/>
              <a:buChar char="•"/>
            </a:pPr>
            <a:endParaRPr lang="en-GB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549" y="3037729"/>
            <a:ext cx="168106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EAFF01"/>
                </a:solidFill>
                <a:latin typeface="le Genoss"/>
                <a:cs typeface="le Genoss"/>
              </a:rPr>
              <a:t>23%</a:t>
            </a:r>
          </a:p>
          <a:p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Felt they had the right skills to progress in their career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61190" y="2046520"/>
            <a:ext cx="204986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EAFF01"/>
                </a:solidFill>
                <a:latin typeface="le Genoss"/>
                <a:cs typeface="le Genoss"/>
              </a:rPr>
              <a:t>26%</a:t>
            </a:r>
          </a:p>
          <a:p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Felt Government was doing enough to support YP into 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8009" y="2059267"/>
            <a:ext cx="204986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EAFF01"/>
                </a:solidFill>
                <a:latin typeface="le Genoss"/>
                <a:cs typeface="le Genoss"/>
              </a:rPr>
              <a:t>33%</a:t>
            </a:r>
          </a:p>
          <a:p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Felt employers were doing enough to support YP into 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549" y="2072136"/>
            <a:ext cx="2106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EAFF01"/>
                </a:solidFill>
                <a:latin typeface="le Genoss"/>
                <a:cs typeface="le Genoss"/>
              </a:rPr>
              <a:t>16%</a:t>
            </a:r>
          </a:p>
          <a:p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Currently out of work Economically inactive or unemployed = Approx 859k YP)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75872" y="2975636"/>
            <a:ext cx="154892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EAFF01"/>
                </a:solidFill>
                <a:latin typeface="le Genoss"/>
                <a:cs typeface="le Genoss"/>
              </a:rPr>
              <a:t>30%</a:t>
            </a:r>
          </a:p>
          <a:p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Believe they’ll never meet their career ambitions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91061" y="2912909"/>
            <a:ext cx="211769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dirty="0">
                <a:solidFill>
                  <a:srgbClr val="EAFF01"/>
                </a:solidFill>
                <a:latin typeface="le Genoss"/>
                <a:cs typeface="le Genoss"/>
              </a:rPr>
              <a:t>43%</a:t>
            </a:r>
          </a:p>
          <a:p>
            <a:r>
              <a:rPr lang="pt-BR" sz="900" dirty="0">
                <a:solidFill>
                  <a:schemeClr val="bg1"/>
                </a:solidFill>
                <a:latin typeface="Arial"/>
                <a:cs typeface="Arial"/>
              </a:rPr>
              <a:t>Believe their education has not equppied them with the right skills</a:t>
            </a:r>
          </a:p>
        </p:txBody>
      </p:sp>
    </p:spTree>
    <p:extLst>
      <p:ext uri="{BB962C8B-B14F-4D97-AF65-F5344CB8AC3E}">
        <p14:creationId xmlns:p14="http://schemas.microsoft.com/office/powerpoint/2010/main" val="224326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ound9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-692307" y="777440"/>
            <a:ext cx="1726933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>
                <a:solidFill>
                  <a:srgbClr val="666666"/>
                </a:solidFill>
                <a:latin typeface="Arial"/>
                <a:cs typeface="Arial"/>
              </a:rPr>
              <a:t>City</a:t>
            </a:r>
            <a:r>
              <a:rPr lang="en-US" sz="840" baseline="0">
                <a:solidFill>
                  <a:srgbClr val="666666"/>
                </a:solidFill>
                <a:latin typeface="Arial"/>
                <a:cs typeface="Arial"/>
              </a:rPr>
              <a:t> &amp; Guilds  </a:t>
            </a:r>
            <a:r>
              <a:rPr lang="hr-HR" sz="840" b="0" i="0" u="none" strike="noStrike" kern="1200" baseline="0">
                <a:solidFill>
                  <a:srgbClr val="666666"/>
                </a:solidFill>
                <a:latin typeface="Arial"/>
                <a:ea typeface="+mn-ea"/>
                <a:cs typeface="Arial"/>
              </a:rPr>
              <a:t>|</a:t>
            </a:r>
            <a:r>
              <a:rPr lang="hr-HR" sz="840" b="0" i="0" u="none" strike="noStrike" kern="1200" baseline="0">
                <a:solidFill>
                  <a:srgbClr val="66666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40" b="1" baseline="0">
                <a:solidFill>
                  <a:srgbClr val="666666"/>
                </a:solidFill>
              </a:rPr>
              <a:t> Youth Misspent  </a:t>
            </a:r>
            <a:endParaRPr lang="en-US" sz="840" b="1">
              <a:solidFill>
                <a:srgbClr val="6666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399204" y="2533515"/>
            <a:ext cx="114073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40">
                <a:solidFill>
                  <a:srgbClr val="B1B1B1"/>
                </a:solidFill>
                <a:latin typeface="Arial"/>
                <a:cs typeface="Arial"/>
              </a:rPr>
              <a:t>12 December 2022</a:t>
            </a:r>
            <a:endParaRPr lang="en-US" sz="840" b="1">
              <a:solidFill>
                <a:srgbClr val="B1B1B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412336" y="4400480"/>
            <a:ext cx="114073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40">
                <a:latin typeface="Arial"/>
                <a:cs typeface="Arial"/>
              </a:rPr>
              <a:t>03	</a:t>
            </a:r>
            <a:endParaRPr lang="en-US" sz="840" b="1"/>
          </a:p>
        </p:txBody>
      </p:sp>
      <p:sp>
        <p:nvSpPr>
          <p:cNvPr id="6" name="TextBox 5"/>
          <p:cNvSpPr txBox="1"/>
          <p:nvPr/>
        </p:nvSpPr>
        <p:spPr>
          <a:xfrm>
            <a:off x="648254" y="783167"/>
            <a:ext cx="68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EAFF01"/>
                </a:solidFill>
                <a:latin typeface="le Genoss"/>
                <a:cs typeface="le Genoss"/>
              </a:rPr>
              <a:t>What else did the research tell us?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579" y="1443377"/>
            <a:ext cx="393245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spcAft>
                <a:spcPts val="800"/>
              </a:spcAft>
              <a:buClr>
                <a:srgbClr val="EAFF01"/>
              </a:buClr>
              <a:buFont typeface="Arial"/>
              <a:buChar char="•"/>
            </a:pPr>
            <a:r>
              <a:rPr lang="en-GB" sz="1400" dirty="0">
                <a:solidFill>
                  <a:srgbClr val="FFFFFF"/>
                </a:solidFill>
                <a:latin typeface="le Genoss"/>
                <a:cs typeface="le Genoss"/>
              </a:rPr>
              <a:t> </a:t>
            </a:r>
            <a:r>
              <a:rPr lang="en-GB" sz="2400" dirty="0">
                <a:solidFill>
                  <a:srgbClr val="EAFF01"/>
                </a:solidFill>
                <a:latin typeface="le Genoss"/>
                <a:cs typeface="le Genoss"/>
              </a:rPr>
              <a:t>64%</a:t>
            </a:r>
            <a:r>
              <a:rPr lang="en-GB" sz="1400" dirty="0">
                <a:solidFill>
                  <a:srgbClr val="EAFF01"/>
                </a:solidFill>
                <a:latin typeface="Arial"/>
                <a:cs typeface="Arial"/>
              </a:rPr>
              <a:t> </a:t>
            </a: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believe it’s not easy for young people to get a good job these days</a:t>
            </a:r>
          </a:p>
          <a:p>
            <a:pPr marL="144000" indent="-144000">
              <a:spcAft>
                <a:spcPts val="800"/>
              </a:spcAft>
              <a:buClr>
                <a:srgbClr val="EAFF01"/>
              </a:buClr>
              <a:buFont typeface="Arial"/>
              <a:buChar char="•"/>
            </a:pP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Just </a:t>
            </a:r>
            <a:r>
              <a:rPr lang="en-GB" sz="2400" dirty="0">
                <a:solidFill>
                  <a:srgbClr val="EAFF01"/>
                </a:solidFill>
                <a:latin typeface="le Genoss"/>
                <a:cs typeface="le Genoss"/>
              </a:rPr>
              <a:t>17%</a:t>
            </a:r>
            <a:r>
              <a:rPr lang="en-GB" sz="1400" dirty="0">
                <a:solidFill>
                  <a:srgbClr val="EAFF01"/>
                </a:solidFill>
                <a:latin typeface="Arial"/>
                <a:cs typeface="Arial"/>
              </a:rPr>
              <a:t> </a:t>
            </a: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are currently in a job they want </a:t>
            </a:r>
            <a:b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to be doing</a:t>
            </a:r>
          </a:p>
          <a:p>
            <a:pPr marL="144000" indent="-144000">
              <a:spcAft>
                <a:spcPts val="800"/>
              </a:spcAft>
              <a:buClr>
                <a:srgbClr val="EAFF01"/>
              </a:buClr>
              <a:buFont typeface="Arial"/>
              <a:buChar char="•"/>
            </a:pP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2400" dirty="0">
                <a:solidFill>
                  <a:srgbClr val="EAFF01"/>
                </a:solidFill>
                <a:latin typeface="le Genoss"/>
                <a:cs typeface="Arial"/>
              </a:rPr>
              <a:t>29</a:t>
            </a:r>
            <a:r>
              <a:rPr lang="en-GB" sz="2400" dirty="0">
                <a:solidFill>
                  <a:srgbClr val="EAFF01"/>
                </a:solidFill>
                <a:latin typeface="le Genoss"/>
                <a:cs typeface="le Genoss"/>
              </a:rPr>
              <a:t>%</a:t>
            </a:r>
            <a:r>
              <a:rPr lang="en-GB" sz="1400" dirty="0">
                <a:solidFill>
                  <a:srgbClr val="EAFF01"/>
                </a:solidFill>
                <a:latin typeface="Arial"/>
                <a:cs typeface="Arial"/>
              </a:rPr>
              <a:t> </a:t>
            </a: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have struggled to even get an interview</a:t>
            </a:r>
          </a:p>
          <a:p>
            <a:pPr marL="144000" indent="-144000">
              <a:spcAft>
                <a:spcPts val="800"/>
              </a:spcAft>
              <a:buClr>
                <a:srgbClr val="EAFF01"/>
              </a:buClr>
              <a:buFont typeface="Arial"/>
              <a:buChar char="•"/>
            </a:pPr>
            <a:r>
              <a:rPr lang="en-GB" sz="1400" dirty="0">
                <a:solidFill>
                  <a:srgbClr val="EAFF01"/>
                </a:solidFill>
                <a:latin typeface="Arial"/>
                <a:cs typeface="Arial"/>
              </a:rPr>
              <a:t> </a:t>
            </a:r>
            <a:r>
              <a:rPr lang="en-GB" sz="2400" dirty="0">
                <a:solidFill>
                  <a:srgbClr val="EAFF01"/>
                </a:solidFill>
                <a:latin typeface="le Genoss"/>
                <a:cs typeface="le Genoss"/>
              </a:rPr>
              <a:t>9% </a:t>
            </a: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young people believe they will never be able to start working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5290" y="1477836"/>
            <a:ext cx="4008127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spcAft>
                <a:spcPts val="1400"/>
              </a:spcAft>
              <a:buClr>
                <a:srgbClr val="EAFF01"/>
              </a:buClr>
              <a:buFont typeface="Arial"/>
              <a:buChar char="•"/>
            </a:pPr>
            <a:r>
              <a:rPr lang="en-GB" sz="1400">
                <a:solidFill>
                  <a:schemeClr val="bg1"/>
                </a:solidFill>
                <a:latin typeface="Arial"/>
                <a:cs typeface="Arial"/>
              </a:rPr>
              <a:t>Disadvantaged young people significantly more likely to aspire to careers in lower </a:t>
            </a:r>
            <a:br>
              <a:rPr lang="en-GB" sz="140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GB" sz="1400">
                <a:solidFill>
                  <a:schemeClr val="bg1"/>
                </a:solidFill>
                <a:latin typeface="Arial"/>
                <a:cs typeface="Arial"/>
              </a:rPr>
              <a:t>paid sectors and more ‘humble’ jobs</a:t>
            </a:r>
          </a:p>
          <a:p>
            <a:pPr marL="144000" indent="-144000">
              <a:spcAft>
                <a:spcPts val="1400"/>
              </a:spcAft>
              <a:buClr>
                <a:srgbClr val="EAFF01"/>
              </a:buClr>
              <a:buFont typeface="Arial"/>
              <a:buChar char="•"/>
            </a:pPr>
            <a:r>
              <a:rPr lang="en-GB" sz="1400">
                <a:solidFill>
                  <a:schemeClr val="bg1"/>
                </a:solidFill>
                <a:latin typeface="Arial"/>
                <a:cs typeface="Arial"/>
              </a:rPr>
              <a:t>Women more likely to be working in </a:t>
            </a:r>
            <a:br>
              <a:rPr lang="en-GB" sz="140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GB" sz="1400">
                <a:solidFill>
                  <a:schemeClr val="bg1"/>
                </a:solidFill>
                <a:latin typeface="Arial"/>
                <a:cs typeface="Arial"/>
              </a:rPr>
              <a:t>and aspire to work in careers in lower </a:t>
            </a:r>
            <a:br>
              <a:rPr lang="en-GB" sz="140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GB" sz="1400">
                <a:solidFill>
                  <a:schemeClr val="bg1"/>
                </a:solidFill>
                <a:latin typeface="Arial"/>
                <a:cs typeface="Arial"/>
              </a:rPr>
              <a:t>paid sectors  - and already earning significantly less than men</a:t>
            </a:r>
          </a:p>
          <a:p>
            <a:pPr marL="144000" indent="-144000">
              <a:spcAft>
                <a:spcPts val="1400"/>
              </a:spcAft>
              <a:buClr>
                <a:srgbClr val="EAFF01"/>
              </a:buClr>
              <a:buFont typeface="Arial"/>
              <a:buChar char="•"/>
            </a:pPr>
            <a:r>
              <a:rPr lang="en-GB" sz="1400">
                <a:solidFill>
                  <a:schemeClr val="bg1"/>
                </a:solidFill>
                <a:latin typeface="Arial"/>
                <a:cs typeface="Arial"/>
              </a:rPr>
              <a:t>Young women significantly more likely </a:t>
            </a:r>
            <a:br>
              <a:rPr lang="en-GB" sz="140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GB" sz="1400">
                <a:solidFill>
                  <a:schemeClr val="bg1"/>
                </a:solidFill>
                <a:latin typeface="Arial"/>
                <a:cs typeface="Arial"/>
              </a:rPr>
              <a:t>to believe they were not being sufficiently supported into the workplace by employers and Government </a:t>
            </a:r>
            <a:endParaRPr lang="en-US" sz="14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171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121121-4FB1-A18E-A6B5-F66C4843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/>
              <a:t>Mismatches between the jobs available and career aspirations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5AECB-8C31-B6C5-C416-23D9202306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17AFB1-69AE-E486-AC3B-7ED4B6914814}"/>
              </a:ext>
            </a:extLst>
          </p:cNvPr>
          <p:cNvSpPr/>
          <p:nvPr/>
        </p:nvSpPr>
        <p:spPr>
          <a:xfrm>
            <a:off x="581895" y="1617643"/>
            <a:ext cx="980902" cy="93102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/>
              <a:t>15%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DEF3C2-F844-BEB8-EC06-2ED6D6FB3FAC}"/>
              </a:ext>
            </a:extLst>
          </p:cNvPr>
          <p:cNvSpPr txBox="1"/>
          <p:nvPr/>
        </p:nvSpPr>
        <p:spPr>
          <a:xfrm>
            <a:off x="1851600" y="1594562"/>
            <a:ext cx="20781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Young people surveyed want to work in the Arts, Entertainment and Recreation industry</a:t>
            </a:r>
          </a:p>
        </p:txBody>
      </p:sp>
      <p:sp>
        <p:nvSpPr>
          <p:cNvPr id="8" name="Not Equal 7">
            <a:extLst>
              <a:ext uri="{FF2B5EF4-FFF2-40B4-BE49-F238E27FC236}">
                <a16:creationId xmlns:a16="http://schemas.microsoft.com/office/drawing/2014/main" id="{6DADE551-BBDF-1BB9-3594-10D469176300}"/>
              </a:ext>
            </a:extLst>
          </p:cNvPr>
          <p:cNvSpPr/>
          <p:nvPr/>
        </p:nvSpPr>
        <p:spPr>
          <a:xfrm>
            <a:off x="4189342" y="1790370"/>
            <a:ext cx="606829" cy="357447"/>
          </a:xfrm>
          <a:prstGeom prst="mathNot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F0CF23-AC3E-542E-9316-44DFDE01D422}"/>
              </a:ext>
            </a:extLst>
          </p:cNvPr>
          <p:cNvSpPr/>
          <p:nvPr/>
        </p:nvSpPr>
        <p:spPr>
          <a:xfrm>
            <a:off x="5214222" y="1606102"/>
            <a:ext cx="980902" cy="93102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/>
              <a:t>2%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7541D0-84C5-792B-421F-A1742682409A}"/>
              </a:ext>
            </a:extLst>
          </p:cNvPr>
          <p:cNvSpPr txBox="1"/>
          <p:nvPr/>
        </p:nvSpPr>
        <p:spPr>
          <a:xfrm>
            <a:off x="6318597" y="1617643"/>
            <a:ext cx="252706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Share of jobs the Arts, Entertainment and Recreation industry accounts for in the labour market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C085DD-612C-4BE6-C747-BA1100BC8C90}"/>
              </a:ext>
            </a:extLst>
          </p:cNvPr>
          <p:cNvSpPr/>
          <p:nvPr/>
        </p:nvSpPr>
        <p:spPr>
          <a:xfrm>
            <a:off x="581895" y="3500841"/>
            <a:ext cx="980902" cy="93102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/>
              <a:t>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27688C-FFBF-37E9-D20F-B0E0AD51E196}"/>
              </a:ext>
            </a:extLst>
          </p:cNvPr>
          <p:cNvSpPr txBox="1"/>
          <p:nvPr/>
        </p:nvSpPr>
        <p:spPr>
          <a:xfrm>
            <a:off x="1898573" y="3652903"/>
            <a:ext cx="20781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Young people surveyed want to work in Manufacturing</a:t>
            </a:r>
          </a:p>
        </p:txBody>
      </p:sp>
      <p:sp>
        <p:nvSpPr>
          <p:cNvPr id="14" name="Not Equal 13">
            <a:extLst>
              <a:ext uri="{FF2B5EF4-FFF2-40B4-BE49-F238E27FC236}">
                <a16:creationId xmlns:a16="http://schemas.microsoft.com/office/drawing/2014/main" id="{F284209D-7E95-7781-35E8-DD978691D894}"/>
              </a:ext>
            </a:extLst>
          </p:cNvPr>
          <p:cNvSpPr/>
          <p:nvPr/>
        </p:nvSpPr>
        <p:spPr>
          <a:xfrm>
            <a:off x="4267630" y="3783170"/>
            <a:ext cx="606829" cy="357447"/>
          </a:xfrm>
          <a:prstGeom prst="mathNot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082E083-3733-AFAC-A6A5-99A932959640}"/>
              </a:ext>
            </a:extLst>
          </p:cNvPr>
          <p:cNvSpPr/>
          <p:nvPr/>
        </p:nvSpPr>
        <p:spPr>
          <a:xfrm>
            <a:off x="5253366" y="3442327"/>
            <a:ext cx="980902" cy="93102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/>
              <a:t>8%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88D6B4-901A-7345-B89D-D7978B6C6498}"/>
              </a:ext>
            </a:extLst>
          </p:cNvPr>
          <p:cNvSpPr txBox="1"/>
          <p:nvPr/>
        </p:nvSpPr>
        <p:spPr>
          <a:xfrm>
            <a:off x="6365570" y="3594269"/>
            <a:ext cx="2527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Share of jobs the manufacturing industry accounts for in the labour market</a:t>
            </a:r>
          </a:p>
        </p:txBody>
      </p:sp>
    </p:spTree>
    <p:extLst>
      <p:ext uri="{BB962C8B-B14F-4D97-AF65-F5344CB8AC3E}">
        <p14:creationId xmlns:p14="http://schemas.microsoft.com/office/powerpoint/2010/main" val="154179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121121-4FB1-A18E-A6B5-F66C48436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2372"/>
            <a:ext cx="8229600" cy="1057200"/>
          </a:xfrm>
        </p:spPr>
        <p:txBody>
          <a:bodyPr/>
          <a:lstStyle/>
          <a:p>
            <a:r>
              <a:rPr lang="en-GB" sz="2200" dirty="0"/>
              <a:t>More advantaged vs less advantaged young people – career choices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5AECB-8C31-B6C5-C416-23D9202306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7541D0-84C5-792B-421F-A1742682409A}"/>
              </a:ext>
            </a:extLst>
          </p:cNvPr>
          <p:cNvSpPr txBox="1"/>
          <p:nvPr/>
        </p:nvSpPr>
        <p:spPr>
          <a:xfrm>
            <a:off x="332708" y="1784252"/>
            <a:ext cx="15037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Information and communication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6B9CE0-39D9-ECD7-8C43-595A03BBE25D}"/>
              </a:ext>
            </a:extLst>
          </p:cNvPr>
          <p:cNvSpPr txBox="1"/>
          <p:nvPr/>
        </p:nvSpPr>
        <p:spPr>
          <a:xfrm>
            <a:off x="333400" y="2935062"/>
            <a:ext cx="1634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Financial services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333D962-5170-1378-5AFD-D9C3F7ADDAF3}"/>
              </a:ext>
            </a:extLst>
          </p:cNvPr>
          <p:cNvSpPr/>
          <p:nvPr/>
        </p:nvSpPr>
        <p:spPr>
          <a:xfrm>
            <a:off x="5032627" y="1631090"/>
            <a:ext cx="760687" cy="6830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/>
              <a:t>4%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59946C-9824-557E-3596-83BF9FC864EB}"/>
              </a:ext>
            </a:extLst>
          </p:cNvPr>
          <p:cNvSpPr/>
          <p:nvPr/>
        </p:nvSpPr>
        <p:spPr>
          <a:xfrm>
            <a:off x="2080029" y="2813743"/>
            <a:ext cx="760687" cy="6830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/>
              <a:t>10%</a:t>
            </a:r>
          </a:p>
        </p:txBody>
      </p:sp>
      <p:sp>
        <p:nvSpPr>
          <p:cNvPr id="15" name="Not Equal 14">
            <a:extLst>
              <a:ext uri="{FF2B5EF4-FFF2-40B4-BE49-F238E27FC236}">
                <a16:creationId xmlns:a16="http://schemas.microsoft.com/office/drawing/2014/main" id="{2D2CEFA1-E03C-13B5-75B9-92EFDA963DAC}"/>
              </a:ext>
            </a:extLst>
          </p:cNvPr>
          <p:cNvSpPr/>
          <p:nvPr/>
        </p:nvSpPr>
        <p:spPr>
          <a:xfrm>
            <a:off x="3640338" y="1798247"/>
            <a:ext cx="606829" cy="357447"/>
          </a:xfrm>
          <a:prstGeom prst="mathNot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Not Equal 15">
            <a:extLst>
              <a:ext uri="{FF2B5EF4-FFF2-40B4-BE49-F238E27FC236}">
                <a16:creationId xmlns:a16="http://schemas.microsoft.com/office/drawing/2014/main" id="{4F19569B-E930-1A34-74D3-5270C952B6B8}"/>
              </a:ext>
            </a:extLst>
          </p:cNvPr>
          <p:cNvSpPr/>
          <p:nvPr/>
        </p:nvSpPr>
        <p:spPr>
          <a:xfrm>
            <a:off x="3640338" y="2937689"/>
            <a:ext cx="606829" cy="357447"/>
          </a:xfrm>
          <a:prstGeom prst="mathNot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07CF350-C670-AE51-C97B-820308DB0AF1}"/>
              </a:ext>
            </a:extLst>
          </p:cNvPr>
          <p:cNvSpPr/>
          <p:nvPr/>
        </p:nvSpPr>
        <p:spPr>
          <a:xfrm>
            <a:off x="2080029" y="1631090"/>
            <a:ext cx="760687" cy="6830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/>
              <a:t>6%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E21378C-334E-A7EB-CF37-86129708825A}"/>
              </a:ext>
            </a:extLst>
          </p:cNvPr>
          <p:cNvSpPr/>
          <p:nvPr/>
        </p:nvSpPr>
        <p:spPr>
          <a:xfrm>
            <a:off x="5046789" y="2814442"/>
            <a:ext cx="760687" cy="6830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/>
              <a:t>6%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4CEF3E-F441-266E-4310-3B6EC5EF16F0}"/>
              </a:ext>
            </a:extLst>
          </p:cNvPr>
          <p:cNvSpPr txBox="1"/>
          <p:nvPr/>
        </p:nvSpPr>
        <p:spPr>
          <a:xfrm>
            <a:off x="332709" y="3875221"/>
            <a:ext cx="1634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Professional services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FB4ACA-8432-2011-9CE9-91D60C355E6D}"/>
              </a:ext>
            </a:extLst>
          </p:cNvPr>
          <p:cNvSpPr/>
          <p:nvPr/>
        </p:nvSpPr>
        <p:spPr>
          <a:xfrm>
            <a:off x="2142659" y="3872533"/>
            <a:ext cx="760687" cy="6830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/>
              <a:t>7%</a:t>
            </a:r>
          </a:p>
        </p:txBody>
      </p:sp>
      <p:sp>
        <p:nvSpPr>
          <p:cNvPr id="21" name="Not Equal 20">
            <a:extLst>
              <a:ext uri="{FF2B5EF4-FFF2-40B4-BE49-F238E27FC236}">
                <a16:creationId xmlns:a16="http://schemas.microsoft.com/office/drawing/2014/main" id="{2370CDBE-54C6-9658-C0EB-79AA3A50E6FE}"/>
              </a:ext>
            </a:extLst>
          </p:cNvPr>
          <p:cNvSpPr/>
          <p:nvPr/>
        </p:nvSpPr>
        <p:spPr>
          <a:xfrm>
            <a:off x="3643791" y="4040994"/>
            <a:ext cx="606829" cy="357447"/>
          </a:xfrm>
          <a:prstGeom prst="mathNot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AC0087-CA74-A487-C36D-8E9902AAAF70}"/>
              </a:ext>
            </a:extLst>
          </p:cNvPr>
          <p:cNvSpPr/>
          <p:nvPr/>
        </p:nvSpPr>
        <p:spPr>
          <a:xfrm>
            <a:off x="5046789" y="3880235"/>
            <a:ext cx="760687" cy="6830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/>
              <a:t>4%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0FB810-014B-4968-A92D-7D0C6BBC8149}"/>
              </a:ext>
            </a:extLst>
          </p:cNvPr>
          <p:cNvSpPr txBox="1"/>
          <p:nvPr/>
        </p:nvSpPr>
        <p:spPr>
          <a:xfrm>
            <a:off x="2080029" y="1149284"/>
            <a:ext cx="955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ABC1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378DB7-6AAC-D3E9-F892-017017E6FD1A}"/>
              </a:ext>
            </a:extLst>
          </p:cNvPr>
          <p:cNvSpPr txBox="1"/>
          <p:nvPr/>
        </p:nvSpPr>
        <p:spPr>
          <a:xfrm>
            <a:off x="4949167" y="1209378"/>
            <a:ext cx="955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C2DE</a:t>
            </a:r>
          </a:p>
        </p:txBody>
      </p:sp>
    </p:spTree>
    <p:extLst>
      <p:ext uri="{BB962C8B-B14F-4D97-AF65-F5344CB8AC3E}">
        <p14:creationId xmlns:p14="http://schemas.microsoft.com/office/powerpoint/2010/main" val="3492780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F484D0-D46A-0BCB-ABF1-F214DD5B2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2997200" cy="1057200"/>
          </a:xfrm>
        </p:spPr>
        <p:txBody>
          <a:bodyPr/>
          <a:lstStyle/>
          <a:p>
            <a:r>
              <a:rPr lang="en-GB" sz="2200" dirty="0"/>
              <a:t>Gender matters when it comes to aspirations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0367D-18F7-78A6-D823-A452F60D2F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7" name="Picture 6" descr="Bubble chart&#10;&#10;Description automatically generated with medium confidence">
            <a:extLst>
              <a:ext uri="{FF2B5EF4-FFF2-40B4-BE49-F238E27FC236}">
                <a16:creationId xmlns:a16="http://schemas.microsoft.com/office/drawing/2014/main" id="{FD20BFF4-4D86-D738-84AF-429A329BE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004" y="243304"/>
            <a:ext cx="4249413" cy="465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3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121121-4FB1-A18E-A6B5-F66C4843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/>
              <a:t>Young people’s salary aspirations in next 5 years  - earning £30k 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5AECB-8C31-B6C5-C416-23D9202306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17AFB1-69AE-E486-AC3B-7ED4B6914814}"/>
              </a:ext>
            </a:extLst>
          </p:cNvPr>
          <p:cNvSpPr/>
          <p:nvPr/>
        </p:nvSpPr>
        <p:spPr>
          <a:xfrm>
            <a:off x="627846" y="1559241"/>
            <a:ext cx="980902" cy="93102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/>
              <a:t>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DEF3C2-F844-BEB8-EC06-2ED6D6FB3FAC}"/>
              </a:ext>
            </a:extLst>
          </p:cNvPr>
          <p:cNvSpPr txBox="1"/>
          <p:nvPr/>
        </p:nvSpPr>
        <p:spPr>
          <a:xfrm>
            <a:off x="1827995" y="1576530"/>
            <a:ext cx="207818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/>
              <a:t>YP earn above the UK median salary (£28,000) within 5 years</a:t>
            </a:r>
          </a:p>
        </p:txBody>
      </p:sp>
      <p:sp>
        <p:nvSpPr>
          <p:cNvPr id="8" name="Not Equal 7">
            <a:extLst>
              <a:ext uri="{FF2B5EF4-FFF2-40B4-BE49-F238E27FC236}">
                <a16:creationId xmlns:a16="http://schemas.microsoft.com/office/drawing/2014/main" id="{6DADE551-BBDF-1BB9-3594-10D469176300}"/>
              </a:ext>
            </a:extLst>
          </p:cNvPr>
          <p:cNvSpPr/>
          <p:nvPr/>
        </p:nvSpPr>
        <p:spPr>
          <a:xfrm>
            <a:off x="4105681" y="1929230"/>
            <a:ext cx="606829" cy="357447"/>
          </a:xfrm>
          <a:prstGeom prst="mathNot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F0CF23-AC3E-542E-9316-44DFDE01D422}"/>
              </a:ext>
            </a:extLst>
          </p:cNvPr>
          <p:cNvSpPr/>
          <p:nvPr/>
        </p:nvSpPr>
        <p:spPr>
          <a:xfrm>
            <a:off x="5110481" y="1599611"/>
            <a:ext cx="980902" cy="93102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/>
              <a:t>79%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7541D0-84C5-792B-421F-A1742682409A}"/>
              </a:ext>
            </a:extLst>
          </p:cNvPr>
          <p:cNvSpPr txBox="1"/>
          <p:nvPr/>
        </p:nvSpPr>
        <p:spPr>
          <a:xfrm>
            <a:off x="6373400" y="1667620"/>
            <a:ext cx="252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Of all working adults earn less than £30,000 a year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CDD3519-5A9E-AD00-EBE2-D3F4310CDD38}"/>
              </a:ext>
            </a:extLst>
          </p:cNvPr>
          <p:cNvSpPr/>
          <p:nvPr/>
        </p:nvSpPr>
        <p:spPr>
          <a:xfrm>
            <a:off x="627846" y="2734795"/>
            <a:ext cx="980902" cy="93102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/>
              <a:t>55%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348484-6E62-B482-7B91-2324FA091803}"/>
              </a:ext>
            </a:extLst>
          </p:cNvPr>
          <p:cNvSpPr/>
          <p:nvPr/>
        </p:nvSpPr>
        <p:spPr>
          <a:xfrm>
            <a:off x="648064" y="3910349"/>
            <a:ext cx="980902" cy="93102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/>
              <a:t>57%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B8D642-CF46-F1AE-D19B-A77E7A73B773}"/>
              </a:ext>
            </a:extLst>
          </p:cNvPr>
          <p:cNvSpPr txBox="1"/>
          <p:nvPr/>
        </p:nvSpPr>
        <p:spPr>
          <a:xfrm>
            <a:off x="1827995" y="2946526"/>
            <a:ext cx="22776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Young men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B70B15-2F47-4269-0D7D-EC2393476BA1}"/>
              </a:ext>
            </a:extLst>
          </p:cNvPr>
          <p:cNvSpPr/>
          <p:nvPr/>
        </p:nvSpPr>
        <p:spPr>
          <a:xfrm>
            <a:off x="5110481" y="2652116"/>
            <a:ext cx="980902" cy="93102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/>
              <a:t>49%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669191-5FE1-7484-6550-8BDF3EDE8516}"/>
              </a:ext>
            </a:extLst>
          </p:cNvPr>
          <p:cNvSpPr txBox="1"/>
          <p:nvPr/>
        </p:nvSpPr>
        <p:spPr>
          <a:xfrm>
            <a:off x="6364685" y="2892531"/>
            <a:ext cx="22776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Young women</a:t>
            </a:r>
          </a:p>
        </p:txBody>
      </p:sp>
      <p:sp>
        <p:nvSpPr>
          <p:cNvPr id="15" name="Not Equal 14">
            <a:extLst>
              <a:ext uri="{FF2B5EF4-FFF2-40B4-BE49-F238E27FC236}">
                <a16:creationId xmlns:a16="http://schemas.microsoft.com/office/drawing/2014/main" id="{695C39C1-3B22-76F8-C6F5-4106589F1F49}"/>
              </a:ext>
            </a:extLst>
          </p:cNvPr>
          <p:cNvSpPr/>
          <p:nvPr/>
        </p:nvSpPr>
        <p:spPr>
          <a:xfrm>
            <a:off x="4105681" y="2910531"/>
            <a:ext cx="606829" cy="357447"/>
          </a:xfrm>
          <a:prstGeom prst="mathNot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Not Equal 15">
            <a:extLst>
              <a:ext uri="{FF2B5EF4-FFF2-40B4-BE49-F238E27FC236}">
                <a16:creationId xmlns:a16="http://schemas.microsoft.com/office/drawing/2014/main" id="{08DF0BEB-0FF6-A31B-AF5B-AFE06C32311C}"/>
              </a:ext>
            </a:extLst>
          </p:cNvPr>
          <p:cNvSpPr/>
          <p:nvPr/>
        </p:nvSpPr>
        <p:spPr>
          <a:xfrm>
            <a:off x="4156481" y="4092831"/>
            <a:ext cx="606829" cy="357447"/>
          </a:xfrm>
          <a:prstGeom prst="mathNot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4B317B-02F7-F34E-98CB-7A28517FDD54}"/>
              </a:ext>
            </a:extLst>
          </p:cNvPr>
          <p:cNvSpPr txBox="1"/>
          <p:nvPr/>
        </p:nvSpPr>
        <p:spPr>
          <a:xfrm>
            <a:off x="1904193" y="4124123"/>
            <a:ext cx="15840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ABC1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AB3F353-5493-879F-C384-8FF9E9B67992}"/>
              </a:ext>
            </a:extLst>
          </p:cNvPr>
          <p:cNvSpPr/>
          <p:nvPr/>
        </p:nvSpPr>
        <p:spPr>
          <a:xfrm>
            <a:off x="5165284" y="3812498"/>
            <a:ext cx="980902" cy="93102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/>
              <a:t>47%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66A336-BF24-657B-A853-E38E4F5AA465}"/>
              </a:ext>
            </a:extLst>
          </p:cNvPr>
          <p:cNvSpPr txBox="1"/>
          <p:nvPr/>
        </p:nvSpPr>
        <p:spPr>
          <a:xfrm>
            <a:off x="6447770" y="4124123"/>
            <a:ext cx="15840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C2DE</a:t>
            </a:r>
          </a:p>
        </p:txBody>
      </p:sp>
    </p:spTree>
    <p:extLst>
      <p:ext uri="{BB962C8B-B14F-4D97-AF65-F5344CB8AC3E}">
        <p14:creationId xmlns:p14="http://schemas.microsoft.com/office/powerpoint/2010/main" val="1748285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ightcast ">
  <a:themeElements>
    <a:clrScheme name="Focus">
      <a:dk1>
        <a:srgbClr val="000000"/>
      </a:dk1>
      <a:lt1>
        <a:srgbClr val="FFFFFF"/>
      </a:lt1>
      <a:dk2>
        <a:srgbClr val="454545"/>
      </a:dk2>
      <a:lt2>
        <a:srgbClr val="F54562"/>
      </a:lt2>
      <a:accent1>
        <a:srgbClr val="F7F7F7"/>
      </a:accent1>
      <a:accent2>
        <a:srgbClr val="FFF1E8"/>
      </a:accent2>
      <a:accent3>
        <a:srgbClr val="E7FDFE"/>
      </a:accent3>
      <a:accent4>
        <a:srgbClr val="FAEFFF"/>
      </a:accent4>
      <a:accent5>
        <a:srgbClr val="ACACAC"/>
      </a:accent5>
      <a:accent6>
        <a:srgbClr val="C4374E"/>
      </a:accent6>
      <a:hlink>
        <a:srgbClr val="4D88FF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70337C689AAE4F811DBF099C5FB2E4" ma:contentTypeVersion="16" ma:contentTypeDescription="Create a new document." ma:contentTypeScope="" ma:versionID="cfd9af0ae137c25111ea6af48d7d9b89">
  <xsd:schema xmlns:xsd="http://www.w3.org/2001/XMLSchema" xmlns:xs="http://www.w3.org/2001/XMLSchema" xmlns:p="http://schemas.microsoft.com/office/2006/metadata/properties" xmlns:ns2="26636894-b30a-4a24-9d3b-b1bf3c5c684a" xmlns:ns3="9743737f-d5fd-499d-99d5-f18a72eb112b" xmlns:ns4="418e8c98-519b-4e3e-a77f-7ee33016068f" targetNamespace="http://schemas.microsoft.com/office/2006/metadata/properties" ma:root="true" ma:fieldsID="6ec3821172456d970c93e0e8ec60a370" ns2:_="" ns3:_="" ns4:_="">
    <xsd:import namespace="26636894-b30a-4a24-9d3b-b1bf3c5c684a"/>
    <xsd:import namespace="9743737f-d5fd-499d-99d5-f18a72eb112b"/>
    <xsd:import namespace="418e8c98-519b-4e3e-a77f-7ee3301606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36894-b30a-4a24-9d3b-b1bf3c5c68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8719a6c-9fc0-4287-adae-59b7713c0f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43737f-d5fd-499d-99d5-f18a72eb11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e8c98-519b-4e3e-a77f-7ee33016068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92d2708-f321-49b1-9333-86e115a56640}" ma:internalName="TaxCatchAll" ma:showField="CatchAllData" ma:web="9743737f-d5fd-499d-99d5-f18a72eb11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636894-b30a-4a24-9d3b-b1bf3c5c684a">
      <Terms xmlns="http://schemas.microsoft.com/office/infopath/2007/PartnerControls"/>
    </lcf76f155ced4ddcb4097134ff3c332f>
    <TaxCatchAll xmlns="418e8c98-519b-4e3e-a77f-7ee33016068f" xsi:nil="true"/>
    <SharedWithUsers xmlns="9743737f-d5fd-499d-99d5-f18a72eb112b">
      <UserInfo>
        <DisplayName>Kirstie Donnelly</DisplayName>
        <AccountId>144</AccountId>
        <AccountType/>
      </UserInfo>
      <UserInfo>
        <DisplayName>Faiza Khan</DisplayName>
        <AccountId>675</AccountId>
        <AccountType/>
      </UserInfo>
      <UserInfo>
        <DisplayName>Anisha Patel</DisplayName>
        <AccountId>33</AccountId>
        <AccountType/>
      </UserInfo>
      <UserInfo>
        <DisplayName>Michelle Orme</DisplayName>
        <AccountId>12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FDDE0F-95DD-484F-9599-6F47E71D6692}">
  <ds:schemaRefs>
    <ds:schemaRef ds:uri="26636894-b30a-4a24-9d3b-b1bf3c5c684a"/>
    <ds:schemaRef ds:uri="418e8c98-519b-4e3e-a77f-7ee33016068f"/>
    <ds:schemaRef ds:uri="9743737f-d5fd-499d-99d5-f18a72eb112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EFC2822-B5EC-4CD6-9D26-1774CE1757C8}">
  <ds:schemaRefs>
    <ds:schemaRef ds:uri="26636894-b30a-4a24-9d3b-b1bf3c5c684a"/>
    <ds:schemaRef ds:uri="418e8c98-519b-4e3e-a77f-7ee33016068f"/>
    <ds:schemaRef ds:uri="9743737f-d5fd-499d-99d5-f18a72eb112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4CE8A82-9261-4659-9438-57D26BD9EB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882</Words>
  <Application>Microsoft Office PowerPoint</Application>
  <PresentationFormat>On-screen Show (16:9)</PresentationFormat>
  <Paragraphs>124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Gothic A1</vt:lpstr>
      <vt:lpstr>IBM Plex Mono</vt:lpstr>
      <vt:lpstr>le Genoss</vt:lpstr>
      <vt:lpstr>Office Theme</vt:lpstr>
      <vt:lpstr>Lightcast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Mismatches between the jobs available and career aspirations</vt:lpstr>
      <vt:lpstr>More advantaged vs less advantaged young people – career choices</vt:lpstr>
      <vt:lpstr>Gender matters when it comes to aspirations</vt:lpstr>
      <vt:lpstr>Young people’s salary aspirations in next 5 years  - earning £30k plus</vt:lpstr>
      <vt:lpstr>PowerPoint Presentation</vt:lpstr>
      <vt:lpstr>PowerPoint Presentation</vt:lpstr>
    </vt:vector>
  </TitlesOfParts>
  <Company>UvavooGraphicsInc.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UvavooGraphics Inc.</dc:creator>
  <cp:lastModifiedBy>Katherine Baldwin</cp:lastModifiedBy>
  <cp:revision>9</cp:revision>
  <dcterms:created xsi:type="dcterms:W3CDTF">2022-12-09T09:47:09Z</dcterms:created>
  <dcterms:modified xsi:type="dcterms:W3CDTF">2023-02-22T16:43:32Z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0x0101008770337C689AAE4F811DBF099C5FB2E4</vt:lpwstr>
  </property>
  <property fmtid="{D5CDD505-2E9C-101B-9397-08002B2CF9AE}" pid="3" name="MediaServiceImageTags">
    <vt:lpwstr/>
  </property>
</Properties>
</file>