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280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856"/>
    <a:srgbClr val="B60072"/>
    <a:srgbClr val="4A2054"/>
    <a:srgbClr val="0D2B49"/>
    <a:srgbClr val="176C87"/>
    <a:srgbClr val="28A8C6"/>
    <a:srgbClr val="4CBED3"/>
    <a:srgbClr val="2477CA"/>
    <a:srgbClr val="184F86"/>
    <a:srgbClr val="44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095" autoAdjust="0"/>
    <p:restoredTop sz="86974" autoAdjust="0"/>
  </p:normalViewPr>
  <p:slideViewPr>
    <p:cSldViewPr snapToGrid="0">
      <p:cViewPr varScale="1">
        <p:scale>
          <a:sx n="55" d="100"/>
          <a:sy n="55" d="100"/>
        </p:scale>
        <p:origin x="252" y="2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GESRV\Shared\RESEARCH\Joint%20Dialogue%20-%20Employability%20Skills\Phase%202\Survey%20Results\Employability%20skills%20-%20Survey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583269800804179"/>
          <c:y val="1.675041876046901E-2"/>
          <c:w val="0.68893770597848636"/>
          <c:h val="0.9045274491442338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aleway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Sheet1!$A$1:$L$1</c:f>
              <c:strCache>
                <c:ptCount val="12"/>
                <c:pt idx="0">
                  <c:v>Digital skills</c:v>
                </c:pt>
                <c:pt idx="1">
                  <c:v>Reflection</c:v>
                </c:pt>
                <c:pt idx="2">
                  <c:v>Being informed</c:v>
                </c:pt>
                <c:pt idx="3">
                  <c:v>Numeracy</c:v>
                </c:pt>
                <c:pt idx="4">
                  <c:v>Resilience</c:v>
                </c:pt>
                <c:pt idx="5">
                  <c:v>Creativity</c:v>
                </c:pt>
                <c:pt idx="6">
                  <c:v>Teamwork</c:v>
                </c:pt>
                <c:pt idx="7">
                  <c:v>Problem solving</c:v>
                </c:pt>
                <c:pt idx="8">
                  <c:v>Self-management/organisation</c:v>
                </c:pt>
                <c:pt idx="9">
                  <c:v>Ambition/motivation</c:v>
                </c:pt>
                <c:pt idx="10">
                  <c:v>Confidence</c:v>
                </c:pt>
                <c:pt idx="11">
                  <c:v>Communication</c:v>
                </c:pt>
              </c:strCache>
            </c:strRef>
          </c:cat>
          <c:val>
            <c:numRef>
              <c:f>Sheet1!$A$2:$L$2</c:f>
              <c:numCache>
                <c:formatCode>0%</c:formatCode>
                <c:ptCount val="12"/>
                <c:pt idx="0">
                  <c:v>0.05</c:v>
                </c:pt>
                <c:pt idx="1">
                  <c:v>0.05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0.13</c:v>
                </c:pt>
                <c:pt idx="5">
                  <c:v>0.18</c:v>
                </c:pt>
                <c:pt idx="6">
                  <c:v>0.3</c:v>
                </c:pt>
                <c:pt idx="7">
                  <c:v>0.31</c:v>
                </c:pt>
                <c:pt idx="8">
                  <c:v>0.31</c:v>
                </c:pt>
                <c:pt idx="9">
                  <c:v>0.32</c:v>
                </c:pt>
                <c:pt idx="10">
                  <c:v>0.49</c:v>
                </c:pt>
                <c:pt idx="1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7-4389-8840-3E6F84A8F4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4625040"/>
        <c:axId val="484622296"/>
      </c:barChart>
      <c:catAx>
        <c:axId val="484625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Raleway" pitchFamily="2" charset="0"/>
                <a:ea typeface="+mn-ea"/>
                <a:cs typeface="+mn-cs"/>
              </a:defRPr>
            </a:pPr>
            <a:endParaRPr lang="en-US"/>
          </a:p>
        </c:txPr>
        <c:crossAx val="484622296"/>
        <c:crosses val="autoZero"/>
        <c:auto val="1"/>
        <c:lblAlgn val="ctr"/>
        <c:lblOffset val="100"/>
        <c:noMultiLvlLbl val="0"/>
      </c:catAx>
      <c:valAx>
        <c:axId val="484622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62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132AE-2FDD-4632-830E-BECC7B054E28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1438-A63F-4A83-9420-9369AA23C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0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68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161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853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3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988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22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20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en-GB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07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94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https://www.edge.co.uk/research/projects/research-reports/the-perspectives-of-learners-how-are-schools-developing-employability-skills/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1438-A63F-4A83-9420-9369AA23CB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4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computer&#10;&#10;Description automatically generated">
            <a:extLst>
              <a:ext uri="{FF2B5EF4-FFF2-40B4-BE49-F238E27FC236}">
                <a16:creationId xmlns:a16="http://schemas.microsoft.com/office/drawing/2014/main" id="{602A7926-1916-6345-8AFE-B2DE4CA9EB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B7E5A9-D15C-7D4F-87FA-92EF520111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64531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B9B277-4E9C-2F42-A3E9-3B179E0322D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3939" y="4259483"/>
            <a:ext cx="847215" cy="1700273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21E9B07-03BD-624C-A06D-249A1E9EDBA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9555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8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D94ADC9E-F4B6-8D41-A306-0802A50C43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BA5C38-209D-9E4F-AF00-5B4F3F16B64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64531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A5C633-FFA0-4545-983F-89FA8DBEDF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3939" y="4259483"/>
            <a:ext cx="847215" cy="1700273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B839D504-0752-434B-B9F4-0CA0028C36E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7550"/>
            <a:ext cx="1752600" cy="10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2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214E6A-20ED-594B-8934-99DD3EAAD9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5925" y="918340"/>
            <a:ext cx="11360150" cy="19050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360C73D5-4101-7C4E-8FC2-B6C280F1D7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7550"/>
            <a:ext cx="1752600" cy="10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4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omputer&#10;&#10;Description automatically generated">
            <a:extLst>
              <a:ext uri="{FF2B5EF4-FFF2-40B4-BE49-F238E27FC236}">
                <a16:creationId xmlns:a16="http://schemas.microsoft.com/office/drawing/2014/main" id="{4A356174-74CB-7042-8CC8-4FE2A665B9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B7E5A9-D15C-7D4F-87FA-92EF520111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6453100" cy="6858000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21E9B07-03BD-624C-A06D-249A1E9EDBA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9555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7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05B73-4C07-4819-8DDB-1FEC17CB089F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A9E9B-C4CB-4682-9F2B-86E2A404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0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emms@edge.co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edge.co.uk/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4949C7-5787-924C-863A-41A2EDEA846C}"/>
              </a:ext>
            </a:extLst>
          </p:cNvPr>
          <p:cNvSpPr txBox="1"/>
          <p:nvPr/>
        </p:nvSpPr>
        <p:spPr>
          <a:xfrm>
            <a:off x="408473" y="1970307"/>
            <a:ext cx="5157934" cy="2571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32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are schools developing employability skills? - The perspectives of learners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40D11-BFE7-AC48-8889-91EF6A5BEA0C}"/>
              </a:ext>
            </a:extLst>
          </p:cNvPr>
          <p:cNvSpPr txBox="1"/>
          <p:nvPr/>
        </p:nvSpPr>
        <p:spPr>
          <a:xfrm>
            <a:off x="408473" y="4242165"/>
            <a:ext cx="4626511" cy="152135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500" dirty="0">
                <a:solidFill>
                  <a:srgbClr val="0F2946"/>
                </a:solidFill>
                <a:latin typeface="Raleway" panose="020B0503030101060003" pitchFamily="34" charset="77"/>
              </a:rPr>
              <a:t>Kat Emms</a:t>
            </a:r>
          </a:p>
          <a:p>
            <a:r>
              <a:rPr lang="en-US" sz="2500" dirty="0">
                <a:solidFill>
                  <a:srgbClr val="0F2946"/>
                </a:solidFill>
                <a:latin typeface="Raleway" panose="020B0503030101060003" pitchFamily="34" charset="77"/>
              </a:rPr>
              <a:t>Andrea Laczik</a:t>
            </a:r>
          </a:p>
          <a:p>
            <a:r>
              <a:rPr lang="en-US" sz="2500" dirty="0">
                <a:solidFill>
                  <a:srgbClr val="0F2946"/>
                </a:solidFill>
                <a:latin typeface="Raleway" panose="020B0503030101060003" pitchFamily="34" charset="77"/>
              </a:rPr>
              <a:t>Aunam Quyoum</a:t>
            </a:r>
          </a:p>
          <a:p>
            <a:endParaRPr lang="en-US" sz="2500" dirty="0">
              <a:solidFill>
                <a:srgbClr val="0F2946"/>
              </a:solidFill>
              <a:latin typeface="Raleway" panose="020B0503030101060003" pitchFamily="34" charset="77"/>
            </a:endParaRPr>
          </a:p>
          <a:p>
            <a:r>
              <a:rPr lang="en-US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Edge Foundation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76C5F9-7A03-A947-BCCF-AD8C7AAED02C}"/>
              </a:ext>
            </a:extLst>
          </p:cNvPr>
          <p:cNvSpPr txBox="1"/>
          <p:nvPr/>
        </p:nvSpPr>
        <p:spPr>
          <a:xfrm>
            <a:off x="408473" y="5892345"/>
            <a:ext cx="4626511" cy="152135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b="1" dirty="0">
              <a:solidFill>
                <a:srgbClr val="D20089"/>
              </a:solidFill>
              <a:latin typeface="Raleway" panose="020B0503030101060003" pitchFamily="34" charset="77"/>
            </a:endParaRPr>
          </a:p>
          <a:p>
            <a:r>
              <a:rPr lang="en-US" b="1" dirty="0">
                <a:solidFill>
                  <a:srgbClr val="D20089"/>
                </a:solidFill>
                <a:latin typeface="Raleway" panose="020B0503030101060003" pitchFamily="34" charset="77"/>
              </a:rPr>
              <a:t>21 February 2023</a:t>
            </a:r>
          </a:p>
        </p:txBody>
      </p:sp>
    </p:spTree>
    <p:extLst>
      <p:ext uri="{BB962C8B-B14F-4D97-AF65-F5344CB8AC3E}">
        <p14:creationId xmlns:p14="http://schemas.microsoft.com/office/powerpoint/2010/main" val="125923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879613-A489-3B4C-AE88-AD5380653E79}"/>
              </a:ext>
            </a:extLst>
          </p:cNvPr>
          <p:cNvSpPr txBox="1"/>
          <p:nvPr/>
        </p:nvSpPr>
        <p:spPr>
          <a:xfrm>
            <a:off x="408476" y="2074838"/>
            <a:ext cx="4626511" cy="152135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000" b="1" dirty="0">
                <a:solidFill>
                  <a:srgbClr val="0F2946"/>
                </a:solidFill>
                <a:latin typeface="Raleway" panose="020B0503030101060003" pitchFamily="34" charset="77"/>
              </a:rPr>
              <a:t>Thank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2E6346-3A7E-9441-8F80-DC8DA7CE7B9B}"/>
              </a:ext>
            </a:extLst>
          </p:cNvPr>
          <p:cNvSpPr txBox="1"/>
          <p:nvPr/>
        </p:nvSpPr>
        <p:spPr>
          <a:xfrm>
            <a:off x="314011" y="2725558"/>
            <a:ext cx="4626511" cy="140688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2500" dirty="0">
                <a:solidFill>
                  <a:srgbClr val="0F2946"/>
                </a:solidFill>
                <a:latin typeface="Raleway" panose="020B0503030101060003" pitchFamily="34" charset="77"/>
              </a:rPr>
              <a:t>Kat Emms</a:t>
            </a:r>
          </a:p>
          <a:p>
            <a:pPr>
              <a:spcAft>
                <a:spcPts val="300"/>
              </a:spcAft>
            </a:pPr>
            <a:r>
              <a:rPr lang="en-US" sz="2000" dirty="0">
                <a:solidFill>
                  <a:srgbClr val="0F2946"/>
                </a:solidFill>
                <a:latin typeface="Raleway" panose="020B0503030101060003" pitchFamily="34" charset="77"/>
              </a:rPr>
              <a:t>Senior Education &amp; Policy Researcher</a:t>
            </a:r>
          </a:p>
          <a:p>
            <a:pPr>
              <a:spcAft>
                <a:spcPts val="300"/>
              </a:spcAft>
            </a:pPr>
            <a:endParaRPr lang="en-US" sz="2000" dirty="0">
              <a:solidFill>
                <a:srgbClr val="0F2946"/>
              </a:solidFill>
              <a:latin typeface="Raleway" panose="020B0503030101060003" pitchFamily="34" charset="77"/>
            </a:endParaRPr>
          </a:p>
          <a:p>
            <a:pPr>
              <a:spcAft>
                <a:spcPts val="300"/>
              </a:spcAft>
            </a:pPr>
            <a:r>
              <a:rPr lang="en-US" sz="2000" dirty="0">
                <a:solidFill>
                  <a:srgbClr val="0F2946"/>
                </a:solidFill>
                <a:latin typeface="Raleway" panose="020B0503030101060003" pitchFamily="34" charset="77"/>
                <a:hlinkClick r:id="rId3"/>
              </a:rPr>
              <a:t>kemms@edge.co.uk</a:t>
            </a:r>
            <a:endParaRPr lang="en-US" sz="2000" dirty="0">
              <a:solidFill>
                <a:srgbClr val="0F2946"/>
              </a:solidFill>
              <a:latin typeface="Raleway" panose="020B0503030101060003" pitchFamily="34" charset="77"/>
            </a:endParaRPr>
          </a:p>
          <a:p>
            <a:pPr>
              <a:spcAft>
                <a:spcPts val="300"/>
              </a:spcAft>
            </a:pPr>
            <a:endParaRPr lang="en-US" sz="2000" dirty="0">
              <a:solidFill>
                <a:srgbClr val="0F2946"/>
              </a:solidFill>
              <a:latin typeface="Raleway" panose="020B0503030101060003" pitchFamily="34" charset="77"/>
            </a:endParaRPr>
          </a:p>
          <a:p>
            <a:pPr>
              <a:spcAft>
                <a:spcPts val="300"/>
              </a:spcAft>
            </a:pPr>
            <a:r>
              <a:rPr lang="en-GB" sz="1400" dirty="0"/>
              <a:t>https://www.edge.co.uk/research/projects/research-reports/the-perspectives-of-learners-how-are-schools-developing-employability-skills/</a:t>
            </a:r>
          </a:p>
          <a:p>
            <a:pPr>
              <a:spcAft>
                <a:spcPts val="300"/>
              </a:spcAft>
            </a:pPr>
            <a:endParaRPr lang="en-US" sz="2000" dirty="0">
              <a:solidFill>
                <a:srgbClr val="0F2946"/>
              </a:solidFill>
              <a:latin typeface="Raleway" panose="020B0503030101060003" pitchFamily="34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F718F6-A560-029F-7838-6AB2F3264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476" y="5449109"/>
            <a:ext cx="427015" cy="4235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406C9C-56B5-BBEE-1270-AEBE1632EC34}"/>
              </a:ext>
            </a:extLst>
          </p:cNvPr>
          <p:cNvSpPr txBox="1"/>
          <p:nvPr/>
        </p:nvSpPr>
        <p:spPr>
          <a:xfrm>
            <a:off x="728477" y="5472139"/>
            <a:ext cx="1255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@</a:t>
            </a:r>
            <a:r>
              <a:rPr lang="en-GB" sz="2000" dirty="0" err="1"/>
              <a:t>UkEdge</a:t>
            </a:r>
            <a:r>
              <a:rPr lang="en-GB" sz="20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3714A5-73FF-F6EE-8B8D-59C2401130C4}"/>
              </a:ext>
            </a:extLst>
          </p:cNvPr>
          <p:cNvSpPr txBox="1"/>
          <p:nvPr/>
        </p:nvSpPr>
        <p:spPr>
          <a:xfrm>
            <a:off x="299322" y="6025243"/>
            <a:ext cx="2327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hlinkClick r:id="rId5"/>
              </a:rPr>
              <a:t>www.edge.co.uk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757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F29D89-D731-41A2-BE1C-E2A557C44CA5}"/>
              </a:ext>
            </a:extLst>
          </p:cNvPr>
          <p:cNvSpPr txBox="1"/>
          <p:nvPr/>
        </p:nvSpPr>
        <p:spPr>
          <a:xfrm>
            <a:off x="225624" y="2077375"/>
            <a:ext cx="435148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52943"/>
                </a:solidFill>
                <a:latin typeface="Raleway" pitchFamily="2" charset="0"/>
              </a:rPr>
              <a:t>L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iterature review &amp; focus groups with employers - to discover ‘</a:t>
            </a:r>
            <a:r>
              <a:rPr lang="en-GB" b="0" i="1" dirty="0">
                <a:solidFill>
                  <a:srgbClr val="152943"/>
                </a:solidFill>
                <a:effectLst/>
                <a:latin typeface="Raleway" pitchFamily="2" charset="0"/>
              </a:rPr>
              <a:t>what employers really want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’ in terms of workforce skills</a:t>
            </a:r>
            <a:endParaRPr lang="en-GB" dirty="0">
              <a:solidFill>
                <a:srgbClr val="152943"/>
              </a:solidFill>
              <a:latin typeface="Raleway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34868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Recap: Phase 1 (2018)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B6730-6E43-9090-5AAE-687863737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134" y="142610"/>
            <a:ext cx="3804980" cy="13475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11BEF1-5833-91A1-7258-E3F14FB1ABA2}"/>
              </a:ext>
            </a:extLst>
          </p:cNvPr>
          <p:cNvSpPr txBox="1"/>
          <p:nvPr/>
        </p:nvSpPr>
        <p:spPr>
          <a:xfrm>
            <a:off x="225624" y="3700092"/>
            <a:ext cx="4774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52943"/>
                </a:solidFill>
                <a:latin typeface="Raleway" pitchFamily="2" charset="0"/>
              </a:rPr>
              <a:t>S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urvey of secondary school teachers in England (n= 626 ) - to understand specifically where young people are being supported to develop these skills.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43C18-AB25-A8B2-DBB1-2516C6491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676" y="1410012"/>
            <a:ext cx="5851980" cy="531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9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F29D89-D731-41A2-BE1C-E2A557C44CA5}"/>
              </a:ext>
            </a:extLst>
          </p:cNvPr>
          <p:cNvSpPr txBox="1"/>
          <p:nvPr/>
        </p:nvSpPr>
        <p:spPr>
          <a:xfrm>
            <a:off x="415883" y="934496"/>
            <a:ext cx="76847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The vast majority of teachers believe these skills and competencies are being developed in school - in a variety of settings, from classroom work to extra-curriculum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34868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Recap: Phase 1 (2018)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6B6730-6E43-9090-5AAE-687863737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134" y="142610"/>
            <a:ext cx="3804980" cy="13475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A9FB9D-2403-72C4-C82F-C22E98D93E79}"/>
              </a:ext>
            </a:extLst>
          </p:cNvPr>
          <p:cNvSpPr txBox="1"/>
          <p:nvPr/>
        </p:nvSpPr>
        <p:spPr>
          <a:xfrm>
            <a:off x="333683" y="2227158"/>
            <a:ext cx="1175543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52943"/>
                </a:solidFill>
                <a:latin typeface="Raleway" pitchFamily="2" charset="0"/>
              </a:rPr>
              <a:t> T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op 5 skills and competencies teachers believed are being developed through </a:t>
            </a:r>
            <a:r>
              <a:rPr lang="en-GB" b="1" i="0" dirty="0">
                <a:solidFill>
                  <a:srgbClr val="152943"/>
                </a:solidFill>
                <a:effectLst/>
                <a:latin typeface="Raleway" pitchFamily="2" charset="0"/>
              </a:rPr>
              <a:t>classwork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 are:  </a:t>
            </a:r>
            <a:r>
              <a:rPr lang="en-GB" b="1" i="0" dirty="0">
                <a:solidFill>
                  <a:srgbClr val="152943"/>
                </a:solidFill>
                <a:effectLst/>
                <a:latin typeface="Raleway" pitchFamily="2" charset="0"/>
              </a:rPr>
              <a:t>communication, problem solving, team work, creativity and reflection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152943"/>
              </a:solidFill>
              <a:effectLst/>
              <a:latin typeface="Raleway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152943"/>
                </a:solidFill>
                <a:effectLst/>
                <a:latin typeface="Raleway" pitchFamily="2" charset="0"/>
              </a:rPr>
              <a:t>Since 2014 changes to the key stage 3 curriculum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38% of teachers stated changes have been detrimental to developing the skills and attitudes needed for work. 56% of respondents said they are </a:t>
            </a:r>
            <a:r>
              <a:rPr lang="en-GB" b="1" i="0" dirty="0">
                <a:solidFill>
                  <a:srgbClr val="152943"/>
                </a:solidFill>
                <a:effectLst/>
                <a:latin typeface="Raleway" pitchFamily="2" charset="0"/>
              </a:rPr>
              <a:t>limiting students’ chances to acquire creative skills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 and 45% believe that young people have </a:t>
            </a:r>
            <a:r>
              <a:rPr lang="en-GB" b="1" i="0" dirty="0">
                <a:solidFill>
                  <a:srgbClr val="152943"/>
                </a:solidFill>
                <a:effectLst/>
                <a:latin typeface="Raleway" pitchFamily="2" charset="0"/>
              </a:rPr>
              <a:t>limited opportunities to develop their career development 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skills.</a:t>
            </a:r>
          </a:p>
          <a:p>
            <a:pPr lvl="1"/>
            <a:endParaRPr lang="en-GB" b="0" i="0" dirty="0">
              <a:solidFill>
                <a:srgbClr val="152943"/>
              </a:solidFill>
              <a:effectLst/>
              <a:latin typeface="Raleway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1" dirty="0">
                <a:solidFill>
                  <a:srgbClr val="152943"/>
                </a:solidFill>
                <a:effectLst/>
                <a:latin typeface="Raleway" pitchFamily="2" charset="0"/>
              </a:rPr>
              <a:t>Since the changes at GCSE and A level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 47% of teachers believe that there are </a:t>
            </a:r>
            <a:r>
              <a:rPr lang="en-GB" b="1" i="0" dirty="0">
                <a:solidFill>
                  <a:srgbClr val="152943"/>
                </a:solidFill>
                <a:effectLst/>
                <a:latin typeface="Raleway" pitchFamily="2" charset="0"/>
              </a:rPr>
              <a:t>fewer opportunities to develop employability skills</a:t>
            </a:r>
            <a:r>
              <a:rPr lang="en-GB" b="0" i="0" dirty="0">
                <a:solidFill>
                  <a:srgbClr val="152943"/>
                </a:solidFill>
                <a:effectLst/>
                <a:latin typeface="Raleway" pitchFamily="2" charset="0"/>
              </a:rPr>
              <a:t>. 66% of teachers felt that there is less opportunity to develop creativity and 61% stating there is less opportunity to develop teamwork.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B3C660-2FB8-A193-003E-61E06C2D1C8C}"/>
              </a:ext>
            </a:extLst>
          </p:cNvPr>
          <p:cNvSpPr txBox="1"/>
          <p:nvPr/>
        </p:nvSpPr>
        <p:spPr>
          <a:xfrm>
            <a:off x="1965960" y="6380524"/>
            <a:ext cx="10012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Raleway" pitchFamily="2" charset="0"/>
              </a:rPr>
              <a:t>https://www.edge.co.uk/research/projects/research-reports/joint-dialogue-how-are-schools-developing-real-employability-skills/</a:t>
            </a:r>
          </a:p>
        </p:txBody>
      </p:sp>
    </p:spTree>
    <p:extLst>
      <p:ext uri="{BB962C8B-B14F-4D97-AF65-F5344CB8AC3E}">
        <p14:creationId xmlns:p14="http://schemas.microsoft.com/office/powerpoint/2010/main" val="189320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F29D89-D731-41A2-BE1C-E2A557C44CA5}"/>
              </a:ext>
            </a:extLst>
          </p:cNvPr>
          <p:cNvSpPr txBox="1"/>
          <p:nvPr/>
        </p:nvSpPr>
        <p:spPr>
          <a:xfrm>
            <a:off x="1076446" y="1006083"/>
            <a:ext cx="1077603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9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Aims</a:t>
            </a: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</a:rPr>
              <a:t>to understand what young people mean by employability and employability skills</a:t>
            </a:r>
          </a:p>
          <a:p>
            <a:endParaRPr lang="en-GB" sz="1900" dirty="0"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</a:rPr>
              <a:t>to understand specifically </a:t>
            </a:r>
            <a:r>
              <a:rPr lang="en-GB" sz="1900" i="1" dirty="0">
                <a:effectLst/>
                <a:latin typeface="Raleway" pitchFamily="2" charset="0"/>
                <a:ea typeface="Calibri" panose="020F0502020204030204" pitchFamily="34" charset="0"/>
              </a:rPr>
              <a:t>where</a:t>
            </a: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</a:rPr>
              <a:t> young people believe they are being supported to develop ‘employability’ skills in school/sixth form – e.g</a:t>
            </a:r>
            <a:r>
              <a:rPr lang="en-GB" sz="1900" dirty="0">
                <a:latin typeface="Raleway" pitchFamily="2" charset="0"/>
                <a:ea typeface="Calibri" panose="020F0502020204030204" pitchFamily="34" charset="0"/>
              </a:rPr>
              <a:t>. </a:t>
            </a: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</a:rPr>
              <a:t>through classwork, ‘extra-curricular’ activities, or opportunities outside of the school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>
              <a:effectLst/>
              <a:latin typeface="Raleway" pitchFamily="2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which skills students consider vital to their future.</a:t>
            </a:r>
          </a:p>
          <a:p>
            <a:endParaRPr lang="en-GB" sz="1900" dirty="0"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900" dirty="0"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9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Focus groups (21 students) at a school or sixth form college in England – included card sorting activity.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Focus groups at 2 SEND schools - included card sorting activity.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900" dirty="0"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9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urvey (n=67) of Years 10 – 13 (aged 14-18).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900" dirty="0"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Thematic analysis of focus groups and open responses.</a:t>
            </a:r>
            <a:endParaRPr lang="en-GB" sz="1900" dirty="0"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53896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Phase 2 – What do learners think?</a:t>
            </a:r>
          </a:p>
        </p:txBody>
      </p:sp>
    </p:spTree>
    <p:extLst>
      <p:ext uri="{BB962C8B-B14F-4D97-AF65-F5344CB8AC3E}">
        <p14:creationId xmlns:p14="http://schemas.microsoft.com/office/powerpoint/2010/main" val="180959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65405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are employability skills understood?</a:t>
            </a:r>
          </a:p>
          <a:p>
            <a:endParaRPr lang="en-GB" sz="2500" b="1" dirty="0">
              <a:solidFill>
                <a:srgbClr val="0F2946"/>
              </a:solidFill>
              <a:latin typeface="Raleway" panose="020B0503030101060003" pitchFamily="34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97B52F-6761-0BC2-133F-42F211BAD204}"/>
              </a:ext>
            </a:extLst>
          </p:cNvPr>
          <p:cNvSpPr txBox="1"/>
          <p:nvPr/>
        </p:nvSpPr>
        <p:spPr>
          <a:xfrm>
            <a:off x="468630" y="1201081"/>
            <a:ext cx="11254740" cy="4838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Gave less of a general definition of employability skills but did provide examples of general skills that might relate to employment, </a:t>
            </a:r>
            <a:r>
              <a:rPr lang="en-GB" sz="1800" dirty="0" err="1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incl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new skills not pre-identified in Phase 1: </a:t>
            </a:r>
            <a:r>
              <a:rPr lang="en-GB" sz="18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adaptability, people skills, leadership, originality 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(showing one’s personality),</a:t>
            </a:r>
            <a:r>
              <a:rPr lang="en-GB" sz="18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capability, passion 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8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determination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Raleway" pitchFamily="2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i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‘The ability to adapt to different situations and to pick up skills quickly. I don’t think you necessarily need all the skills when you first start a job but you need to be able to pick them up and still achieve and exceed the expectations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’ (Year 10 student)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Raleway" pitchFamily="2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ck of shared language and understanding around terms such as employability or transferable skills that can often be used interchangeably. </a:t>
            </a: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Students understanding of employability skills was largely framed as meeting the needs of employers and being able to succeed in a competitive labour market against other potential candidates</a:t>
            </a:r>
            <a:r>
              <a:rPr lang="en-GB" sz="1800" dirty="0"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0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51363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Most important skills to develop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DFCC767-8EFE-3381-118D-0FE3117772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7342376"/>
              </p:ext>
            </p:extLst>
          </p:nvPr>
        </p:nvGraphicFramePr>
        <p:xfrm>
          <a:off x="1223010" y="1703070"/>
          <a:ext cx="9955530" cy="45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1FB2888-22C9-ADDB-ADC4-BF17D05310B0}"/>
              </a:ext>
            </a:extLst>
          </p:cNvPr>
          <p:cNvSpPr txBox="1"/>
          <p:nvPr/>
        </p:nvSpPr>
        <p:spPr>
          <a:xfrm>
            <a:off x="333683" y="1075049"/>
            <a:ext cx="10587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Survey results: ‘Select the top three skills you think are most important for you to develop’</a:t>
            </a:r>
            <a:endParaRPr lang="en-GB" sz="2400" dirty="0"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4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268F3A-21BD-4A41-81B6-2BCD518E46E9}"/>
              </a:ext>
            </a:extLst>
          </p:cNvPr>
          <p:cNvSpPr txBox="1"/>
          <p:nvPr/>
        </p:nvSpPr>
        <p:spPr>
          <a:xfrm>
            <a:off x="333683" y="339307"/>
            <a:ext cx="54505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i="1" dirty="0">
                <a:solidFill>
                  <a:srgbClr val="0F2946"/>
                </a:solidFill>
                <a:latin typeface="Raleway" panose="020B0503030101060003" pitchFamily="34" charset="77"/>
              </a:rPr>
              <a:t>Where</a:t>
            </a:r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 are skills being developed?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096EC55-53BD-8B59-10EB-CF657DBDD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78268"/>
              </p:ext>
            </p:extLst>
          </p:nvPr>
        </p:nvGraphicFramePr>
        <p:xfrm>
          <a:off x="333683" y="1575655"/>
          <a:ext cx="11587807" cy="5051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7701">
                  <a:extLst>
                    <a:ext uri="{9D8B030D-6E8A-4147-A177-3AD203B41FA5}">
                      <a16:colId xmlns:a16="http://schemas.microsoft.com/office/drawing/2014/main" val="1723583633"/>
                    </a:ext>
                  </a:extLst>
                </a:gridCol>
                <a:gridCol w="986519">
                  <a:extLst>
                    <a:ext uri="{9D8B030D-6E8A-4147-A177-3AD203B41FA5}">
                      <a16:colId xmlns:a16="http://schemas.microsoft.com/office/drawing/2014/main" val="820175064"/>
                    </a:ext>
                  </a:extLst>
                </a:gridCol>
                <a:gridCol w="1149520">
                  <a:extLst>
                    <a:ext uri="{9D8B030D-6E8A-4147-A177-3AD203B41FA5}">
                      <a16:colId xmlns:a16="http://schemas.microsoft.com/office/drawing/2014/main" val="1003928541"/>
                    </a:ext>
                  </a:extLst>
                </a:gridCol>
                <a:gridCol w="1295859">
                  <a:extLst>
                    <a:ext uri="{9D8B030D-6E8A-4147-A177-3AD203B41FA5}">
                      <a16:colId xmlns:a16="http://schemas.microsoft.com/office/drawing/2014/main" val="2093582810"/>
                    </a:ext>
                  </a:extLst>
                </a:gridCol>
                <a:gridCol w="903268">
                  <a:extLst>
                    <a:ext uri="{9D8B030D-6E8A-4147-A177-3AD203B41FA5}">
                      <a16:colId xmlns:a16="http://schemas.microsoft.com/office/drawing/2014/main" val="2351780920"/>
                    </a:ext>
                  </a:extLst>
                </a:gridCol>
                <a:gridCol w="1048597">
                  <a:extLst>
                    <a:ext uri="{9D8B030D-6E8A-4147-A177-3AD203B41FA5}">
                      <a16:colId xmlns:a16="http://schemas.microsoft.com/office/drawing/2014/main" val="1110147590"/>
                    </a:ext>
                  </a:extLst>
                </a:gridCol>
                <a:gridCol w="1183832">
                  <a:extLst>
                    <a:ext uri="{9D8B030D-6E8A-4147-A177-3AD203B41FA5}">
                      <a16:colId xmlns:a16="http://schemas.microsoft.com/office/drawing/2014/main" val="1529369641"/>
                    </a:ext>
                  </a:extLst>
                </a:gridCol>
                <a:gridCol w="1173740">
                  <a:extLst>
                    <a:ext uri="{9D8B030D-6E8A-4147-A177-3AD203B41FA5}">
                      <a16:colId xmlns:a16="http://schemas.microsoft.com/office/drawing/2014/main" val="1168641148"/>
                    </a:ext>
                  </a:extLst>
                </a:gridCol>
                <a:gridCol w="1051541">
                  <a:extLst>
                    <a:ext uri="{9D8B030D-6E8A-4147-A177-3AD203B41FA5}">
                      <a16:colId xmlns:a16="http://schemas.microsoft.com/office/drawing/2014/main" val="3751251854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1646555133"/>
                    </a:ext>
                  </a:extLst>
                </a:gridCol>
              </a:tblGrid>
              <a:tr h="1087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Through classwork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Through homework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Through assessment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In other lessons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Through extra-curricular activities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In other activities throughout the day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Through interaction with peers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Not developed in school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Don’t know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 anchor="ctr"/>
                </a:tc>
                <a:extLst>
                  <a:ext uri="{0D108BD9-81ED-4DB2-BD59-A6C34878D82A}">
                    <a16:rowId xmlns:a16="http://schemas.microsoft.com/office/drawing/2014/main" val="3829418815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Problem solving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27.7%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16.4%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12.6%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13.2%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3452195035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Communication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16.9%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33.8%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0.7%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917409039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Self-management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25.8%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15.2%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9.8%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12.1%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2426677186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Teamwork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28.5%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0.7%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9.7%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9.7%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27.8%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0.7%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2998812869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Creativity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23.1%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18.8%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2.6%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8.5%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17.1%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1888839163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Numeracy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38.2%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21.5%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18.1%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2.8%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948427529"/>
                  </a:ext>
                </a:extLst>
              </a:tr>
              <a:tr h="317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Digital skills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21.5%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20.6%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22.4%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1192470571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Being informed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12.3%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4.6%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4.6%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24.6%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12.3%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18.5%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12.3%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9.2%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566458761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Confidence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15.5%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5.4%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3.9%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13.2%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10.9%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5.4%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24%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highlight>
                            <a:srgbClr val="FF00FF"/>
                          </a:highlight>
                        </a:rPr>
                        <a:t>20.2%</a:t>
                      </a:r>
                      <a:endParaRPr lang="en-GB" sz="18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1729106128"/>
                  </a:ext>
                </a:extLst>
              </a:tr>
              <a:tr h="537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Ambition/motivation 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13.1%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8.8%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13.9%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9.5%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13.1%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15.3%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14.6%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3.6%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3580761976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Resilience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14.5%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15.3%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17.7%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6.5%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8.1%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5.6%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8.9%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15.3%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8.1%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1513714299"/>
                  </a:ext>
                </a:extLst>
              </a:tr>
              <a:tr h="301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Reflection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12.6%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15.7%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26.8%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10.2%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3.1%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9.4%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8.7%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11%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2.4%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44" marR="42944" marT="0" marB="0"/>
                </a:tc>
                <a:extLst>
                  <a:ext uri="{0D108BD9-81ED-4DB2-BD59-A6C34878D82A}">
                    <a16:rowId xmlns:a16="http://schemas.microsoft.com/office/drawing/2014/main" val="364601546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3B2FA95-A5C9-BD1E-867D-8ECAC78E91FC}"/>
              </a:ext>
            </a:extLst>
          </p:cNvPr>
          <p:cNvSpPr txBox="1"/>
          <p:nvPr/>
        </p:nvSpPr>
        <p:spPr>
          <a:xfrm>
            <a:off x="534352" y="1011342"/>
            <a:ext cx="108842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Raleway" pitchFamily="2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1800" b="1" dirty="0">
                <a:effectLst/>
                <a:latin typeface="Raleway" pitchFamily="2" charset="0"/>
                <a:ea typeface="Calibri" panose="020F0502020204030204" pitchFamily="34" charset="0"/>
                <a:cs typeface="Calibri" panose="020F0502020204030204" pitchFamily="34" charset="0"/>
              </a:rPr>
              <a:t>urvey results: ‘Please select where you believe you are developing each skill/competency’</a:t>
            </a:r>
            <a:endParaRPr lang="en-GB" sz="2400" dirty="0"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411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16E51E-B075-F7D3-684F-9B180F0443E5}"/>
              </a:ext>
            </a:extLst>
          </p:cNvPr>
          <p:cNvSpPr txBox="1"/>
          <p:nvPr/>
        </p:nvSpPr>
        <p:spPr>
          <a:xfrm>
            <a:off x="333683" y="339307"/>
            <a:ext cx="463460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A deeper look at digital skills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1C1F7D-8E21-EC71-22FC-CA381DBBE319}"/>
              </a:ext>
            </a:extLst>
          </p:cNvPr>
          <p:cNvSpPr txBox="1"/>
          <p:nvPr/>
        </p:nvSpPr>
        <p:spPr>
          <a:xfrm>
            <a:off x="468630" y="1421000"/>
            <a:ext cx="112547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1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Raleway-Regular"/>
                <a:ea typeface="Calibri" panose="020F0502020204030204" pitchFamily="34" charset="0"/>
                <a:cs typeface="Raleway-Regular"/>
              </a:rPr>
              <a:t>L</a:t>
            </a:r>
            <a:r>
              <a:rPr lang="en-GB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earners deemed digital skills as the </a:t>
            </a:r>
            <a:r>
              <a:rPr lang="en-GB" b="1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least important skill to develop </a:t>
            </a:r>
            <a:r>
              <a:rPr lang="en-GB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– with only 5% feeling it was one of the most important skills to develop (survey).</a:t>
            </a:r>
          </a:p>
          <a:p>
            <a:pPr marL="321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Raleway-Regular"/>
              </a:rPr>
              <a:t>However the </a:t>
            </a:r>
            <a:r>
              <a:rPr lang="en-GB" sz="1800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growing importance of digital skills to the workplace was recognised in FGs: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>
              <a:spcAft>
                <a:spcPts val="800"/>
              </a:spcAft>
            </a:pPr>
            <a:r>
              <a:rPr lang="en-GB" sz="1800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	“I think digital skills are important, most jobs now you need knowledge of computers. As time goes 	on it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is more important now to use it.” </a:t>
            </a:r>
            <a:r>
              <a:rPr lang="en-GB" sz="1800" dirty="0">
                <a:effectLst/>
                <a:latin typeface="Raleway-Medium"/>
                <a:ea typeface="Calibri" panose="020F0502020204030204" pitchFamily="34" charset="0"/>
                <a:cs typeface="Raleway-Medium"/>
              </a:rPr>
              <a:t>(Year 10).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>
              <a:spcAft>
                <a:spcPts val="800"/>
              </a:spcAft>
            </a:pPr>
            <a:endParaRPr lang="en-GB" sz="1800" dirty="0">
              <a:effectLst/>
              <a:latin typeface="Raleway-Regular"/>
              <a:ea typeface="Calibri" panose="020F0502020204030204" pitchFamily="34" charset="0"/>
              <a:cs typeface="Raleway-Regular"/>
            </a:endParaRPr>
          </a:p>
          <a:p>
            <a:pPr marL="321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Yet, a significant number of learners surveyed said digital skills were </a:t>
            </a:r>
            <a:r>
              <a:rPr lang="en-GB" sz="1800" b="1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not developed in school (22.4%). </a:t>
            </a:r>
            <a:r>
              <a:rPr lang="en-GB" sz="1800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Also similar </a:t>
            </a:r>
            <a:r>
              <a:rPr lang="en-GB" dirty="0">
                <a:latin typeface="Raleway-Regular"/>
                <a:ea typeface="Calibri" panose="020F0502020204030204" pitchFamily="34" charset="0"/>
                <a:cs typeface="Raleway-Regular"/>
              </a:rPr>
              <a:t>views </a:t>
            </a:r>
            <a:r>
              <a:rPr lang="en-GB" sz="1800" dirty="0">
                <a:effectLst/>
                <a:latin typeface="Raleway-Regular"/>
                <a:ea typeface="Calibri" panose="020F0502020204030204" pitchFamily="34" charset="0"/>
                <a:cs typeface="Raleway-Regular"/>
              </a:rPr>
              <a:t>the teachers’ survey in Phase 1.</a:t>
            </a:r>
          </a:p>
          <a:p>
            <a:pPr marL="36000">
              <a:spcAft>
                <a:spcPts val="800"/>
              </a:spcAft>
            </a:pPr>
            <a:r>
              <a:rPr lang="en-GB" sz="1800" dirty="0">
                <a:effectLst/>
                <a:latin typeface="Raleway-Medium"/>
                <a:ea typeface="Calibri" panose="020F0502020204030204" pitchFamily="34" charset="0"/>
                <a:cs typeface="Raleway-Medium"/>
              </a:rPr>
              <a:t>	“</a:t>
            </a:r>
            <a:r>
              <a:rPr lang="en-GB" sz="1800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Most of the time we don’t get IT rooms in lessons and we are not much on the computer, it [is] more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/>
            <a:r>
              <a:rPr lang="en-GB" sz="1800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	written work.” </a:t>
            </a:r>
            <a:r>
              <a:rPr lang="en-GB" sz="1800" dirty="0">
                <a:effectLst/>
                <a:latin typeface="Raleway-Medium"/>
                <a:ea typeface="Calibri" panose="020F0502020204030204" pitchFamily="34" charset="0"/>
                <a:cs typeface="Raleway-Medium"/>
              </a:rPr>
              <a:t>(Year 10) </a:t>
            </a:r>
          </a:p>
          <a:p>
            <a:pPr marL="36000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00" lvl="1">
              <a:spcAft>
                <a:spcPts val="800"/>
              </a:spcAft>
            </a:pP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“</a:t>
            </a:r>
            <a:r>
              <a:rPr lang="en-GB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We do have lessons and get taught, but we grew up with technology from a young age and have 	been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Raleway-MediumItalic"/>
                <a:ea typeface="Calibri" panose="020F0502020204030204" pitchFamily="34" charset="0"/>
                <a:cs typeface="Raleway-MediumItalic"/>
              </a:rPr>
              <a:t>able to use computers.” </a:t>
            </a:r>
            <a:r>
              <a:rPr lang="en-GB" dirty="0">
                <a:effectLst/>
                <a:latin typeface="Raleway-Medium"/>
                <a:ea typeface="Calibri" panose="020F0502020204030204" pitchFamily="34" charset="0"/>
                <a:cs typeface="Raleway-Medium"/>
              </a:rPr>
              <a:t>(Year 12)</a:t>
            </a:r>
            <a:endParaRPr lang="en-GB" dirty="0">
              <a:latin typeface="Raleway-Medium"/>
              <a:ea typeface="Calibri" panose="020F0502020204030204" pitchFamily="34" charset="0"/>
              <a:cs typeface="Raleway-Medium"/>
            </a:endParaRPr>
          </a:p>
        </p:txBody>
      </p:sp>
    </p:spTree>
    <p:extLst>
      <p:ext uri="{BB962C8B-B14F-4D97-AF65-F5344CB8AC3E}">
        <p14:creationId xmlns:p14="http://schemas.microsoft.com/office/powerpoint/2010/main" val="2385384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174A1E-6088-15F6-A77F-64A8200F6E9B}"/>
              </a:ext>
            </a:extLst>
          </p:cNvPr>
          <p:cNvSpPr txBox="1"/>
          <p:nvPr/>
        </p:nvSpPr>
        <p:spPr>
          <a:xfrm>
            <a:off x="333683" y="339307"/>
            <a:ext cx="16610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b="1" dirty="0">
                <a:solidFill>
                  <a:srgbClr val="0F2946"/>
                </a:solidFill>
                <a:latin typeface="Raleway" panose="020B0503030101060003" pitchFamily="34" charset="77"/>
              </a:rPr>
              <a:t>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351D44-E477-B7FC-8EE1-B139D99A1276}"/>
              </a:ext>
            </a:extLst>
          </p:cNvPr>
          <p:cNvSpPr txBox="1"/>
          <p:nvPr/>
        </p:nvSpPr>
        <p:spPr>
          <a:xfrm>
            <a:off x="567159" y="1184881"/>
            <a:ext cx="109380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Raleway-Regular"/>
              </a:rPr>
              <a:t>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ost frequently noted skills learners felt they were developing in school were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communication skills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,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numeracy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 and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problem solving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. Communication skills were seen as the most transferable and necessary skill needed for careers and working life for learners.</a:t>
            </a: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Raleway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Skills learners felt they were </a:t>
            </a:r>
            <a:r>
              <a:rPr lang="en-GB" sz="1800" b="1" i="1" u="none" strike="noStrike" baseline="0" dirty="0">
                <a:solidFill>
                  <a:srgbClr val="000000"/>
                </a:solidFill>
                <a:latin typeface="Raleway-Regular"/>
              </a:rPr>
              <a:t>not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 developing in school were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digital skills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and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being informed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, followed by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drive, creativity and reflection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.</a:t>
            </a:r>
          </a:p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Raleway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Students felt they developed the most employability skills through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interacting with their peers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, such as communication skills, teamwork and confidence.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0" i="0" u="none" strike="noStrike" baseline="0" dirty="0">
              <a:solidFill>
                <a:srgbClr val="000000"/>
              </a:solidFill>
              <a:latin typeface="Raleway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1" i="0" u="none" strike="noStrike" baseline="0" dirty="0">
                <a:solidFill>
                  <a:srgbClr val="000000"/>
                </a:solidFill>
                <a:latin typeface="Raleway-Regular"/>
              </a:rPr>
              <a:t>Extra-curricular activities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- develop team working, communication skills and resilience. However, disconnect between learners engaging</a:t>
            </a:r>
            <a:r>
              <a:rPr lang="en-GB" dirty="0">
                <a:solidFill>
                  <a:srgbClr val="000000"/>
                </a:solidFill>
                <a:latin typeface="Raleway-Regular"/>
              </a:rPr>
              <a:t>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with extra-curricular activities in the pre- and post-16 phases.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800" b="0" i="0" u="none" strike="noStrike" baseline="0" dirty="0">
              <a:solidFill>
                <a:srgbClr val="000000"/>
              </a:solidFill>
              <a:latin typeface="Raleway-Regular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Raleway-Regular"/>
              </a:rPr>
              <a:t>Learners, in general, were confident using the ‘skills development’ language, and were able to identify – for them - important employability skills. BUT it was difficult to articulate real examples.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27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6635</TotalTime>
  <Words>1279</Words>
  <Application>Microsoft Office PowerPoint</Application>
  <PresentationFormat>Widescreen</PresentationFormat>
  <Paragraphs>217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Raleway</vt:lpstr>
      <vt:lpstr>Raleway-Medium</vt:lpstr>
      <vt:lpstr>Raleway-MediumItalic</vt:lpstr>
      <vt:lpstr>Raleway-Regular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Dexter Hutchings</dc:creator>
  <cp:lastModifiedBy>Katherine Emms</cp:lastModifiedBy>
  <cp:revision>235</cp:revision>
  <cp:lastPrinted>2023-02-21T09:09:18Z</cp:lastPrinted>
  <dcterms:created xsi:type="dcterms:W3CDTF">2018-09-11T14:19:17Z</dcterms:created>
  <dcterms:modified xsi:type="dcterms:W3CDTF">2023-02-21T10:47:09Z</dcterms:modified>
</cp:coreProperties>
</file>