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Raleway Regular"/>
      </a:defRPr>
    </a:lvl1pPr>
    <a:lvl2pPr indent="228600" latinLnBrk="0">
      <a:defRPr sz="1200">
        <a:latin typeface="+mj-lt"/>
        <a:ea typeface="+mj-ea"/>
        <a:cs typeface="+mj-cs"/>
        <a:sym typeface="Raleway Regular"/>
      </a:defRPr>
    </a:lvl2pPr>
    <a:lvl3pPr indent="457200" latinLnBrk="0">
      <a:defRPr sz="1200">
        <a:latin typeface="+mj-lt"/>
        <a:ea typeface="+mj-ea"/>
        <a:cs typeface="+mj-cs"/>
        <a:sym typeface="Raleway Regular"/>
      </a:defRPr>
    </a:lvl3pPr>
    <a:lvl4pPr indent="685800" latinLnBrk="0">
      <a:defRPr sz="1200">
        <a:latin typeface="+mj-lt"/>
        <a:ea typeface="+mj-ea"/>
        <a:cs typeface="+mj-cs"/>
        <a:sym typeface="Raleway Regular"/>
      </a:defRPr>
    </a:lvl4pPr>
    <a:lvl5pPr indent="914400" latinLnBrk="0">
      <a:defRPr sz="1200">
        <a:latin typeface="+mj-lt"/>
        <a:ea typeface="+mj-ea"/>
        <a:cs typeface="+mj-cs"/>
        <a:sym typeface="Raleway Regular"/>
      </a:defRPr>
    </a:lvl5pPr>
    <a:lvl6pPr indent="1143000" latinLnBrk="0">
      <a:defRPr sz="1200">
        <a:latin typeface="+mj-lt"/>
        <a:ea typeface="+mj-ea"/>
        <a:cs typeface="+mj-cs"/>
        <a:sym typeface="Raleway Regular"/>
      </a:defRPr>
    </a:lvl6pPr>
    <a:lvl7pPr indent="1371600" latinLnBrk="0">
      <a:defRPr sz="1200">
        <a:latin typeface="+mj-lt"/>
        <a:ea typeface="+mj-ea"/>
        <a:cs typeface="+mj-cs"/>
        <a:sym typeface="Raleway Regular"/>
      </a:defRPr>
    </a:lvl7pPr>
    <a:lvl8pPr indent="1600200" latinLnBrk="0">
      <a:defRPr sz="1200">
        <a:latin typeface="+mj-lt"/>
        <a:ea typeface="+mj-ea"/>
        <a:cs typeface="+mj-cs"/>
        <a:sym typeface="Raleway Regular"/>
      </a:defRPr>
    </a:lvl8pPr>
    <a:lvl9pPr indent="1828800" latinLnBrk="0">
      <a:defRPr sz="1200">
        <a:latin typeface="+mj-lt"/>
        <a:ea typeface="+mj-ea"/>
        <a:cs typeface="+mj-cs"/>
        <a:sym typeface="Raleway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6" y="6404293"/>
            <a:ext cx="262635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YQIaOldDU8" TargetMode="External"/><Relationship Id="rId3" Type="http://schemas.openxmlformats.org/officeDocument/2006/relationships/hyperlink" Target="https://www.youtube.com/watch?v=56MhjXTcSCg" TargetMode="External"/><Relationship Id="rId4" Type="http://schemas.openxmlformats.org/officeDocument/2006/relationships/hyperlink" Target="https://www.theguardian.com/environment/2019/mar/07/government-throws-its-weight-behind-offshore-wind-power-expansion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kmar.co.uk/" TargetMode="External"/><Relationship Id="rId3" Type="http://schemas.openxmlformats.org/officeDocument/2006/relationships/hyperlink" Target="https://www.renewableuk.com/page/Careers" TargetMode="External"/><Relationship Id="rId4" Type="http://schemas.openxmlformats.org/officeDocument/2006/relationships/hyperlink" Target="https://ourfuture.energy/category/day-in-the-life/" TargetMode="External"/><Relationship Id="rId5" Type="http://schemas.openxmlformats.org/officeDocument/2006/relationships/hyperlink" Target="https://orsted.co.uk/en/Careers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deed.com/hire/how-to-write-a-job-description?from=hire-jobdes-breadcrumb-index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Placeholder 10" descr="Picture Placeholder 10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6" name="Text Placeholder 11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Box 7"/>
          <p:cNvSpPr txBox="1"/>
          <p:nvPr/>
        </p:nvSpPr>
        <p:spPr>
          <a:xfrm>
            <a:off x="-1" y="4894102"/>
            <a:ext cx="12248709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12693" y="56600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9000" y="5359648"/>
            <a:ext cx="2803016" cy="1519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xfrm>
            <a:off x="838198" y="225287"/>
            <a:ext cx="6344482" cy="1211160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Introduction to project</a:t>
            </a:r>
          </a:p>
        </p:txBody>
      </p:sp>
      <p:sp>
        <p:nvSpPr>
          <p:cNvPr id="104" name="Content Placeholder 2"/>
          <p:cNvSpPr txBox="1"/>
          <p:nvPr>
            <p:ph type="body" idx="1"/>
          </p:nvPr>
        </p:nvSpPr>
        <p:spPr>
          <a:xfrm>
            <a:off x="838200" y="154732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/>
            </a:pPr>
            <a:r>
              <a:t>Show video to introduce project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/>
            </a:pPr>
            <a:r>
              <a:t> Our Future- Morgan Freeman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https://www.youtube.com/watch?v=8YQIaOldDU8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/>
            </a:pPr>
            <a:r>
              <a:t>Why green energy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https://www.youtube.com/watch?v=56MhjXTcSCg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/>
            </a:pP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/>
            </a:pPr>
            <a:r>
              <a:t>Or annotate anchor text – reading age 12.5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7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https://www.theguardian.com/environment/2019/mar/07/government-throws-its-weight-behind-offshore-wind-power-expansion</a:t>
            </a:r>
          </a:p>
        </p:txBody>
      </p:sp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tent Placeholder 2"/>
          <p:cNvSpPr txBox="1"/>
          <p:nvPr>
            <p:ph type="body" idx="1"/>
          </p:nvPr>
        </p:nvSpPr>
        <p:spPr>
          <a:xfrm>
            <a:off x="838200" y="1481068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Globally there is increasing investment in renewable energy.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The UK is building the biggest offshore windfarm in the world in the North Sea.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This is leading to a significant increase in the number of job opportunities in the renewable energy sector in a number of areas in the UK.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You are going to work in teams on a project to answer the question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“How can you build an offshore windfarm?”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400"/>
            </a:pPr>
            <a:r>
              <a:t>This project has been developed by The Edge Foundation in partnership with Tekmar Energy, funded by the EU European Social Fund.</a:t>
            </a:r>
          </a:p>
        </p:txBody>
      </p:sp>
      <p:pic>
        <p:nvPicPr>
          <p:cNvPr id="1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2582" y="5832406"/>
            <a:ext cx="3203403" cy="937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08437" y="5832406"/>
            <a:ext cx="3375126" cy="73831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/>
          <p:nvPr>
            <p:ph type="title"/>
          </p:nvPr>
        </p:nvSpPr>
        <p:spPr>
          <a:xfrm>
            <a:off x="838198" y="225287"/>
            <a:ext cx="6344482" cy="1211160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114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Content Placeholder 5"/>
          <p:cNvSpPr txBox="1"/>
          <p:nvPr>
            <p:ph type="body" idx="1"/>
          </p:nvPr>
        </p:nvSpPr>
        <p:spPr>
          <a:xfrm>
            <a:off x="838200" y="1918390"/>
            <a:ext cx="10515600" cy="4351340"/>
          </a:xfrm>
          <a:prstGeom prst="rect">
            <a:avLst/>
          </a:prstGeom>
        </p:spPr>
        <p:txBody>
          <a:bodyPr/>
          <a:lstStyle/>
          <a:p>
            <a:pPr/>
            <a:r>
              <a:t>Tekmar are an important engineering business in the offshore energy sector. </a:t>
            </a:r>
          </a:p>
          <a:p>
            <a:pPr/>
            <a:r>
              <a:t>They need your help as associate project engineers to deliver a protection system for cables to a new offshore wind farm off the coast of North East England. </a:t>
            </a:r>
          </a:p>
          <a:p>
            <a:pPr/>
            <a:r>
              <a:t>You need to </a:t>
            </a:r>
            <a:r>
              <a:rPr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rPr>
              <a:t>produce a presentation </a:t>
            </a:r>
            <a:r>
              <a:t>as part of the bid team to explain why the offshore wind farm should be built and how Tekmar can help.  </a:t>
            </a:r>
          </a:p>
        </p:txBody>
      </p:sp>
      <p:sp>
        <p:nvSpPr>
          <p:cNvPr id="119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12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Who are Tekmar?</a:t>
            </a:r>
            <a:br/>
            <a:r>
              <a:rPr sz="1800"/>
              <a:t>https://www.tekmar.co.uk/</a:t>
            </a: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838199" y="1825623"/>
            <a:ext cx="11055898" cy="47664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Work individually to answer the following questions using the links provided:</a:t>
            </a:r>
            <a:endParaRPr sz="1500"/>
          </a:p>
          <a:p>
            <a:pPr marL="0" indent="0">
              <a:lnSpc>
                <a:spcPct val="72000"/>
              </a:lnSpc>
              <a:buSzTx/>
              <a:buNone/>
              <a:defRPr sz="4400"/>
            </a:pPr>
          </a:p>
          <a:p>
            <a:pPr marL="514350" indent="-514350">
              <a:lnSpc>
                <a:spcPct val="72000"/>
              </a:lnSpc>
              <a:buFontTx/>
              <a:buAutoNum type="arabicPeriod" startAt="1"/>
              <a:defRPr sz="2400"/>
            </a:pPr>
            <a:r>
              <a:t>What do Tekmar do?</a:t>
            </a:r>
            <a:endParaRPr sz="4400"/>
          </a:p>
          <a:p>
            <a:pPr marL="514350" indent="-514350">
              <a:lnSpc>
                <a:spcPct val="72000"/>
              </a:lnSpc>
              <a:buFontTx/>
              <a:buAutoNum type="arabicPeriod" startAt="2"/>
              <a:defRPr sz="2400"/>
            </a:pPr>
            <a:r>
              <a:t>How can Tekmar help to build an offshore windfarm?</a:t>
            </a:r>
            <a:endParaRPr sz="4400"/>
          </a:p>
          <a:p>
            <a:pPr marL="514350" indent="-514350">
              <a:lnSpc>
                <a:spcPct val="72000"/>
              </a:lnSpc>
              <a:buFontTx/>
              <a:buAutoNum type="arabicPeriod" startAt="3"/>
              <a:defRPr sz="2400"/>
            </a:pPr>
            <a:r>
              <a:t>What job roles exist in the renewable energy industry? Which interest you the most?</a:t>
            </a:r>
            <a:endParaRPr sz="1500"/>
          </a:p>
          <a:p>
            <a:pPr marL="0" indent="0">
              <a:lnSpc>
                <a:spcPct val="72000"/>
              </a:lnSpc>
              <a:buSzTx/>
              <a:buNone/>
              <a:defRPr sz="1500"/>
            </a:pP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Here are some links which you may find useful.</a:t>
            </a:r>
            <a:endParaRPr sz="1500"/>
          </a:p>
          <a:p>
            <a:pPr marL="0" indent="0">
              <a:lnSpc>
                <a:spcPct val="72000"/>
              </a:lnSpc>
              <a:buSzTx/>
              <a:buNone/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https://www.tekmar.co.uk/</a:t>
            </a:r>
            <a:endParaRPr sz="2200"/>
          </a:p>
          <a:p>
            <a:pPr marL="0" indent="0">
              <a:lnSpc>
                <a:spcPct val="72000"/>
              </a:lnSpc>
              <a:buSzTx/>
              <a:buNone/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https://www.renewableuk.com/page/Careers</a:t>
            </a:r>
            <a:endParaRPr sz="2200"/>
          </a:p>
          <a:p>
            <a:pPr marL="0" indent="0">
              <a:lnSpc>
                <a:spcPct val="72000"/>
              </a:lnSpc>
              <a:buSzTx/>
              <a:buNone/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https://ourfuture.energy/category/day-in-the-life/</a:t>
            </a:r>
            <a:endParaRPr sz="2200"/>
          </a:p>
          <a:p>
            <a:pPr marL="0" indent="0">
              <a:lnSpc>
                <a:spcPct val="72000"/>
              </a:lnSpc>
              <a:buSzTx/>
              <a:buNone/>
              <a:defRPr sz="1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https://orsted.co.uk/en/Careers</a:t>
            </a:r>
          </a:p>
        </p:txBody>
      </p:sp>
      <p:pic>
        <p:nvPicPr>
          <p:cNvPr id="12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99224" y="5605669"/>
            <a:ext cx="3370256" cy="98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1"/>
          <p:cNvSpPr txBox="1"/>
          <p:nvPr/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Who are Tekmar?</a:t>
            </a:r>
          </a:p>
        </p:txBody>
      </p:sp>
      <p:sp>
        <p:nvSpPr>
          <p:cNvPr id="12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Who are Tekmar?</a:t>
            </a:r>
            <a:br/>
            <a:r>
              <a:rPr sz="1800"/>
              <a:t>https://www.tekmar.co.uk/</a:t>
            </a: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838200" y="1787523"/>
            <a:ext cx="10848479" cy="47664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Use the information you have gathered to create a </a:t>
            </a:r>
            <a:r>
              <a:rPr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rPr>
              <a:t>job profile </a:t>
            </a:r>
            <a:r>
              <a:t>for the opportunity which interested you most.</a:t>
            </a: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It should include:</a:t>
            </a:r>
          </a:p>
          <a:p>
            <a:pPr>
              <a:lnSpc>
                <a:spcPct val="72000"/>
              </a:lnSpc>
              <a:defRPr sz="24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Description of roles and responsibilities</a:t>
            </a:r>
          </a:p>
          <a:p>
            <a:pPr>
              <a:lnSpc>
                <a:spcPct val="72000"/>
              </a:lnSpc>
              <a:defRPr sz="24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Details of the skills and qualifications required.</a:t>
            </a: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For guidance on how to write a job profile and real world examples check out the link below:</a:t>
            </a:r>
          </a:p>
          <a:p>
            <a:pPr marL="0" indent="0">
              <a:lnSpc>
                <a:spcPct val="72000"/>
              </a:lnSpc>
              <a:buSzTx/>
              <a:buNone/>
              <a:defRPr sz="2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https://www.indeed.com/hire/how-to-write-a-job-description?from=hire-jobdes-breadcrumb-index</a:t>
            </a:r>
          </a:p>
          <a:p>
            <a:pPr marL="0" indent="0">
              <a:lnSpc>
                <a:spcPct val="72000"/>
              </a:lnSpc>
              <a:buSzTx/>
              <a:buNone/>
              <a:defRPr sz="2400" u="sng">
                <a:solidFill>
                  <a:srgbClr val="00206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Challenge task</a:t>
            </a:r>
          </a:p>
          <a:p>
            <a:pPr marL="0" indent="0">
              <a:lnSpc>
                <a:spcPct val="72000"/>
              </a:lnSpc>
              <a:buSzTx/>
              <a:buNone/>
              <a:defRPr sz="2400"/>
            </a:pPr>
            <a:r>
              <a:t>Produce an advert to recruit for the job. Where might you advertise the vacancy, how could candidates find out about the role?</a:t>
            </a:r>
          </a:p>
        </p:txBody>
      </p:sp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9893" y="2637784"/>
            <a:ext cx="3370257" cy="98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le 1"/>
          <p:cNvSpPr txBox="1"/>
          <p:nvPr/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850391">
              <a:lnSpc>
                <a:spcPct val="90000"/>
              </a:lnSpc>
              <a:defRPr sz="37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Careers in renewable energy</a:t>
            </a:r>
          </a:p>
        </p:txBody>
      </p:sp>
      <p:sp>
        <p:nvSpPr>
          <p:cNvPr id="13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2100"/>
            </a:pPr>
            <a:r>
              <a:t>You are going to work in teams of four on a project to answer the question</a:t>
            </a:r>
          </a:p>
          <a:p>
            <a:pPr marL="0" indent="0">
              <a:lnSpc>
                <a:spcPct val="72000"/>
              </a:lnSpc>
              <a:buSzTx/>
              <a:buNone/>
              <a:defRPr sz="2100"/>
            </a:pPr>
            <a:r>
              <a:t>“</a:t>
            </a:r>
            <a:r>
              <a:rPr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rPr>
              <a:t>How can you build an offshore windfarm?”</a:t>
            </a:r>
          </a:p>
          <a:p>
            <a:pPr marL="0" indent="0">
              <a:lnSpc>
                <a:spcPct val="72000"/>
              </a:lnSpc>
              <a:buSzTx/>
              <a:buNone/>
              <a:defRPr sz="2100"/>
            </a:pPr>
          </a:p>
          <a:p>
            <a:pPr marL="0" indent="0">
              <a:lnSpc>
                <a:spcPct val="72000"/>
              </a:lnSpc>
              <a:buSzTx/>
              <a:buNone/>
              <a:defRPr sz="2100"/>
            </a:pPr>
            <a:r>
              <a:t>Your presentation will be split into two parts and must include the following information:</a:t>
            </a:r>
          </a:p>
          <a:p>
            <a:pPr>
              <a:lnSpc>
                <a:spcPct val="72000"/>
              </a:lnSpc>
              <a:defRPr sz="21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Why do we need offshore windfarms? 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climate change and greenhouse gases, reduce carbon footprint and air pollution.</a:t>
            </a:r>
          </a:p>
          <a:p>
            <a:pPr>
              <a:lnSpc>
                <a:spcPct val="72000"/>
              </a:lnSpc>
              <a:defRPr sz="21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How can Tekmar help to build an offshore wind farm?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What materials are needed? How are they manufactured? Produce Life Cycle Assessment of materials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How can corrosion be prevented? What are the structure and properties of polymers</a:t>
            </a:r>
          </a:p>
          <a:p>
            <a:pPr lvl="1" marL="0" indent="457200">
              <a:lnSpc>
                <a:spcPct val="72000"/>
              </a:lnSpc>
              <a:spcBef>
                <a:spcPts val="500"/>
              </a:spcBef>
              <a:buSzTx/>
              <a:buNone/>
              <a:defRPr sz="1800"/>
            </a:pPr>
          </a:p>
          <a:p>
            <a:pPr marL="0" indent="0">
              <a:lnSpc>
                <a:spcPct val="72000"/>
              </a:lnSpc>
              <a:buSzTx/>
              <a:buNone/>
              <a:defRPr sz="2100"/>
            </a:pPr>
            <a:r>
              <a:t>In our lessons you will first find out why we need windfarms, then focus on the science it takes to build them, linking to the engineering business Tekmar.</a:t>
            </a:r>
          </a:p>
        </p:txBody>
      </p:sp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142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In industry teamwork is really important and each team member has different strengths.</a:t>
            </a:r>
          </a:p>
          <a:p>
            <a:pPr marL="0" indent="0">
              <a:buSzTx/>
              <a:buNone/>
            </a:pPr>
            <a:r>
              <a:t>Reflect on the job profile you have written. </a:t>
            </a:r>
          </a:p>
          <a:p>
            <a:pPr/>
            <a:r>
              <a:t>Which relevant skills and experience do you currently have? </a:t>
            </a:r>
          </a:p>
          <a:p>
            <a:pPr/>
            <a:r>
              <a:t>Which skills may you have to develop? </a:t>
            </a:r>
          </a:p>
          <a:p>
            <a:pPr/>
            <a:r>
              <a:t>What could you do both in and outside of school to develop those skills?</a:t>
            </a:r>
          </a:p>
          <a:p>
            <a:pPr marL="0" indent="0">
              <a:buSzTx/>
              <a:buNone/>
            </a:pPr>
            <a:r>
              <a:t>Discuss your skills and strengths with your team and how you can contribute to the success of your project.</a:t>
            </a:r>
          </a:p>
        </p:txBody>
      </p:sp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4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