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189" algn="l" defTabSz="45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377" algn="l" defTabSz="45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565" algn="l" defTabSz="45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754" algn="l" defTabSz="45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5943" algn="l" defTabSz="45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131" algn="l" defTabSz="45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319" algn="l" defTabSz="45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508" algn="l" defTabSz="45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377" latinLnBrk="0">
      <a:defRPr sz="1200">
        <a:latin typeface="+mn-lt"/>
        <a:ea typeface="+mn-ea"/>
        <a:cs typeface="+mn-cs"/>
        <a:sym typeface="Calibri"/>
      </a:defRPr>
    </a:lvl1pPr>
    <a:lvl2pPr indent="228600" defTabSz="914377" latinLnBrk="0">
      <a:defRPr sz="1200">
        <a:latin typeface="+mn-lt"/>
        <a:ea typeface="+mn-ea"/>
        <a:cs typeface="+mn-cs"/>
        <a:sym typeface="Calibri"/>
      </a:defRPr>
    </a:lvl2pPr>
    <a:lvl3pPr indent="457200" defTabSz="914377" latinLnBrk="0">
      <a:defRPr sz="1200">
        <a:latin typeface="+mn-lt"/>
        <a:ea typeface="+mn-ea"/>
        <a:cs typeface="+mn-cs"/>
        <a:sym typeface="Calibri"/>
      </a:defRPr>
    </a:lvl3pPr>
    <a:lvl4pPr indent="685800" defTabSz="914377" latinLnBrk="0">
      <a:defRPr sz="1200">
        <a:latin typeface="+mn-lt"/>
        <a:ea typeface="+mn-ea"/>
        <a:cs typeface="+mn-cs"/>
        <a:sym typeface="Calibri"/>
      </a:defRPr>
    </a:lvl4pPr>
    <a:lvl5pPr indent="914400" defTabSz="914377" latinLnBrk="0">
      <a:defRPr sz="1200">
        <a:latin typeface="+mn-lt"/>
        <a:ea typeface="+mn-ea"/>
        <a:cs typeface="+mn-cs"/>
        <a:sym typeface="Calibri"/>
      </a:defRPr>
    </a:lvl5pPr>
    <a:lvl6pPr indent="1143000" defTabSz="914377" latinLnBrk="0">
      <a:defRPr sz="1200">
        <a:latin typeface="+mn-lt"/>
        <a:ea typeface="+mn-ea"/>
        <a:cs typeface="+mn-cs"/>
        <a:sym typeface="Calibri"/>
      </a:defRPr>
    </a:lvl6pPr>
    <a:lvl7pPr indent="1371600" defTabSz="914377" latinLnBrk="0">
      <a:defRPr sz="1200">
        <a:latin typeface="+mn-lt"/>
        <a:ea typeface="+mn-ea"/>
        <a:cs typeface="+mn-cs"/>
        <a:sym typeface="Calibri"/>
      </a:defRPr>
    </a:lvl7pPr>
    <a:lvl8pPr indent="1600200" defTabSz="914377" latinLnBrk="0">
      <a:defRPr sz="1200">
        <a:latin typeface="+mn-lt"/>
        <a:ea typeface="+mn-ea"/>
        <a:cs typeface="+mn-cs"/>
        <a:sym typeface="Calibri"/>
      </a:defRPr>
    </a:lvl8pPr>
    <a:lvl9pPr indent="1828800" defTabSz="914377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tes.com/news/why-schools-must-do-better-apprenticeships" TargetMode="Externa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 1- bingo grid. Students choose 9 words to write into separate boxes in their grid. Teacher gives definition, student crosses out the word being described. Either do 1</a:t>
            </a:r>
            <a:r>
              <a:rPr baseline="30000"/>
              <a:t>st</a:t>
            </a:r>
            <a:r>
              <a:t> to a line or 1</a:t>
            </a:r>
            <a:r>
              <a:rPr baseline="30000"/>
              <a:t>st</a:t>
            </a:r>
            <a:r>
              <a:t> to full house. Some were looked at last lesson, others you will have used in lessons prior to this unit. Choose those most appropriate to your group.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Explain the AO and that the skills are similar to AO2. Mark scheme on next slide if wish to introduce at this stage.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 2A (quotation) and 2B (viewpoint)- 1 per student. Copy extras for 20+ groups. See Resource 2 teacher answers- quotations used are highlighted in bold with the accompanying view next to them in italics. Resource 3- table (double-sided with same table copied on each side)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1" name="Shape 2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https://www.tes.com/news/why-schools-must-do-better-apprenticeships</a:t>
            </a:r>
          </a:p>
          <a:p>
            <a:pPr/>
            <a:r>
              <a:t>Resource 4 (19</a:t>
            </a:r>
            <a:r>
              <a:rPr baseline="30000"/>
              <a:t>th</a:t>
            </a:r>
            <a:r>
              <a:t> century text) and Resource 5 (21</a:t>
            </a:r>
            <a:r>
              <a:rPr baseline="30000"/>
              <a:t>st</a:t>
            </a:r>
            <a:r>
              <a:t> century text- link above if copyright is an issue). Students analyse their own quotation- could swap with another pair who annotate in a different colour to show their extra ideas. During feedback to the class, the audience listen and fill in ideas on their table (resource 3- completing the remaining 2 columns of the table as they listen). Teacher answers regarding language features are on Resource 2 (teacher answers ones)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hape 2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1 pair of linked quotations (1 from Source A and 1 from Source B).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hape 2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 on slide 4. Students to write, then peer assess and improve.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567601" y="3922362"/>
            <a:ext cx="3299791" cy="10655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Tx/>
              <a:buFontTx/>
              <a:buNone/>
              <a:defRPr sz="2900">
                <a:latin typeface="Raleway Regular"/>
                <a:ea typeface="Raleway Regular"/>
                <a:cs typeface="Raleway Regular"/>
                <a:sym typeface="Raleway Regular"/>
              </a:defRPr>
            </a:lvl1pPr>
            <a:lvl2pPr marL="0" indent="0">
              <a:buSzTx/>
              <a:buFontTx/>
              <a:buNone/>
              <a:defRPr sz="2900">
                <a:latin typeface="Raleway Regular"/>
                <a:ea typeface="Raleway Regular"/>
                <a:cs typeface="Raleway Regular"/>
                <a:sym typeface="Raleway Regular"/>
              </a:defRPr>
            </a:lvl2pPr>
            <a:lvl3pPr marL="1245869" indent="-331469">
              <a:buFontTx/>
              <a:defRPr sz="2900">
                <a:latin typeface="Raleway Regular"/>
                <a:ea typeface="Raleway Regular"/>
                <a:cs typeface="Raleway Regular"/>
                <a:sym typeface="Raleway Regular"/>
              </a:defRPr>
            </a:lvl3pPr>
            <a:lvl4pPr marL="1739900" indent="-368300">
              <a:buFontTx/>
              <a:defRPr sz="2900">
                <a:latin typeface="Raleway Regular"/>
                <a:ea typeface="Raleway Regular"/>
                <a:cs typeface="Raleway Regular"/>
                <a:sym typeface="Raleway Regular"/>
              </a:defRPr>
            </a:lvl4pPr>
            <a:lvl5pPr marL="2197100" indent="-368300">
              <a:buFontTx/>
              <a:defRPr sz="2900">
                <a:latin typeface="Raleway Regular"/>
                <a:ea typeface="Raleway Regular"/>
                <a:cs typeface="Raleway Regular"/>
                <a:sym typeface="Raleway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" y="2108200"/>
            <a:ext cx="3105150" cy="168275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"/>
          <p:cNvSpPr/>
          <p:nvPr/>
        </p:nvSpPr>
        <p:spPr>
          <a:xfrm>
            <a:off x="-2" y="753567"/>
            <a:ext cx="12192001" cy="6104435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Body Level One…"/>
          <p:cNvSpPr txBox="1"/>
          <p:nvPr>
            <p:ph type="body" sz="half" idx="1"/>
          </p:nvPr>
        </p:nvSpPr>
        <p:spPr>
          <a:xfrm>
            <a:off x="480391" y="1901658"/>
            <a:ext cx="11231610" cy="1679948"/>
          </a:xfrm>
          <a:prstGeom prst="rect">
            <a:avLst/>
          </a:prstGeom>
        </p:spPr>
        <p:txBody>
          <a:bodyPr lIns="0" tIns="0" rIns="0" bIns="0"/>
          <a:lstStyle>
            <a:lvl1pPr marL="215995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defRPr sz="1600">
                <a:solidFill>
                  <a:srgbClr val="767171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1pPr>
            <a:lvl2pPr marL="431988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o"/>
              <a:defRPr sz="1600">
                <a:solidFill>
                  <a:srgbClr val="767171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2pPr>
            <a:lvl3pPr marL="647983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o"/>
              <a:defRPr sz="1600">
                <a:solidFill>
                  <a:srgbClr val="767171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3pPr>
            <a:lvl4pPr marL="863977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o"/>
              <a:defRPr sz="1600">
                <a:solidFill>
                  <a:srgbClr val="767171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4pPr>
            <a:lvl5pPr marL="1079973" indent="-215994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–"/>
              <a:defRPr sz="1600">
                <a:solidFill>
                  <a:srgbClr val="767171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480000" y="768724"/>
            <a:ext cx="11232000" cy="66821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200"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" name="TextBox 15"/>
          <p:cNvSpPr txBox="1"/>
          <p:nvPr/>
        </p:nvSpPr>
        <p:spPr>
          <a:xfrm>
            <a:off x="480393" y="6540710"/>
            <a:ext cx="36025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3" indent="0">
              <a:defRPr sz="900">
                <a:solidFill>
                  <a:srgbClr val="57BED3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WEEK  4	VIEWPOINTS  ABOUT APPRENTICESHIPS</a:t>
            </a:r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-139700"/>
            <a:ext cx="1631720" cy="88426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_Text Slide 1">
    <p:bg>
      <p:bgPr>
        <a:solidFill>
          <a:srgbClr val="57BE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0"/>
          <p:cNvSpPr/>
          <p:nvPr/>
        </p:nvSpPr>
        <p:spPr>
          <a:xfrm>
            <a:off x="-2" y="6386512"/>
            <a:ext cx="12192001" cy="471489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6" name="Rectangle 12"/>
          <p:cNvSpPr/>
          <p:nvPr/>
        </p:nvSpPr>
        <p:spPr>
          <a:xfrm>
            <a:off x="-2" y="0"/>
            <a:ext cx="12192001" cy="768724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Body Level One…"/>
          <p:cNvSpPr txBox="1"/>
          <p:nvPr>
            <p:ph type="body" sz="half" idx="1"/>
          </p:nvPr>
        </p:nvSpPr>
        <p:spPr>
          <a:xfrm>
            <a:off x="480391" y="1901658"/>
            <a:ext cx="11231610" cy="1679948"/>
          </a:xfrm>
          <a:prstGeom prst="rect">
            <a:avLst/>
          </a:prstGeom>
        </p:spPr>
        <p:txBody>
          <a:bodyPr lIns="0" tIns="0" rIns="0" bIns="0"/>
          <a:lstStyle>
            <a:lvl1pPr marL="215995" indent="-215995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1pPr>
            <a:lvl2pPr marL="431988" indent="-215995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buChar char="o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2pPr>
            <a:lvl3pPr marL="647983" indent="-215995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buChar char="o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3pPr>
            <a:lvl4pPr marL="863977" indent="-215995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buChar char="o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4pPr>
            <a:lvl5pPr marL="1079973" indent="-215994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buChar char="–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480000" y="768724"/>
            <a:ext cx="11232000" cy="66821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2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Straight Connector 14"/>
          <p:cNvSpPr/>
          <p:nvPr/>
        </p:nvSpPr>
        <p:spPr>
          <a:xfrm>
            <a:off x="479999" y="1663596"/>
            <a:ext cx="11232001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TextBox 15"/>
          <p:cNvSpPr txBox="1"/>
          <p:nvPr/>
        </p:nvSpPr>
        <p:spPr>
          <a:xfrm>
            <a:off x="480393" y="6540710"/>
            <a:ext cx="36025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3" indent="0">
              <a:defRPr sz="900">
                <a:solidFill>
                  <a:srgbClr val="57BED3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WHAT IS AN APPRENTICESHIP?</a:t>
            </a:r>
          </a:p>
        </p:txBody>
      </p:sp>
      <p:pic>
        <p:nvPicPr>
          <p:cNvPr id="12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-139700"/>
            <a:ext cx="1631720" cy="88426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Text Slide 1">
    <p:bg>
      <p:bgPr>
        <a:solidFill>
          <a:srgbClr val="96C7BE">
            <a:alpha val="3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0"/>
          <p:cNvSpPr/>
          <p:nvPr/>
        </p:nvSpPr>
        <p:spPr>
          <a:xfrm>
            <a:off x="-2" y="6386512"/>
            <a:ext cx="12192001" cy="471489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Rectangle 12"/>
          <p:cNvSpPr/>
          <p:nvPr/>
        </p:nvSpPr>
        <p:spPr>
          <a:xfrm>
            <a:off x="-2" y="0"/>
            <a:ext cx="12192001" cy="768724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Body Level One…"/>
          <p:cNvSpPr txBox="1"/>
          <p:nvPr>
            <p:ph type="body" sz="half" idx="1"/>
          </p:nvPr>
        </p:nvSpPr>
        <p:spPr>
          <a:xfrm>
            <a:off x="480391" y="1901658"/>
            <a:ext cx="11231610" cy="1679948"/>
          </a:xfrm>
          <a:prstGeom prst="rect">
            <a:avLst/>
          </a:prstGeom>
        </p:spPr>
        <p:txBody>
          <a:bodyPr lIns="0" tIns="0" rIns="0" bIns="0"/>
          <a:lstStyle>
            <a:lvl1pPr marL="215995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1pPr>
            <a:lvl2pPr marL="431988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o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2pPr>
            <a:lvl3pPr marL="647983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o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3pPr>
            <a:lvl4pPr marL="863977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o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4pPr>
            <a:lvl5pPr marL="1079973" indent="-215994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–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>
            <a:off x="480000" y="768724"/>
            <a:ext cx="11232000" cy="66821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2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Straight Connector 14"/>
          <p:cNvSpPr/>
          <p:nvPr/>
        </p:nvSpPr>
        <p:spPr>
          <a:xfrm>
            <a:off x="479999" y="1663596"/>
            <a:ext cx="11232001" cy="1"/>
          </a:xfrm>
          <a:prstGeom prst="line">
            <a:avLst/>
          </a:prstGeom>
          <a:ln w="6350">
            <a:solidFill>
              <a:srgbClr val="73859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TextBox 15"/>
          <p:cNvSpPr txBox="1"/>
          <p:nvPr/>
        </p:nvSpPr>
        <p:spPr>
          <a:xfrm>
            <a:off x="480393" y="6540710"/>
            <a:ext cx="36025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3" indent="0">
              <a:defRPr sz="900">
                <a:solidFill>
                  <a:srgbClr val="57BED3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TITLE OF PRESENTATION</a:t>
            </a:r>
          </a:p>
        </p:txBody>
      </p:sp>
      <p:pic>
        <p:nvPicPr>
          <p:cNvPr id="13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-139700"/>
            <a:ext cx="1631720" cy="88426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7_Text Slide 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"/>
          <p:cNvSpPr/>
          <p:nvPr/>
        </p:nvSpPr>
        <p:spPr>
          <a:xfrm>
            <a:off x="-2" y="6386512"/>
            <a:ext cx="12192001" cy="471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Rectangle 12"/>
          <p:cNvSpPr/>
          <p:nvPr/>
        </p:nvSpPr>
        <p:spPr>
          <a:xfrm>
            <a:off x="-2" y="0"/>
            <a:ext cx="12192001" cy="7687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Body Level One…"/>
          <p:cNvSpPr txBox="1"/>
          <p:nvPr>
            <p:ph type="body" sz="half" idx="1"/>
          </p:nvPr>
        </p:nvSpPr>
        <p:spPr>
          <a:xfrm>
            <a:off x="480391" y="1901658"/>
            <a:ext cx="11231610" cy="1679948"/>
          </a:xfrm>
          <a:prstGeom prst="rect">
            <a:avLst/>
          </a:prstGeom>
        </p:spPr>
        <p:txBody>
          <a:bodyPr lIns="0" tIns="0" rIns="0" bIns="0"/>
          <a:lstStyle>
            <a:lvl1pPr marL="215995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defRPr sz="1600">
                <a:solidFill>
                  <a:srgbClr val="767171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1pPr>
            <a:lvl2pPr marL="431988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o"/>
              <a:defRPr sz="1600">
                <a:solidFill>
                  <a:srgbClr val="767171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2pPr>
            <a:lvl3pPr marL="647983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o"/>
              <a:defRPr sz="1600">
                <a:solidFill>
                  <a:srgbClr val="767171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3pPr>
            <a:lvl4pPr marL="863977" indent="-215995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o"/>
              <a:defRPr sz="1600">
                <a:solidFill>
                  <a:srgbClr val="767171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4pPr>
            <a:lvl5pPr marL="1079973" indent="-215994">
              <a:lnSpc>
                <a:spcPts val="1800"/>
              </a:lnSpc>
              <a:spcBef>
                <a:spcPts val="800"/>
              </a:spcBef>
              <a:buClr>
                <a:schemeClr val="accent3"/>
              </a:buClr>
              <a:buChar char="–"/>
              <a:defRPr sz="1600">
                <a:solidFill>
                  <a:srgbClr val="767171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itle Text"/>
          <p:cNvSpPr txBox="1"/>
          <p:nvPr>
            <p:ph type="title"/>
          </p:nvPr>
        </p:nvSpPr>
        <p:spPr>
          <a:xfrm>
            <a:off x="480000" y="768724"/>
            <a:ext cx="11232000" cy="66821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200"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Straight Connector 14"/>
          <p:cNvSpPr/>
          <p:nvPr/>
        </p:nvSpPr>
        <p:spPr>
          <a:xfrm>
            <a:off x="479999" y="1663596"/>
            <a:ext cx="11232001" cy="1"/>
          </a:xfrm>
          <a:prstGeom prst="line">
            <a:avLst/>
          </a:prstGeom>
          <a:ln w="6350">
            <a:solidFill>
              <a:srgbClr val="73859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TextBox 15"/>
          <p:cNvSpPr txBox="1"/>
          <p:nvPr/>
        </p:nvSpPr>
        <p:spPr>
          <a:xfrm>
            <a:off x="480393" y="6540710"/>
            <a:ext cx="36025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3" indent="0">
              <a:defRPr sz="900">
                <a:solidFill>
                  <a:srgbClr val="57BED3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LESSON 1	WHAT IS AN APPRENTICESHIP?</a:t>
            </a:r>
          </a:p>
        </p:txBody>
      </p:sp>
      <p:pic>
        <p:nvPicPr>
          <p:cNvPr id="14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-139700"/>
            <a:ext cx="1631720" cy="88426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Text Slide 1">
    <p:bg>
      <p:bgPr>
        <a:solidFill>
          <a:srgbClr val="7385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"/>
          <p:cNvSpPr/>
          <p:nvPr/>
        </p:nvSpPr>
        <p:spPr>
          <a:xfrm>
            <a:off x="-2" y="6386512"/>
            <a:ext cx="12192001" cy="471489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Body Level One…"/>
          <p:cNvSpPr txBox="1"/>
          <p:nvPr>
            <p:ph type="body" sz="half" idx="1"/>
          </p:nvPr>
        </p:nvSpPr>
        <p:spPr>
          <a:xfrm>
            <a:off x="480391" y="1901658"/>
            <a:ext cx="11231610" cy="1679948"/>
          </a:xfrm>
          <a:prstGeom prst="rect">
            <a:avLst/>
          </a:prstGeom>
        </p:spPr>
        <p:txBody>
          <a:bodyPr lIns="0" tIns="0" rIns="0" bIns="0"/>
          <a:lstStyle>
            <a:lvl1pPr marL="215995" indent="-215995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1pPr>
            <a:lvl2pPr marL="431988" indent="-215995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buChar char="o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2pPr>
            <a:lvl3pPr marL="647983" indent="-215995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buChar char="o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3pPr>
            <a:lvl4pPr marL="863977" indent="-215995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buChar char="o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4pPr>
            <a:lvl5pPr marL="1079973" indent="-215994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buChar char="–"/>
              <a:defRPr sz="16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Title Text"/>
          <p:cNvSpPr txBox="1"/>
          <p:nvPr>
            <p:ph type="title"/>
          </p:nvPr>
        </p:nvSpPr>
        <p:spPr>
          <a:xfrm>
            <a:off x="480000" y="768724"/>
            <a:ext cx="11232000" cy="66821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20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Straight Connector 14"/>
          <p:cNvSpPr/>
          <p:nvPr/>
        </p:nvSpPr>
        <p:spPr>
          <a:xfrm>
            <a:off x="479999" y="1663596"/>
            <a:ext cx="11232001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TextBox 15"/>
          <p:cNvSpPr txBox="1"/>
          <p:nvPr/>
        </p:nvSpPr>
        <p:spPr>
          <a:xfrm>
            <a:off x="480393" y="6540710"/>
            <a:ext cx="36025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3" indent="0">
              <a:defRPr sz="900">
                <a:solidFill>
                  <a:srgbClr val="57BED3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WEEK  4 	VIEWPOINTS ABOUT APPRENTICESHIPS</a:t>
            </a:r>
          </a:p>
        </p:txBody>
      </p:sp>
      <p:sp>
        <p:nvSpPr>
          <p:cNvPr id="162" name="Rectangle 12"/>
          <p:cNvSpPr/>
          <p:nvPr/>
        </p:nvSpPr>
        <p:spPr>
          <a:xfrm>
            <a:off x="-2" y="0"/>
            <a:ext cx="12192001" cy="768724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-139700"/>
            <a:ext cx="1631720" cy="88426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2"/>
          <p:cNvSpPr/>
          <p:nvPr/>
        </p:nvSpPr>
        <p:spPr>
          <a:xfrm>
            <a:off x="-2" y="0"/>
            <a:ext cx="12192001" cy="768724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Rectangle 1"/>
          <p:cNvSpPr/>
          <p:nvPr/>
        </p:nvSpPr>
        <p:spPr>
          <a:xfrm>
            <a:off x="-2" y="6386512"/>
            <a:ext cx="12192001" cy="471489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3" name="TextBox 15"/>
          <p:cNvSpPr txBox="1"/>
          <p:nvPr/>
        </p:nvSpPr>
        <p:spPr>
          <a:xfrm>
            <a:off x="480393" y="6540710"/>
            <a:ext cx="36025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3" indent="0">
              <a:defRPr sz="900">
                <a:solidFill>
                  <a:srgbClr val="57BED3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TITLE OF PRESENTATION</a:t>
            </a:r>
          </a:p>
        </p:txBody>
      </p:sp>
      <p:pic>
        <p:nvPicPr>
          <p:cNvPr id="17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-139700"/>
            <a:ext cx="1631720" cy="88426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77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65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54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43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131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31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508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3"/>
          <p:cNvSpPr txBox="1"/>
          <p:nvPr>
            <p:ph type="title"/>
          </p:nvPr>
        </p:nvSpPr>
        <p:spPr>
          <a:xfrm>
            <a:off x="479999" y="768723"/>
            <a:ext cx="11232002" cy="806716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F4B183"/>
                </a:solidFill>
              </a:defRPr>
            </a:pPr>
            <a:r>
              <a:rPr>
                <a:solidFill>
                  <a:srgbClr val="FAFAFA"/>
                </a:solidFill>
              </a:rPr>
              <a:t>Week 4</a:t>
            </a:r>
            <a:r>
              <a:rPr>
                <a:solidFill>
                  <a:srgbClr val="FFFFFF"/>
                </a:solidFill>
              </a:rPr>
              <a:t>	Changing perspectives of apprenticeships</a:t>
            </a:r>
          </a:p>
        </p:txBody>
      </p:sp>
      <p:sp>
        <p:nvSpPr>
          <p:cNvPr id="186" name="Text Placeholder 4"/>
          <p:cNvSpPr txBox="1"/>
          <p:nvPr/>
        </p:nvSpPr>
        <p:spPr>
          <a:xfrm>
            <a:off x="695836" y="2264792"/>
            <a:ext cx="6401001" cy="3456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ts val="1800"/>
              </a:lnSpc>
              <a:spcBef>
                <a:spcPts val="800"/>
              </a:spcBef>
              <a:defRPr sz="2000">
                <a:solidFill>
                  <a:srgbClr val="FAFAFA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By the end of this lesson, you will be able to</a:t>
            </a:r>
            <a:endParaRPr sz="1600">
              <a:solidFill>
                <a:srgbClr val="FFFFFF"/>
              </a:solidFill>
            </a:endParaRPr>
          </a:p>
          <a:p>
            <a:pPr defTabSz="914400">
              <a:lnSpc>
                <a:spcPts val="1800"/>
              </a:lnSpc>
              <a:spcBef>
                <a:spcPts val="800"/>
              </a:spcBef>
              <a:defRPr sz="20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 marL="215995" indent="-215995" defTabSz="914400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buSzPct val="100000"/>
              <a:buChar char="➢"/>
              <a:defRPr sz="20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  understand different perspectives of/ viewpoints 	about apprenticeships</a:t>
            </a:r>
            <a:endParaRPr sz="1600"/>
          </a:p>
          <a:p>
            <a:pPr defTabSz="914400">
              <a:lnSpc>
                <a:spcPts val="1800"/>
              </a:lnSpc>
              <a:spcBef>
                <a:spcPts val="800"/>
              </a:spcBef>
              <a:defRPr sz="20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 marL="215995" indent="-215995" defTabSz="914400">
              <a:spcBef>
                <a:spcPts val="800"/>
              </a:spcBef>
              <a:buClr>
                <a:srgbClr val="FFFFFF"/>
              </a:buClr>
              <a:buSzPct val="100000"/>
              <a:buChar char="➢"/>
              <a:defRPr sz="20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  compare writers’ ideas and perspectives, as well as 	how these are conveyed, across two or more 	texts  (AO3)</a:t>
            </a:r>
            <a:endParaRPr sz="1600"/>
          </a:p>
          <a:p>
            <a:pPr lvl="2" indent="431988" defTabSz="914400">
              <a:lnSpc>
                <a:spcPts val="1800"/>
              </a:lnSpc>
              <a:spcBef>
                <a:spcPts val="800"/>
              </a:spcBef>
              <a:defRPr sz="20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 marL="215995" indent="-215995" defTabSz="914400">
              <a:lnSpc>
                <a:spcPts val="1800"/>
              </a:lnSpc>
              <a:spcBef>
                <a:spcPts val="800"/>
              </a:spcBef>
              <a:buClr>
                <a:srgbClr val="FFFFFF"/>
              </a:buClr>
              <a:buSzPct val="100000"/>
              <a:buChar char="➢"/>
              <a:defRPr sz="2000">
                <a:solidFill>
                  <a:srgbClr val="FFFFFF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</p:txBody>
      </p:sp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6835" y="2524100"/>
            <a:ext cx="4417833" cy="2757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 Placeholder 6"/>
          <p:cNvSpPr txBox="1"/>
          <p:nvPr>
            <p:ph type="body" sz="quarter" idx="1"/>
          </p:nvPr>
        </p:nvSpPr>
        <p:spPr>
          <a:xfrm>
            <a:off x="480391" y="4312692"/>
            <a:ext cx="5746310" cy="205566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Title 5"/>
          <p:cNvSpPr txBox="1"/>
          <p:nvPr>
            <p:ph type="title"/>
          </p:nvPr>
        </p:nvSpPr>
        <p:spPr>
          <a:xfrm>
            <a:off x="9135126" y="2120621"/>
            <a:ext cx="2729553" cy="4384142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marL="457200" indent="-457200">
              <a:buSzPct val="100000"/>
              <a:buChar char="➢"/>
              <a:defRPr sz="3200"/>
            </a:pPr>
            <a:r>
              <a:t>Starter </a:t>
            </a:r>
            <a:br/>
            <a:br/>
            <a:r>
              <a:rPr sz="2400">
                <a:latin typeface="Raleway Regular"/>
                <a:ea typeface="Raleway Regular"/>
                <a:cs typeface="Raleway Regular"/>
                <a:sym typeface="Raleway Regular"/>
              </a:rPr>
              <a:t>BINGO</a:t>
            </a:r>
            <a:br>
              <a:rPr sz="2400">
                <a:latin typeface="Raleway Regular"/>
                <a:ea typeface="Raleway Regular"/>
                <a:cs typeface="Raleway Regular"/>
                <a:sym typeface="Raleway Regular"/>
              </a:rPr>
            </a:br>
            <a:br>
              <a:rPr sz="2400">
                <a:latin typeface="Raleway Regular"/>
                <a:ea typeface="Raleway Regular"/>
                <a:cs typeface="Raleway Regular"/>
                <a:sym typeface="Raleway Regular"/>
              </a:rPr>
            </a:br>
            <a:r>
              <a:rPr sz="2400">
                <a:latin typeface="Raleway Regular"/>
                <a:ea typeface="Raleway Regular"/>
                <a:cs typeface="Raleway Regular"/>
                <a:sym typeface="Raleway Regular"/>
              </a:rPr>
              <a:t>Choose 9 words from the word cloud.</a:t>
            </a:r>
            <a:br>
              <a:rPr sz="2400">
                <a:latin typeface="Raleway Regular"/>
                <a:ea typeface="Raleway Regular"/>
                <a:cs typeface="Raleway Regular"/>
                <a:sym typeface="Raleway Regular"/>
              </a:rPr>
            </a:br>
            <a:br>
              <a:rPr sz="2400">
                <a:latin typeface="Raleway Regular"/>
                <a:ea typeface="Raleway Regular"/>
                <a:cs typeface="Raleway Regular"/>
                <a:sym typeface="Raleway Regular"/>
              </a:rPr>
            </a:br>
            <a:r>
              <a:rPr sz="2400">
                <a:latin typeface="Raleway Regular"/>
                <a:ea typeface="Raleway Regular"/>
                <a:cs typeface="Raleway Regular"/>
                <a:sym typeface="Raleway Regular"/>
              </a:rPr>
              <a:t>Write each into a separate box on your grid.</a:t>
            </a:r>
            <a:br>
              <a:rPr sz="2400">
                <a:latin typeface="Raleway Regular"/>
                <a:ea typeface="Raleway Regular"/>
                <a:cs typeface="Raleway Regular"/>
                <a:sym typeface="Raleway Regular"/>
              </a:rPr>
            </a:br>
          </a:p>
        </p:txBody>
      </p:sp>
      <p:pic>
        <p:nvPicPr>
          <p:cNvPr id="19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078" y="769393"/>
            <a:ext cx="8654737" cy="53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Box 19"/>
          <p:cNvSpPr txBox="1"/>
          <p:nvPr/>
        </p:nvSpPr>
        <p:spPr>
          <a:xfrm>
            <a:off x="9040212" y="455493"/>
            <a:ext cx="2919382" cy="157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Can you remember what these language features are?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2"/>
          <p:cNvSpPr txBox="1"/>
          <p:nvPr>
            <p:ph type="title"/>
          </p:nvPr>
        </p:nvSpPr>
        <p:spPr>
          <a:xfrm>
            <a:off x="359389" y="937036"/>
            <a:ext cx="11232002" cy="668215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Question 4</a:t>
            </a:r>
            <a:r>
              <a:rPr u="none"/>
              <a:t>	Comparing viewpoints  </a:t>
            </a:r>
          </a:p>
        </p:txBody>
      </p:sp>
      <p:sp>
        <p:nvSpPr>
          <p:cNvPr id="197" name="Rectangle 3"/>
          <p:cNvSpPr/>
          <p:nvPr/>
        </p:nvSpPr>
        <p:spPr>
          <a:xfrm>
            <a:off x="1637730" y="4738570"/>
            <a:ext cx="8916539" cy="13201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➢"/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>
              <a:buSzPct val="100000"/>
              <a:buChar char="➢"/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  compare writers’ ideas and perspectives, as well as how these are conveyed, 			across two or more texts  (AO3)</a:t>
            </a:r>
          </a:p>
        </p:txBody>
      </p:sp>
      <p:sp>
        <p:nvSpPr>
          <p:cNvPr id="198" name="Rectangle 4"/>
          <p:cNvSpPr txBox="1"/>
          <p:nvPr/>
        </p:nvSpPr>
        <p:spPr>
          <a:xfrm>
            <a:off x="405109" y="1821658"/>
            <a:ext cx="11381780" cy="302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For this question, you need to refer to the whole of Source A, together with Source B.</a:t>
            </a:r>
          </a:p>
          <a:p>
            <a:pPr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Compare how the two writers convey their different attitudes to apprenticeships.</a:t>
            </a:r>
          </a:p>
          <a:p>
            <a:pPr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In your answer, you could:</a:t>
            </a:r>
          </a:p>
          <a:p>
            <a:pPr lvl="1" marL="742939" indent="-285750">
              <a:buSzPct val="100000"/>
              <a:buChar char="✓"/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 lvl="1" marL="742939" indent="-285750">
              <a:buSzPct val="100000"/>
              <a:buChar char="✓"/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compare their different attitudes</a:t>
            </a:r>
          </a:p>
          <a:p>
            <a:pPr lvl="1" marL="742939" indent="-285750">
              <a:buSzPct val="100000"/>
              <a:buChar char="✓"/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compare the methods they use to convey their attitudes</a:t>
            </a:r>
          </a:p>
          <a:p>
            <a:pPr lvl="1" marL="742939" indent="-285750">
              <a:buSzPct val="100000"/>
              <a:buChar char="✓"/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support your ideas with references to both texts.</a:t>
            </a:r>
          </a:p>
          <a:p>
            <a:pPr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																						[16 marks]</a:t>
            </a:r>
          </a:p>
          <a:p>
            <a:pPr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																			</a:t>
            </a:r>
          </a:p>
        </p:txBody>
      </p:sp>
      <p:sp>
        <p:nvSpPr>
          <p:cNvPr id="199" name="TextBox 19"/>
          <p:cNvSpPr txBox="1"/>
          <p:nvPr/>
        </p:nvSpPr>
        <p:spPr>
          <a:xfrm>
            <a:off x="8166921" y="388569"/>
            <a:ext cx="3619967" cy="157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You’ll be able to answer this question at the end of the lesson.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Content Placeholder 4"/>
          <p:cNvGraphicFramePr/>
          <p:nvPr/>
        </p:nvGraphicFramePr>
        <p:xfrm>
          <a:off x="627795" y="1053849"/>
          <a:ext cx="10986452" cy="50720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62150"/>
                <a:gridCol w="3662150"/>
                <a:gridCol w="3662150"/>
              </a:tblGrid>
              <a:tr h="1459122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15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b="1"/>
                        <a:t>Level 2
Some understanding and comment
5-8 marks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15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b="1"/>
                        <a:t>Level 3
Clear, relevant explanation
9-12marks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15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b="1"/>
                        <a:t>Level 4
Detailed, perceptive analysis
13-16 marks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00"/>
                    </a:solidFill>
                  </a:tcPr>
                </a:tc>
              </a:tr>
              <a:tr h="3612976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b="1" sz="1800"/>
                      </a:pPr>
                      <a:r>
                        <a:t>Attempts</a:t>
                      </a:r>
                      <a:r>
                        <a:rPr b="0"/>
                        <a:t> to compare ideas and </a:t>
                      </a:r>
                      <a:r>
                        <a:t>perspectives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Makes </a:t>
                      </a:r>
                      <a:r>
                        <a:rPr b="1"/>
                        <a:t>some comment </a:t>
                      </a:r>
                      <a:r>
                        <a:t>on how writers’ </a:t>
                      </a:r>
                      <a:r>
                        <a:rPr b="1"/>
                        <a:t>methods</a:t>
                      </a:r>
                      <a:r>
                        <a:t> are used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Selects </a:t>
                      </a:r>
                      <a:r>
                        <a:rPr b="1"/>
                        <a:t>some appropriate textual detail</a:t>
                      </a:r>
                      <a:r>
                        <a:t>/references, not always supporting from one or both texts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Identifies </a:t>
                      </a:r>
                      <a:r>
                        <a:rPr b="1"/>
                        <a:t>some</a:t>
                      </a:r>
                      <a:r>
                        <a:t> different ideas and </a:t>
                      </a:r>
                      <a:r>
                        <a:rPr b="1"/>
                        <a:t>perspectives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Compares ideas and </a:t>
                      </a:r>
                      <a:r>
                        <a:rPr b="1"/>
                        <a:t>perspectives</a:t>
                      </a:r>
                      <a:r>
                        <a:t> in a </a:t>
                      </a:r>
                      <a:r>
                        <a:rPr b="1"/>
                        <a:t>clear</a:t>
                      </a:r>
                      <a:r>
                        <a:t> and relevant way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b="1" sz="1800"/>
                      </a:pPr>
                      <a:r>
                        <a:t>Explains clearly </a:t>
                      </a:r>
                      <a:r>
                        <a:rPr b="0"/>
                        <a:t>how writers’ </a:t>
                      </a:r>
                      <a:r>
                        <a:t>methods</a:t>
                      </a:r>
                      <a:r>
                        <a:rPr b="0"/>
                        <a:t> are used</a:t>
                      </a:r>
                      <a:endParaRPr b="0"/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Selects </a:t>
                      </a:r>
                      <a:r>
                        <a:rPr b="1"/>
                        <a:t>relevant detail </a:t>
                      </a:r>
                      <a:r>
                        <a:t>to support from both texts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4"/>
                        <a:defRPr sz="1800"/>
                      </a:pPr>
                      <a:r>
                        <a:t>Shows a </a:t>
                      </a:r>
                      <a:r>
                        <a:rPr b="1"/>
                        <a:t>clear</a:t>
                      </a:r>
                      <a:r>
                        <a:t> understanding of the different ideas and </a:t>
                      </a:r>
                      <a:r>
                        <a:rPr b="1"/>
                        <a:t>perspectives</a:t>
                      </a:r>
                      <a:r>
                        <a:t> in both texts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Compares ideas and </a:t>
                      </a:r>
                      <a:r>
                        <a:rPr b="1"/>
                        <a:t>perspectives</a:t>
                      </a:r>
                      <a:r>
                        <a:t> in a </a:t>
                      </a:r>
                      <a:r>
                        <a:rPr b="1"/>
                        <a:t>perceptive</a:t>
                      </a:r>
                      <a:r>
                        <a:t> way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b="1" sz="1800"/>
                      </a:pPr>
                      <a:r>
                        <a:t>Analyses</a:t>
                      </a:r>
                      <a:r>
                        <a:rPr b="0"/>
                        <a:t> how writers’ </a:t>
                      </a:r>
                      <a:r>
                        <a:t>methods</a:t>
                      </a:r>
                      <a:r>
                        <a:rPr b="0"/>
                        <a:t> are used</a:t>
                      </a:r>
                      <a:endParaRPr b="0"/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Selects a range of </a:t>
                      </a:r>
                      <a:r>
                        <a:rPr b="1"/>
                        <a:t>judicious supporting detail </a:t>
                      </a:r>
                      <a:r>
                        <a:t>from both texts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4"/>
                        <a:defRPr sz="1800"/>
                      </a:pPr>
                      <a:r>
                        <a:t>Shows a </a:t>
                      </a:r>
                      <a:r>
                        <a:rPr b="1"/>
                        <a:t>detailed</a:t>
                      </a:r>
                      <a:r>
                        <a:t> understanding of the different ideas and </a:t>
                      </a:r>
                      <a:r>
                        <a:rPr b="1"/>
                        <a:t>perspectives</a:t>
                      </a:r>
                      <a:r>
                        <a:t> in both texts 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 Placeholder 6"/>
          <p:cNvSpPr txBox="1"/>
          <p:nvPr>
            <p:ph type="body" sz="quarter" idx="1"/>
          </p:nvPr>
        </p:nvSpPr>
        <p:spPr>
          <a:xfrm>
            <a:off x="480391" y="4335543"/>
            <a:ext cx="5746310" cy="205566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Title 5"/>
          <p:cNvSpPr txBox="1"/>
          <p:nvPr/>
        </p:nvSpPr>
        <p:spPr>
          <a:xfrm>
            <a:off x="313898" y="932822"/>
            <a:ext cx="11573304" cy="2549525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defTabSz="914400">
              <a:lnSpc>
                <a:spcPct val="90000"/>
              </a:lnSpc>
              <a:buSzPct val="100000"/>
              <a:buChar char="➢"/>
              <a:defRPr sz="32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Marketplace challenge 1</a:t>
            </a:r>
            <a:br/>
            <a:br/>
            <a:r>
              <a:rPr sz="2400"/>
              <a:t>	</a:t>
            </a:r>
            <a:r>
              <a:rPr sz="2400">
                <a:latin typeface="Raleway Regular"/>
                <a:ea typeface="Raleway Regular"/>
                <a:cs typeface="Raleway Regular"/>
                <a:sym typeface="Raleway Regular"/>
              </a:rPr>
              <a:t>Step 1- find your match</a:t>
            </a:r>
            <a:endParaRPr sz="2200"/>
          </a:p>
          <a:p>
            <a:pPr defTabSz="914400">
              <a:lnSpc>
                <a:spcPct val="90000"/>
              </a:lnSpc>
              <a:defRPr sz="24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	Step 2- fill in just the 1</a:t>
            </a:r>
            <a:r>
              <a:rPr baseline="30000"/>
              <a:t>st</a:t>
            </a:r>
            <a:r>
              <a:t> 2 columns of the table using your joint info</a:t>
            </a:r>
            <a:endParaRPr sz="2200">
              <a:latin typeface="Raleway Bold"/>
              <a:ea typeface="Raleway Bold"/>
              <a:cs typeface="Raleway Bold"/>
              <a:sym typeface="Raleway Bold"/>
            </a:endParaRPr>
          </a:p>
          <a:p>
            <a:pPr defTabSz="914400">
              <a:lnSpc>
                <a:spcPct val="90000"/>
              </a:lnSpc>
              <a:defRPr sz="24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	Step 3- now swap your Person A or Person B sheets with other students</a:t>
            </a:r>
            <a:endParaRPr sz="2200">
              <a:latin typeface="Raleway Bold"/>
              <a:ea typeface="Raleway Bold"/>
              <a:cs typeface="Raleway Bold"/>
              <a:sym typeface="Raleway Bold"/>
            </a:endParaRPr>
          </a:p>
          <a:p>
            <a:pPr defTabSz="914400">
              <a:lnSpc>
                <a:spcPct val="90000"/>
              </a:lnSpc>
              <a:defRPr sz="2400"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 defTabSz="914400">
              <a:lnSpc>
                <a:spcPct val="90000"/>
              </a:lnSpc>
              <a:defRPr sz="24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	</a:t>
            </a:r>
            <a:r>
              <a:rPr>
                <a:solidFill>
                  <a:srgbClr val="7030A0"/>
                </a:solidFill>
                <a:latin typeface="Raleway Bold"/>
                <a:ea typeface="Raleway Bold"/>
                <a:cs typeface="Raleway Bold"/>
                <a:sym typeface="Raleway Bold"/>
              </a:rPr>
              <a:t>Extension challenge- try to find all 10 viewpoints and quotations!</a:t>
            </a:r>
          </a:p>
        </p:txBody>
      </p:sp>
      <p:grpSp>
        <p:nvGrpSpPr>
          <p:cNvPr id="209" name="Oval Callout 9"/>
          <p:cNvGrpSpPr/>
          <p:nvPr/>
        </p:nvGrpSpPr>
        <p:grpSpPr>
          <a:xfrm>
            <a:off x="313899" y="4143299"/>
            <a:ext cx="3156437" cy="1929559"/>
            <a:chOff x="0" y="0"/>
            <a:chExt cx="3156436" cy="1929557"/>
          </a:xfrm>
        </p:grpSpPr>
        <p:sp>
          <p:nvSpPr>
            <p:cNvPr id="207" name="Quote Bubble"/>
            <p:cNvSpPr/>
            <p:nvPr/>
          </p:nvSpPr>
          <p:spPr>
            <a:xfrm>
              <a:off x="0" y="0"/>
              <a:ext cx="3156437" cy="1929558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00B0F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latin typeface="Lucida Handwriting"/>
                  <a:ea typeface="Lucida Handwriting"/>
                  <a:cs typeface="Lucida Handwriting"/>
                  <a:sym typeface="Lucida Handwriting"/>
                </a:defRPr>
              </a:pPr>
            </a:p>
          </p:txBody>
        </p:sp>
        <p:sp>
          <p:nvSpPr>
            <p:cNvPr id="208" name="Person A- viewpoint/ perspective"/>
            <p:cNvSpPr txBox="1"/>
            <p:nvPr/>
          </p:nvSpPr>
          <p:spPr>
            <a:xfrm>
              <a:off x="507969" y="178394"/>
              <a:ext cx="2140498" cy="1572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Lucida Handwriting"/>
                  <a:ea typeface="Lucida Handwriting"/>
                  <a:cs typeface="Lucida Handwriting"/>
                  <a:sym typeface="Lucida Handwriting"/>
                </a:defRPr>
              </a:lvl1pPr>
            </a:lstStyle>
            <a:p>
              <a:pPr/>
              <a:r>
                <a:t>Person A- viewpoint/ perspective</a:t>
              </a:r>
            </a:p>
          </p:txBody>
        </p:sp>
      </p:grpSp>
      <p:grpSp>
        <p:nvGrpSpPr>
          <p:cNvPr id="212" name="Oval Callout 10"/>
          <p:cNvGrpSpPr/>
          <p:nvPr/>
        </p:nvGrpSpPr>
        <p:grpSpPr>
          <a:xfrm>
            <a:off x="8325778" y="4244256"/>
            <a:ext cx="3179284" cy="1828603"/>
            <a:chOff x="0" y="0"/>
            <a:chExt cx="3179283" cy="1828601"/>
          </a:xfrm>
        </p:grpSpPr>
        <p:sp>
          <p:nvSpPr>
            <p:cNvPr id="210" name="Quote Bubble"/>
            <p:cNvSpPr/>
            <p:nvPr/>
          </p:nvSpPr>
          <p:spPr>
            <a:xfrm>
              <a:off x="0" y="0"/>
              <a:ext cx="3179284" cy="1828602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00B0F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latin typeface="Lucida Handwriting"/>
                  <a:ea typeface="Lucida Handwriting"/>
                  <a:cs typeface="Lucida Handwriting"/>
                  <a:sym typeface="Lucida Handwriting"/>
                </a:defRPr>
              </a:pPr>
            </a:p>
          </p:txBody>
        </p:sp>
        <p:sp>
          <p:nvSpPr>
            <p:cNvPr id="211" name="Person B- quotation"/>
            <p:cNvSpPr txBox="1"/>
            <p:nvPr/>
          </p:nvSpPr>
          <p:spPr>
            <a:xfrm>
              <a:off x="511314" y="375566"/>
              <a:ext cx="2156655" cy="1077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Lucida Handwriting"/>
                  <a:ea typeface="Lucida Handwriting"/>
                  <a:cs typeface="Lucida Handwriting"/>
                  <a:sym typeface="Lucida Handwriting"/>
                </a:defRPr>
              </a:lvl1pPr>
            </a:lstStyle>
            <a:p>
              <a:pPr/>
              <a:r>
                <a:t>Person B- quotation</a:t>
              </a:r>
            </a:p>
          </p:txBody>
        </p:sp>
      </p:grpSp>
      <p:grpSp>
        <p:nvGrpSpPr>
          <p:cNvPr id="215" name="Left-Right Arrow 2"/>
          <p:cNvGrpSpPr/>
          <p:nvPr/>
        </p:nvGrpSpPr>
        <p:grpSpPr>
          <a:xfrm>
            <a:off x="3661161" y="4143299"/>
            <a:ext cx="4473791" cy="2043327"/>
            <a:chOff x="0" y="0"/>
            <a:chExt cx="4473790" cy="2043326"/>
          </a:xfrm>
        </p:grpSpPr>
        <p:sp>
          <p:nvSpPr>
            <p:cNvPr id="213" name="Double Arrow"/>
            <p:cNvSpPr/>
            <p:nvPr/>
          </p:nvSpPr>
          <p:spPr>
            <a:xfrm>
              <a:off x="0" y="0"/>
              <a:ext cx="4473791" cy="2043327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4400">
                  <a:latin typeface="Ink Free"/>
                  <a:ea typeface="Ink Free"/>
                  <a:cs typeface="Ink Free"/>
                  <a:sym typeface="Ink Free"/>
                </a:defRPr>
              </a:pPr>
            </a:p>
          </p:txBody>
        </p:sp>
        <p:sp>
          <p:nvSpPr>
            <p:cNvPr id="214" name="MATCH!"/>
            <p:cNvSpPr txBox="1"/>
            <p:nvPr/>
          </p:nvSpPr>
          <p:spPr>
            <a:xfrm>
              <a:off x="556551" y="529284"/>
              <a:ext cx="3360690" cy="984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400">
                  <a:latin typeface="Lucida Handwriting"/>
                  <a:ea typeface="Lucida Handwriting"/>
                  <a:cs typeface="Lucida Handwriting"/>
                  <a:sym typeface="Lucida Handwriting"/>
                </a:defRPr>
              </a:pPr>
              <a:r>
                <a:t>MATCH</a:t>
              </a:r>
              <a:r>
                <a:rPr b="1">
                  <a:latin typeface="Ink Free"/>
                  <a:ea typeface="Ink Free"/>
                  <a:cs typeface="Ink Free"/>
                  <a:sym typeface="Ink Free"/>
                </a:rPr>
                <a:t>!</a:t>
              </a:r>
            </a:p>
          </p:txBody>
        </p:sp>
      </p:grpSp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11644" y="776312"/>
            <a:ext cx="2096307" cy="155706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extBox 19"/>
          <p:cNvSpPr txBox="1"/>
          <p:nvPr/>
        </p:nvSpPr>
        <p:spPr>
          <a:xfrm>
            <a:off x="2065588" y="167896"/>
            <a:ext cx="10080692" cy="1077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Before we look at the whole texts, let’s see if you can work out the viewpoints in the quotations!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 Placeholder 6"/>
          <p:cNvSpPr txBox="1"/>
          <p:nvPr>
            <p:ph type="body" sz="quarter" idx="1"/>
          </p:nvPr>
        </p:nvSpPr>
        <p:spPr>
          <a:xfrm>
            <a:off x="480391" y="4335543"/>
            <a:ext cx="5746310" cy="205566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Title 5"/>
          <p:cNvSpPr txBox="1"/>
          <p:nvPr/>
        </p:nvSpPr>
        <p:spPr>
          <a:xfrm>
            <a:off x="480392" y="942416"/>
            <a:ext cx="6084181" cy="4871086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defTabSz="914400">
              <a:lnSpc>
                <a:spcPct val="90000"/>
              </a:lnSpc>
              <a:buSzPct val="100000"/>
              <a:buChar char="➢"/>
              <a:defRPr sz="32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Challenge 2 </a:t>
            </a:r>
            <a:br/>
            <a:br/>
            <a:endParaRPr sz="2400"/>
          </a:p>
          <a:p>
            <a:pPr lvl="1" marL="914388" indent="-457200">
              <a:buSzPct val="100000"/>
              <a:buChar char="➢"/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Read the sources to find out which one your quotation is from.</a:t>
            </a:r>
          </a:p>
          <a:p>
            <a:pPr lvl="1" marL="914388" indent="-457200">
              <a:buSzPct val="100000"/>
              <a:buChar char="➢"/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 lvl="1" marL="914388" indent="-457200">
              <a:buSzPct val="100000"/>
              <a:buChar char="➢"/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Analyse the quotation, thinking about the perspective shown and how the writer conveys their view.</a:t>
            </a:r>
          </a:p>
          <a:p>
            <a:pPr marL="457200" indent="-457200" defTabSz="914400">
              <a:lnSpc>
                <a:spcPct val="90000"/>
              </a:lnSpc>
              <a:buSzPct val="100000"/>
              <a:buChar char="➢"/>
              <a:defRPr sz="2400"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 lvl="1" marL="914388" indent="-457200">
              <a:buSzPct val="100000"/>
              <a:buChar char="➢"/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Write your ideas around the quotation. Use the thought bubbles to help.</a:t>
            </a:r>
            <a:r>
              <a:rPr sz="1600"/>
              <a:t> </a:t>
            </a:r>
            <a:endParaRPr sz="1600"/>
          </a:p>
          <a:p>
            <a:pPr lvl="1" marL="914388" indent="-457200">
              <a:buSzPct val="100000"/>
              <a:buChar char="➢"/>
              <a:defRPr sz="1600"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 lvl="1" marL="914388" indent="-457200">
              <a:buSzPct val="100000"/>
              <a:buChar char="➢"/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Be ready to share your ideas with the class.</a:t>
            </a:r>
          </a:p>
        </p:txBody>
      </p:sp>
      <p:grpSp>
        <p:nvGrpSpPr>
          <p:cNvPr id="227" name="Flowchart: Multidocument 2"/>
          <p:cNvGrpSpPr/>
          <p:nvPr/>
        </p:nvGrpSpPr>
        <p:grpSpPr>
          <a:xfrm>
            <a:off x="4148439" y="1051596"/>
            <a:ext cx="2078261" cy="1200044"/>
            <a:chOff x="0" y="0"/>
            <a:chExt cx="2078259" cy="1200042"/>
          </a:xfrm>
        </p:grpSpPr>
        <p:grpSp>
          <p:nvGrpSpPr>
            <p:cNvPr id="225" name="Group"/>
            <p:cNvGrpSpPr/>
            <p:nvPr/>
          </p:nvGrpSpPr>
          <p:grpSpPr>
            <a:xfrm>
              <a:off x="0" y="-1"/>
              <a:ext cx="2078260" cy="1200044"/>
              <a:chOff x="0" y="0"/>
              <a:chExt cx="2078259" cy="1200042"/>
            </a:xfrm>
          </p:grpSpPr>
          <p:sp>
            <p:nvSpPr>
              <p:cNvPr id="223" name="Shape"/>
              <p:cNvSpPr/>
              <p:nvPr/>
            </p:nvSpPr>
            <p:spPr>
              <a:xfrm>
                <a:off x="0" y="0"/>
                <a:ext cx="2078261" cy="1200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24" name="Shape"/>
              <p:cNvSpPr/>
              <p:nvPr/>
            </p:nvSpPr>
            <p:spPr>
              <a:xfrm>
                <a:off x="0" y="0"/>
                <a:ext cx="2078261" cy="1200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fill="norm" stroke="1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</p:grpSp>
        <p:sp>
          <p:nvSpPr>
            <p:cNvPr id="226" name="ZOOMING IN"/>
            <p:cNvSpPr txBox="1"/>
            <p:nvPr/>
          </p:nvSpPr>
          <p:spPr>
            <a:xfrm>
              <a:off x="45719" y="452654"/>
              <a:ext cx="1697694" cy="4563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Lucida Handwriting"/>
                  <a:ea typeface="Lucida Handwriting"/>
                  <a:cs typeface="Lucida Handwriting"/>
                  <a:sym typeface="Lucida Handwriting"/>
                </a:defRPr>
              </a:lvl1pPr>
            </a:lstStyle>
            <a:p>
              <a:pPr/>
              <a:r>
                <a:t>ZOOMING IN</a:t>
              </a:r>
            </a:p>
          </p:txBody>
        </p:sp>
      </p:grpSp>
      <p:grpSp>
        <p:nvGrpSpPr>
          <p:cNvPr id="235" name="Cloud Callout 1"/>
          <p:cNvGrpSpPr/>
          <p:nvPr/>
        </p:nvGrpSpPr>
        <p:grpSpPr>
          <a:xfrm>
            <a:off x="6223902" y="3145249"/>
            <a:ext cx="3303816" cy="2285981"/>
            <a:chOff x="0" y="0"/>
            <a:chExt cx="3303814" cy="2285980"/>
          </a:xfrm>
        </p:grpSpPr>
        <p:grpSp>
          <p:nvGrpSpPr>
            <p:cNvPr id="233" name="Group"/>
            <p:cNvGrpSpPr/>
            <p:nvPr/>
          </p:nvGrpSpPr>
          <p:grpSpPr>
            <a:xfrm>
              <a:off x="0" y="0"/>
              <a:ext cx="3303815" cy="2285981"/>
              <a:chOff x="0" y="0"/>
              <a:chExt cx="3303814" cy="2285980"/>
            </a:xfrm>
          </p:grpSpPr>
          <p:sp>
            <p:nvSpPr>
              <p:cNvPr id="228" name="Shape"/>
              <p:cNvSpPr/>
              <p:nvPr/>
            </p:nvSpPr>
            <p:spPr>
              <a:xfrm>
                <a:off x="0" y="0"/>
                <a:ext cx="3303815" cy="1992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2CC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29" name="Circle"/>
              <p:cNvSpPr/>
              <p:nvPr/>
            </p:nvSpPr>
            <p:spPr>
              <a:xfrm>
                <a:off x="927712" y="1833068"/>
                <a:ext cx="331433" cy="331433"/>
              </a:xfrm>
              <a:prstGeom prst="ellipse">
                <a:avLst/>
              </a:prstGeom>
              <a:solidFill>
                <a:srgbClr val="FFF2CC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30" name="Circle"/>
              <p:cNvSpPr/>
              <p:nvPr/>
            </p:nvSpPr>
            <p:spPr>
              <a:xfrm>
                <a:off x="892076" y="2052624"/>
                <a:ext cx="220955" cy="220955"/>
              </a:xfrm>
              <a:prstGeom prst="ellipse">
                <a:avLst/>
              </a:prstGeom>
              <a:solidFill>
                <a:srgbClr val="FFF2CC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31" name="Circle"/>
              <p:cNvSpPr/>
              <p:nvPr/>
            </p:nvSpPr>
            <p:spPr>
              <a:xfrm>
                <a:off x="909905" y="2175502"/>
                <a:ext cx="110479" cy="110479"/>
              </a:xfrm>
              <a:prstGeom prst="ellipse">
                <a:avLst/>
              </a:prstGeom>
              <a:solidFill>
                <a:srgbClr val="FFF2CC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32" name="Shape"/>
              <p:cNvSpPr/>
              <p:nvPr/>
            </p:nvSpPr>
            <p:spPr>
              <a:xfrm>
                <a:off x="167760" y="101314"/>
                <a:ext cx="3027398" cy="1691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</p:grpSp>
        <p:sp>
          <p:nvSpPr>
            <p:cNvPr id="234" name="Is there a particular language feature being used?"/>
            <p:cNvSpPr txBox="1"/>
            <p:nvPr/>
          </p:nvSpPr>
          <p:spPr>
            <a:xfrm>
              <a:off x="503259" y="345339"/>
              <a:ext cx="2063889" cy="1192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Lucida Handwriting"/>
                  <a:ea typeface="Lucida Handwriting"/>
                  <a:cs typeface="Lucida Handwriting"/>
                  <a:sym typeface="Lucida Handwriting"/>
                </a:defRPr>
              </a:lvl1pPr>
            </a:lstStyle>
            <a:p>
              <a:pPr/>
              <a:r>
                <a:t>Is there a particular language feature being used?</a:t>
              </a:r>
            </a:p>
          </p:txBody>
        </p:sp>
      </p:grpSp>
      <p:grpSp>
        <p:nvGrpSpPr>
          <p:cNvPr id="243" name="Cloud Callout 8"/>
          <p:cNvGrpSpPr/>
          <p:nvPr/>
        </p:nvGrpSpPr>
        <p:grpSpPr>
          <a:xfrm>
            <a:off x="8781827" y="1400251"/>
            <a:ext cx="3284363" cy="2415673"/>
            <a:chOff x="0" y="0"/>
            <a:chExt cx="3284361" cy="2415672"/>
          </a:xfrm>
        </p:grpSpPr>
        <p:grpSp>
          <p:nvGrpSpPr>
            <p:cNvPr id="241" name="Group"/>
            <p:cNvGrpSpPr/>
            <p:nvPr/>
          </p:nvGrpSpPr>
          <p:grpSpPr>
            <a:xfrm>
              <a:off x="0" y="0"/>
              <a:ext cx="3284362" cy="2415673"/>
              <a:chOff x="0" y="0"/>
              <a:chExt cx="3284361" cy="2415672"/>
            </a:xfrm>
          </p:grpSpPr>
          <p:sp>
            <p:nvSpPr>
              <p:cNvPr id="236" name="Shape"/>
              <p:cNvSpPr/>
              <p:nvPr/>
            </p:nvSpPr>
            <p:spPr>
              <a:xfrm>
                <a:off x="0" y="0"/>
                <a:ext cx="3284362" cy="2105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B4C7E7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37" name="Circle"/>
              <p:cNvSpPr/>
              <p:nvPr/>
            </p:nvSpPr>
            <p:spPr>
              <a:xfrm>
                <a:off x="912115" y="1936597"/>
                <a:ext cx="350237" cy="350237"/>
              </a:xfrm>
              <a:prstGeom prst="ellipse">
                <a:avLst/>
              </a:prstGeom>
              <a:solidFill>
                <a:srgbClr val="B4C7E7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38" name="Circle"/>
              <p:cNvSpPr/>
              <p:nvPr/>
            </p:nvSpPr>
            <p:spPr>
              <a:xfrm>
                <a:off x="879660" y="2169545"/>
                <a:ext cx="233491" cy="233491"/>
              </a:xfrm>
              <a:prstGeom prst="ellipse">
                <a:avLst/>
              </a:prstGeom>
              <a:solidFill>
                <a:srgbClr val="B4C7E7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39" name="Circle"/>
              <p:cNvSpPr/>
              <p:nvPr/>
            </p:nvSpPr>
            <p:spPr>
              <a:xfrm>
                <a:off x="901087" y="2298926"/>
                <a:ext cx="116747" cy="116747"/>
              </a:xfrm>
              <a:prstGeom prst="ellipse">
                <a:avLst/>
              </a:prstGeom>
              <a:solidFill>
                <a:srgbClr val="B4C7E7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40" name="Shape"/>
              <p:cNvSpPr/>
              <p:nvPr/>
            </p:nvSpPr>
            <p:spPr>
              <a:xfrm>
                <a:off x="166772" y="107062"/>
                <a:ext cx="3009573" cy="1787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</p:grpSp>
        <p:sp>
          <p:nvSpPr>
            <p:cNvPr id="242" name="Which word(s) is/are the key word(s) in proving this view?"/>
            <p:cNvSpPr txBox="1"/>
            <p:nvPr/>
          </p:nvSpPr>
          <p:spPr>
            <a:xfrm>
              <a:off x="500564" y="398770"/>
              <a:ext cx="2051198" cy="1192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Lucida Handwriting"/>
                  <a:ea typeface="Lucida Handwriting"/>
                  <a:cs typeface="Lucida Handwriting"/>
                  <a:sym typeface="Lucida Handwriting"/>
                </a:defRPr>
              </a:lvl1pPr>
            </a:lstStyle>
            <a:p>
              <a:pPr/>
              <a:r>
                <a:t>Which word(s) is/are the key word(s) in proving this view?</a:t>
              </a:r>
            </a:p>
          </p:txBody>
        </p:sp>
      </p:grpSp>
      <p:grpSp>
        <p:nvGrpSpPr>
          <p:cNvPr id="251" name="Cloud Callout 9"/>
          <p:cNvGrpSpPr/>
          <p:nvPr/>
        </p:nvGrpSpPr>
        <p:grpSpPr>
          <a:xfrm>
            <a:off x="6562038" y="210900"/>
            <a:ext cx="2992824" cy="1945408"/>
            <a:chOff x="0" y="0"/>
            <a:chExt cx="2992822" cy="1945406"/>
          </a:xfrm>
        </p:grpSpPr>
        <p:grpSp>
          <p:nvGrpSpPr>
            <p:cNvPr id="249" name="Group"/>
            <p:cNvGrpSpPr/>
            <p:nvPr/>
          </p:nvGrpSpPr>
          <p:grpSpPr>
            <a:xfrm>
              <a:off x="0" y="-1"/>
              <a:ext cx="2992823" cy="1945408"/>
              <a:chOff x="0" y="0"/>
              <a:chExt cx="2992822" cy="1945406"/>
            </a:xfrm>
          </p:grpSpPr>
          <p:sp>
            <p:nvSpPr>
              <p:cNvPr id="244" name="Shape"/>
              <p:cNvSpPr/>
              <p:nvPr/>
            </p:nvSpPr>
            <p:spPr>
              <a:xfrm>
                <a:off x="0" y="0"/>
                <a:ext cx="2992823" cy="1695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45" name="Circle"/>
              <p:cNvSpPr/>
              <p:nvPr/>
            </p:nvSpPr>
            <p:spPr>
              <a:xfrm>
                <a:off x="849230" y="1560389"/>
                <a:ext cx="282055" cy="282055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46" name="Circle"/>
              <p:cNvSpPr/>
              <p:nvPr/>
            </p:nvSpPr>
            <p:spPr>
              <a:xfrm>
                <a:off x="814409" y="1746399"/>
                <a:ext cx="188037" cy="188037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47" name="Circle"/>
              <p:cNvSpPr/>
              <p:nvPr/>
            </p:nvSpPr>
            <p:spPr>
              <a:xfrm>
                <a:off x="827285" y="1851388"/>
                <a:ext cx="94019" cy="94019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48" name="Shape"/>
              <p:cNvSpPr/>
              <p:nvPr/>
            </p:nvSpPr>
            <p:spPr>
              <a:xfrm>
                <a:off x="151969" y="86220"/>
                <a:ext cx="2742425" cy="1439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</p:grpSp>
        <p:sp>
          <p:nvSpPr>
            <p:cNvPr id="250" name="What is the viewpoint in this quotation?"/>
            <p:cNvSpPr txBox="1"/>
            <p:nvPr/>
          </p:nvSpPr>
          <p:spPr>
            <a:xfrm>
              <a:off x="460191" y="205027"/>
              <a:ext cx="1861005" cy="1192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Lucida Handwriting"/>
                  <a:ea typeface="Lucida Handwriting"/>
                  <a:cs typeface="Lucida Handwriting"/>
                  <a:sym typeface="Lucida Handwriting"/>
                </a:defRPr>
              </a:lvl1pPr>
            </a:lstStyle>
            <a:p>
              <a:pPr/>
              <a:r>
                <a:t>What is the viewpoint in this quotation?</a:t>
              </a:r>
            </a:p>
          </p:txBody>
        </p:sp>
      </p:grpSp>
      <p:grpSp>
        <p:nvGrpSpPr>
          <p:cNvPr id="259" name="Cloud Callout 11"/>
          <p:cNvGrpSpPr/>
          <p:nvPr/>
        </p:nvGrpSpPr>
        <p:grpSpPr>
          <a:xfrm>
            <a:off x="8781854" y="4385870"/>
            <a:ext cx="3252476" cy="2251141"/>
            <a:chOff x="0" y="0"/>
            <a:chExt cx="3252474" cy="2251139"/>
          </a:xfrm>
        </p:grpSpPr>
        <p:grpSp>
          <p:nvGrpSpPr>
            <p:cNvPr id="257" name="Group"/>
            <p:cNvGrpSpPr/>
            <p:nvPr/>
          </p:nvGrpSpPr>
          <p:grpSpPr>
            <a:xfrm>
              <a:off x="0" y="-1"/>
              <a:ext cx="3252475" cy="2251141"/>
              <a:chOff x="0" y="0"/>
              <a:chExt cx="3252474" cy="2251139"/>
            </a:xfrm>
          </p:grpSpPr>
          <p:sp>
            <p:nvSpPr>
              <p:cNvPr id="252" name="Shape"/>
              <p:cNvSpPr/>
              <p:nvPr/>
            </p:nvSpPr>
            <p:spPr>
              <a:xfrm>
                <a:off x="0" y="0"/>
                <a:ext cx="3252475" cy="1962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A9D18E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53" name="Circle"/>
              <p:cNvSpPr/>
              <p:nvPr/>
            </p:nvSpPr>
            <p:spPr>
              <a:xfrm>
                <a:off x="913249" y="1805129"/>
                <a:ext cx="326381" cy="326381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54" name="Circle"/>
              <p:cNvSpPr/>
              <p:nvPr/>
            </p:nvSpPr>
            <p:spPr>
              <a:xfrm>
                <a:off x="878180" y="2021343"/>
                <a:ext cx="217587" cy="217587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55" name="Circle"/>
              <p:cNvSpPr/>
              <p:nvPr/>
            </p:nvSpPr>
            <p:spPr>
              <a:xfrm>
                <a:off x="895750" y="2142345"/>
                <a:ext cx="108795" cy="108795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  <p:sp>
            <p:nvSpPr>
              <p:cNvPr id="256" name="Shape"/>
              <p:cNvSpPr/>
              <p:nvPr/>
            </p:nvSpPr>
            <p:spPr>
              <a:xfrm>
                <a:off x="165153" y="99770"/>
                <a:ext cx="2980353" cy="1665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Lucida Handwriting"/>
                    <a:ea typeface="Lucida Handwriting"/>
                    <a:cs typeface="Lucida Handwriting"/>
                    <a:sym typeface="Lucida Handwriting"/>
                  </a:defRPr>
                </a:pPr>
              </a:p>
            </p:txBody>
          </p:sp>
        </p:grpSp>
        <p:sp>
          <p:nvSpPr>
            <p:cNvPr id="258" name="How do the words used make the reader aware of the view?"/>
            <p:cNvSpPr txBox="1"/>
            <p:nvPr/>
          </p:nvSpPr>
          <p:spPr>
            <a:xfrm>
              <a:off x="496150" y="330985"/>
              <a:ext cx="2030396" cy="1192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Lucida Handwriting"/>
                  <a:ea typeface="Lucida Handwriting"/>
                  <a:cs typeface="Lucida Handwriting"/>
                  <a:sym typeface="Lucida Handwriting"/>
                </a:defRPr>
              </a:lvl1pPr>
            </a:lstStyle>
            <a:p>
              <a:pPr/>
              <a:r>
                <a:t>How do the words used make the reader aware of the view?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2"/>
          <p:cNvSpPr txBox="1"/>
          <p:nvPr>
            <p:ph type="title"/>
          </p:nvPr>
        </p:nvSpPr>
        <p:spPr>
          <a:xfrm>
            <a:off x="479999" y="768724"/>
            <a:ext cx="11232002" cy="668215"/>
          </a:xfrm>
          <a:prstGeom prst="rect">
            <a:avLst/>
          </a:prstGeom>
        </p:spPr>
        <p:txBody>
          <a:bodyPr/>
          <a:lstStyle/>
          <a:p>
            <a:pPr/>
            <a:r>
              <a:t>Structuring Question 4   	(16 marks- 20 minutes)</a:t>
            </a:r>
          </a:p>
        </p:txBody>
      </p:sp>
      <p:sp>
        <p:nvSpPr>
          <p:cNvPr id="264" name="TextBox 3"/>
          <p:cNvSpPr txBox="1"/>
          <p:nvPr/>
        </p:nvSpPr>
        <p:spPr>
          <a:xfrm>
            <a:off x="8470514" y="5419323"/>
            <a:ext cx="3548418" cy="1307466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Char char="➢"/>
              <a:defRPr sz="32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Modelling</a:t>
            </a:r>
          </a:p>
          <a:p>
            <a:pPr>
              <a:defRPr sz="24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Let’s write an answer together first.</a:t>
            </a:r>
          </a:p>
        </p:txBody>
      </p:sp>
      <p:sp>
        <p:nvSpPr>
          <p:cNvPr id="265" name="Rectangle 4"/>
          <p:cNvSpPr txBox="1"/>
          <p:nvPr/>
        </p:nvSpPr>
        <p:spPr>
          <a:xfrm>
            <a:off x="730382" y="1648658"/>
            <a:ext cx="10731236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Both writers have different attitudes towards… </a:t>
            </a:r>
            <a:r>
              <a:rPr>
                <a:latin typeface="Raleway Regular"/>
                <a:ea typeface="Raleway Regular"/>
                <a:cs typeface="Raleway Regular"/>
                <a:sym typeface="Raleway Regular"/>
              </a:rPr>
              <a:t>(choose something shown by 2 linked quotations, e.g. personal attitudes towards apprenticeships, perspectives of employers, views on outcomes of apprenticeships, etc.)</a:t>
            </a:r>
          </a:p>
          <a:p>
            <a:pPr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>
              <a:defRPr sz="20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The phrase/word… </a:t>
            </a:r>
            <a:r>
              <a:rPr>
                <a:latin typeface="Raleway Regular"/>
                <a:ea typeface="Raleway Regular"/>
                <a:cs typeface="Raleway Regular"/>
                <a:sym typeface="Raleway Regular"/>
              </a:rPr>
              <a:t>(quote) … </a:t>
            </a:r>
            <a:r>
              <a:t>shows/ reinforces/ suggests/ indicates…</a:t>
            </a:r>
            <a:r>
              <a:rPr>
                <a:latin typeface="Raleway Regular"/>
                <a:ea typeface="Raleway Regular"/>
                <a:cs typeface="Raleway Regular"/>
                <a:sym typeface="Raleway Regular"/>
              </a:rPr>
              <a:t> (explain how it shows the view)</a:t>
            </a:r>
            <a:endParaRPr>
              <a:latin typeface="Raleway Regular"/>
              <a:ea typeface="Raleway Regular"/>
              <a:cs typeface="Raleway Regular"/>
              <a:sym typeface="Raleway Regular"/>
            </a:endParaRPr>
          </a:p>
          <a:p>
            <a:pPr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>
              <a:defRPr sz="20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The use of… </a:t>
            </a:r>
            <a:r>
              <a:rPr>
                <a:latin typeface="Raleway Regular"/>
                <a:ea typeface="Raleway Regular"/>
                <a:cs typeface="Raleway Regular"/>
                <a:sym typeface="Raleway Regular"/>
              </a:rPr>
              <a:t>(language technique) … </a:t>
            </a:r>
            <a:r>
              <a:t>creates/ suggests/ conveys the effect of/ suggest to the reader that</a:t>
            </a:r>
            <a:r>
              <a:rPr>
                <a:latin typeface="Raleway Regular"/>
                <a:ea typeface="Raleway Regular"/>
                <a:cs typeface="Raleway Regular"/>
                <a:sym typeface="Raleway Regular"/>
              </a:rPr>
              <a:t>… (explain the effect on the reader- how it really makes the reader realise what their view is)</a:t>
            </a:r>
            <a:endParaRPr>
              <a:latin typeface="Raleway Regular"/>
              <a:ea typeface="Raleway Regular"/>
              <a:cs typeface="Raleway Regular"/>
              <a:sym typeface="Raleway Regular"/>
            </a:endParaRPr>
          </a:p>
          <a:p>
            <a:pPr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>
              <a:defRPr sz="20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It might also symbolise/ connote/ further imply that… </a:t>
            </a:r>
            <a:r>
              <a:rPr>
                <a:latin typeface="Raleway Regular"/>
                <a:ea typeface="Raleway Regular"/>
                <a:cs typeface="Raleway Regular"/>
                <a:sym typeface="Raleway Regular"/>
              </a:rPr>
              <a:t>(always try to give a second effect to reach the higher levels)</a:t>
            </a:r>
          </a:p>
        </p:txBody>
      </p:sp>
      <p:sp>
        <p:nvSpPr>
          <p:cNvPr id="266" name="TextBox 19"/>
          <p:cNvSpPr txBox="1"/>
          <p:nvPr/>
        </p:nvSpPr>
        <p:spPr>
          <a:xfrm>
            <a:off x="7882474" y="353224"/>
            <a:ext cx="4113289" cy="1077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How do we put all this together in an answer?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Content Placeholder 4"/>
          <p:cNvGraphicFramePr/>
          <p:nvPr/>
        </p:nvGraphicFramePr>
        <p:xfrm>
          <a:off x="641443" y="1476930"/>
          <a:ext cx="10986452" cy="47973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62150"/>
                <a:gridCol w="3662150"/>
                <a:gridCol w="3662150"/>
              </a:tblGrid>
              <a:tr h="1184384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15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b="1"/>
                        <a:t>Level 2
Some understanding and comment
5-8 marks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15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b="1"/>
                        <a:t>Level 3
Clear, relevant explanation
9-12marks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15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b="1"/>
                        <a:t>Level 4
Detailed, perceptive analysis
13-16 marks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00"/>
                    </a:solidFill>
                  </a:tcPr>
                </a:tc>
              </a:tr>
              <a:tr h="3612976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b="1" sz="1800"/>
                      </a:pPr>
                      <a:r>
                        <a:t>Attempts</a:t>
                      </a:r>
                      <a:r>
                        <a:rPr b="0"/>
                        <a:t> to compare ideas and </a:t>
                      </a:r>
                      <a:r>
                        <a:t>perspectives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Makes </a:t>
                      </a:r>
                      <a:r>
                        <a:rPr b="1"/>
                        <a:t>some comment </a:t>
                      </a:r>
                      <a:r>
                        <a:t>on how writers’ </a:t>
                      </a:r>
                      <a:r>
                        <a:rPr b="1"/>
                        <a:t>methods</a:t>
                      </a:r>
                      <a:r>
                        <a:t> are used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Selects </a:t>
                      </a:r>
                      <a:r>
                        <a:rPr b="1"/>
                        <a:t>some appropriate textual detail</a:t>
                      </a:r>
                      <a:r>
                        <a:t>/references, not always supporting from one or both texts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Identifies </a:t>
                      </a:r>
                      <a:r>
                        <a:rPr b="1"/>
                        <a:t>some</a:t>
                      </a:r>
                      <a:r>
                        <a:t> different ideas and </a:t>
                      </a:r>
                      <a:r>
                        <a:rPr b="1"/>
                        <a:t>perspectives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Compares ideas and </a:t>
                      </a:r>
                      <a:r>
                        <a:rPr b="1"/>
                        <a:t>perspectives</a:t>
                      </a:r>
                      <a:r>
                        <a:t> in a </a:t>
                      </a:r>
                      <a:r>
                        <a:rPr b="1"/>
                        <a:t>clear</a:t>
                      </a:r>
                      <a:r>
                        <a:t> and relevant way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b="1" sz="1800"/>
                      </a:pPr>
                      <a:r>
                        <a:t>Explains clearly </a:t>
                      </a:r>
                      <a:r>
                        <a:rPr b="0"/>
                        <a:t>how writers’ </a:t>
                      </a:r>
                      <a:r>
                        <a:t>methods</a:t>
                      </a:r>
                      <a:r>
                        <a:rPr b="0"/>
                        <a:t> are used</a:t>
                      </a:r>
                      <a:endParaRPr b="0"/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Selects </a:t>
                      </a:r>
                      <a:r>
                        <a:rPr b="1"/>
                        <a:t>relevant detail </a:t>
                      </a:r>
                      <a:r>
                        <a:t>to support from both texts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4"/>
                        <a:defRPr sz="1800"/>
                      </a:pPr>
                      <a:r>
                        <a:t>Shows a </a:t>
                      </a:r>
                      <a:r>
                        <a:rPr b="1"/>
                        <a:t>clear</a:t>
                      </a:r>
                      <a:r>
                        <a:t> understanding of the different ideas and </a:t>
                      </a:r>
                      <a:r>
                        <a:rPr b="1"/>
                        <a:t>perspectives</a:t>
                      </a:r>
                      <a:r>
                        <a:t> in both texts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Compares ideas and </a:t>
                      </a:r>
                      <a:r>
                        <a:rPr b="1"/>
                        <a:t>perspectives</a:t>
                      </a:r>
                      <a:r>
                        <a:t> in a </a:t>
                      </a:r>
                      <a:r>
                        <a:rPr b="1"/>
                        <a:t>perceptive</a:t>
                      </a:r>
                      <a:r>
                        <a:t> way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b="1" sz="1800"/>
                      </a:pPr>
                      <a:r>
                        <a:t>Analyses</a:t>
                      </a:r>
                      <a:r>
                        <a:rPr b="0"/>
                        <a:t> how writers’ </a:t>
                      </a:r>
                      <a:r>
                        <a:t>methods</a:t>
                      </a:r>
                      <a:r>
                        <a:rPr b="0"/>
                        <a:t> are used</a:t>
                      </a:r>
                      <a:endParaRPr b="0"/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1"/>
                        <a:defRPr sz="1800"/>
                      </a:pPr>
                      <a:r>
                        <a:t>Selects a range of </a:t>
                      </a:r>
                      <a:r>
                        <a:rPr b="1"/>
                        <a:t>judicious supporting detail </a:t>
                      </a:r>
                      <a:r>
                        <a:t>from both texts</a:t>
                      </a:r>
                    </a:p>
                    <a:p>
                      <a:pPr marL="342900" indent="-342900" algn="l" defTabSz="914400">
                        <a:lnSpc>
                          <a:spcPct val="115000"/>
                        </a:lnSpc>
                        <a:buSzPct val="100000"/>
                        <a:buAutoNum type="arabicPeriod" startAt="4"/>
                        <a:defRPr sz="1800"/>
                      </a:pPr>
                      <a:r>
                        <a:t>Shows a </a:t>
                      </a:r>
                      <a:r>
                        <a:rPr b="1"/>
                        <a:t>detailed</a:t>
                      </a:r>
                      <a:r>
                        <a:t> understanding of the different ideas and </a:t>
                      </a:r>
                      <a:r>
                        <a:rPr b="1"/>
                        <a:t>perspectives</a:t>
                      </a:r>
                      <a:r>
                        <a:t> in both texts 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71" name="TextBox 2"/>
          <p:cNvSpPr txBox="1"/>
          <p:nvPr/>
        </p:nvSpPr>
        <p:spPr>
          <a:xfrm>
            <a:off x="4503760" y="277162"/>
            <a:ext cx="7124135" cy="939166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Char char="➢"/>
              <a:defRPr sz="32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Activity</a:t>
            </a:r>
          </a:p>
          <a:p>
            <a:pPr>
              <a:defRPr sz="24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Answer the question on your own now.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1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1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1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1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