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Raleway Bold"/>
          <a:ea typeface="Raleway Bold"/>
          <a:cs typeface="Raleway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aleway Bold"/>
          <a:ea typeface="Raleway Bold"/>
          <a:cs typeface="Raleway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aleway Bold"/>
          <a:ea typeface="Raleway Bold"/>
          <a:cs typeface="Raleway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aleway Bold"/>
          <a:ea typeface="Raleway Bold"/>
          <a:cs typeface="Raleway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3" name="Shape 193"/>
          <p:cNvSpPr/>
          <p:nvPr>
            <p:ph type="sldImg"/>
          </p:nvPr>
        </p:nvSpPr>
        <p:spPr>
          <a:xfrm>
            <a:off x="1143000" y="685800"/>
            <a:ext cx="4572000" cy="3429000"/>
          </a:xfrm>
          <a:prstGeom prst="rect">
            <a:avLst/>
          </a:prstGeom>
        </p:spPr>
        <p:txBody>
          <a:bodyPr/>
          <a:lstStyle/>
          <a:p>
            <a:pPr/>
          </a:p>
        </p:txBody>
      </p:sp>
      <p:sp>
        <p:nvSpPr>
          <p:cNvPr id="194" name="Shape 1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Raleway Regular"/>
      </a:defRPr>
    </a:lvl1pPr>
    <a:lvl2pPr indent="228600" latinLnBrk="0">
      <a:defRPr sz="1200">
        <a:latin typeface="+mn-lt"/>
        <a:ea typeface="+mn-ea"/>
        <a:cs typeface="+mn-cs"/>
        <a:sym typeface="Raleway Regular"/>
      </a:defRPr>
    </a:lvl2pPr>
    <a:lvl3pPr indent="457200" latinLnBrk="0">
      <a:defRPr sz="1200">
        <a:latin typeface="+mn-lt"/>
        <a:ea typeface="+mn-ea"/>
        <a:cs typeface="+mn-cs"/>
        <a:sym typeface="Raleway Regular"/>
      </a:defRPr>
    </a:lvl3pPr>
    <a:lvl4pPr indent="685800" latinLnBrk="0">
      <a:defRPr sz="1200">
        <a:latin typeface="+mn-lt"/>
        <a:ea typeface="+mn-ea"/>
        <a:cs typeface="+mn-cs"/>
        <a:sym typeface="Raleway Regular"/>
      </a:defRPr>
    </a:lvl4pPr>
    <a:lvl5pPr indent="914400" latinLnBrk="0">
      <a:defRPr sz="1200">
        <a:latin typeface="+mn-lt"/>
        <a:ea typeface="+mn-ea"/>
        <a:cs typeface="+mn-cs"/>
        <a:sym typeface="Raleway Regular"/>
      </a:defRPr>
    </a:lvl5pPr>
    <a:lvl6pPr indent="1143000" latinLnBrk="0">
      <a:defRPr sz="1200">
        <a:latin typeface="+mn-lt"/>
        <a:ea typeface="+mn-ea"/>
        <a:cs typeface="+mn-cs"/>
        <a:sym typeface="Raleway Regular"/>
      </a:defRPr>
    </a:lvl6pPr>
    <a:lvl7pPr indent="1371600" latinLnBrk="0">
      <a:defRPr sz="1200">
        <a:latin typeface="+mn-lt"/>
        <a:ea typeface="+mn-ea"/>
        <a:cs typeface="+mn-cs"/>
        <a:sym typeface="Raleway Regular"/>
      </a:defRPr>
    </a:lvl7pPr>
    <a:lvl8pPr indent="1600200" latinLnBrk="0">
      <a:defRPr sz="1200">
        <a:latin typeface="+mn-lt"/>
        <a:ea typeface="+mn-ea"/>
        <a:cs typeface="+mn-cs"/>
        <a:sym typeface="Raleway Regular"/>
      </a:defRPr>
    </a:lvl8pPr>
    <a:lvl9pPr indent="1828800" latinLnBrk="0">
      <a:defRPr sz="1200">
        <a:latin typeface="+mn-lt"/>
        <a:ea typeface="+mn-ea"/>
        <a:cs typeface="+mn-cs"/>
        <a:sym typeface="Raleway Regular"/>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Greenhouse gases in the atmosphere maintain temperatures on Earth high enough to support life. Water vapour, carbon dioxide and methane are greenhouse gases. </a:t>
            </a:r>
          </a:p>
          <a:p>
            <a:pPr>
              <a:defRPr sz="1000"/>
            </a:pPr>
          </a:p>
          <a:p>
            <a:pPr/>
            <a:r>
              <a:t>Students should be able to describe the greenhouse effect in terms of the interaction of short and long wavelength radiation with matter.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Optional storyboard template to scaffold activity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Greenhouse gases in the atmosphere maintain temperatures on Earth high enough to support life. Water vapour, carbon dioxide and methane are greenhouse gases. </a:t>
            </a:r>
          </a:p>
          <a:p>
            <a:pPr>
              <a:defRPr sz="1000"/>
            </a:pPr>
          </a:p>
          <a:p>
            <a:pPr/>
            <a:r>
              <a:t>Students should be able to describe the greenhouse effect in terms of the interaction of short and long wavelength radiation with matter.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Article on food waste collections to reduce greenhouse gas emissions.</a:t>
            </a:r>
          </a:p>
          <a:p>
            <a:pPr>
              <a:defRPr sz="1000"/>
            </a:pPr>
            <a:r>
              <a:t>https://www.independent.co.uk/news/uk/home-news/food-waste-households-recycling-caddy-greenhouse-gas-fossil-fuels-collections-defra-a8684921.html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This can be completed as a “diamond 9 activity” if desired.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Card sort to be cut for carbon footprint activity.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92"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9" name="Title Text"/>
          <p:cNvSpPr txBox="1"/>
          <p:nvPr>
            <p:ph type="title"/>
          </p:nvPr>
        </p:nvSpPr>
        <p:spPr>
          <a:prstGeom prst="rect">
            <a:avLst/>
          </a:prstGeom>
        </p:spPr>
        <p:txBody>
          <a:bodyPr lIns="34275" tIns="34275" rIns="34275" bIns="34275"/>
          <a:lstStyle>
            <a:lvl1pPr>
              <a:defRPr sz="3300">
                <a:latin typeface="+mn-lt"/>
                <a:ea typeface="+mn-ea"/>
                <a:cs typeface="+mn-cs"/>
                <a:sym typeface="Raleway Regular"/>
              </a:defRPr>
            </a:lvl1pPr>
          </a:lstStyle>
          <a:p>
            <a:pPr/>
            <a:r>
              <a:t>Title Text</a:t>
            </a:r>
          </a:p>
        </p:txBody>
      </p:sp>
      <p:sp>
        <p:nvSpPr>
          <p:cNvPr id="100" name="Body Level One…"/>
          <p:cNvSpPr txBox="1"/>
          <p:nvPr>
            <p:ph type="body" idx="1"/>
          </p:nvPr>
        </p:nvSpPr>
        <p:spPr>
          <a:xfrm>
            <a:off x="838200" y="1825625"/>
            <a:ext cx="10515600" cy="4351340"/>
          </a:xfrm>
          <a:prstGeom prst="rect">
            <a:avLst/>
          </a:prstGeom>
        </p:spPr>
        <p:txBody>
          <a:bodyPr lIns="34275" tIns="34275" rIns="34275" bIns="34275"/>
          <a:lstStyle>
            <a:lvl1pPr marL="609584" indent="-423321">
              <a:buClr>
                <a:srgbClr val="000000"/>
              </a:buClr>
              <a:buSzPts val="2100"/>
              <a:defRPr sz="2100"/>
            </a:lvl1pPr>
            <a:lvl2pPr marL="1289723" indent="-493876">
              <a:buClr>
                <a:srgbClr val="000000"/>
              </a:buClr>
              <a:buSzPts val="2100"/>
              <a:defRPr sz="2100"/>
            </a:lvl2pPr>
            <a:lvl3pPr marL="1998083" indent="-592652">
              <a:buClr>
                <a:srgbClr val="000000"/>
              </a:buClr>
              <a:buSzPts val="2100"/>
              <a:defRPr sz="2100"/>
            </a:lvl3pPr>
            <a:lvl4pPr marL="2650000" indent="-634983">
              <a:buClr>
                <a:srgbClr val="000000"/>
              </a:buClr>
              <a:buSzPts val="2100"/>
              <a:defRPr sz="2100"/>
            </a:lvl4pPr>
            <a:lvl5pPr marL="3259585" indent="-634984">
              <a:buClr>
                <a:srgbClr val="000000"/>
              </a:buClr>
              <a:buSzPts val="2100"/>
              <a:defRPr sz="2100"/>
            </a:lvl5pPr>
          </a:lstStyle>
          <a:p>
            <a:pPr/>
            <a:r>
              <a:t>Body Level One</a:t>
            </a:r>
          </a:p>
          <a:p>
            <a:pPr lvl="1"/>
            <a:r>
              <a:t>Body Level Two</a:t>
            </a:r>
          </a:p>
          <a:p>
            <a:pPr lvl="2"/>
            <a:r>
              <a:t>Body Level Three</a:t>
            </a:r>
          </a:p>
          <a:p>
            <a:pPr lvl="3"/>
            <a:r>
              <a:t>Body Level Four</a:t>
            </a:r>
          </a:p>
          <a:p>
            <a:pPr lvl="4"/>
            <a:r>
              <a:t>Body Level Five</a:t>
            </a:r>
          </a:p>
        </p:txBody>
      </p:sp>
      <p:sp>
        <p:nvSpPr>
          <p:cNvPr id="101"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8" name="Title Text"/>
          <p:cNvSpPr txBox="1"/>
          <p:nvPr>
            <p:ph type="title"/>
          </p:nvPr>
        </p:nvSpPr>
        <p:spPr>
          <a:prstGeom prst="rect">
            <a:avLst/>
          </a:prstGeom>
        </p:spPr>
        <p:txBody>
          <a:bodyPr lIns="34275" tIns="34275" rIns="34275" bIns="34275"/>
          <a:lstStyle>
            <a:lvl1pPr>
              <a:defRPr sz="3300">
                <a:latin typeface="+mn-lt"/>
                <a:ea typeface="+mn-ea"/>
                <a:cs typeface="+mn-cs"/>
                <a:sym typeface="Raleway Regular"/>
              </a:defRPr>
            </a:lvl1pPr>
          </a:lstStyle>
          <a:p>
            <a:pPr/>
            <a:r>
              <a:t>Title Text</a:t>
            </a:r>
          </a:p>
        </p:txBody>
      </p:sp>
      <p:sp>
        <p:nvSpPr>
          <p:cNvPr id="109"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16" name="Title Text"/>
          <p:cNvSpPr txBox="1"/>
          <p:nvPr>
            <p:ph type="title"/>
          </p:nvPr>
        </p:nvSpPr>
        <p:spPr>
          <a:xfrm>
            <a:off x="1524000" y="1122362"/>
            <a:ext cx="9144000" cy="2387601"/>
          </a:xfrm>
          <a:prstGeom prst="rect">
            <a:avLst/>
          </a:prstGeom>
        </p:spPr>
        <p:txBody>
          <a:bodyPr lIns="34275" tIns="34275" rIns="34275" bIns="34275" anchor="b"/>
          <a:lstStyle>
            <a:lvl1pPr algn="ctr">
              <a:defRPr sz="6000">
                <a:latin typeface="+mn-lt"/>
                <a:ea typeface="+mn-ea"/>
                <a:cs typeface="+mn-cs"/>
                <a:sym typeface="Raleway Regular"/>
              </a:defRPr>
            </a:lvl1pPr>
          </a:lstStyle>
          <a:p>
            <a:pPr/>
            <a:r>
              <a:t>Title Text</a:t>
            </a:r>
          </a:p>
        </p:txBody>
      </p:sp>
      <p:sp>
        <p:nvSpPr>
          <p:cNvPr id="117" name="Body Level One…"/>
          <p:cNvSpPr txBox="1"/>
          <p:nvPr>
            <p:ph type="body" sz="quarter" idx="1"/>
          </p:nvPr>
        </p:nvSpPr>
        <p:spPr>
          <a:xfrm>
            <a:off x="1524000" y="3602037"/>
            <a:ext cx="9144000" cy="1655763"/>
          </a:xfrm>
          <a:prstGeom prst="rect">
            <a:avLst/>
          </a:prstGeom>
        </p:spPr>
        <p:txBody>
          <a:bodyPr lIns="34275" tIns="34275" rIns="34275" bIns="34275"/>
          <a:lstStyle>
            <a:lvl1pPr marL="266700" indent="-171450" algn="ctr">
              <a:buSzTx/>
              <a:buFontTx/>
              <a:buNone/>
              <a:defRPr sz="2400"/>
            </a:lvl1pPr>
            <a:lvl2pPr marL="266700" indent="95250" algn="ctr">
              <a:buSzTx/>
              <a:buFontTx/>
              <a:buNone/>
              <a:defRPr sz="2400"/>
            </a:lvl2pPr>
            <a:lvl3pPr marL="266700" indent="95250" algn="ctr">
              <a:buSzTx/>
              <a:buFontTx/>
              <a:buNone/>
              <a:defRPr sz="2400"/>
            </a:lvl3pPr>
            <a:lvl4pPr marL="266700" indent="95250" algn="ctr">
              <a:buSzTx/>
              <a:buFontTx/>
              <a:buNone/>
              <a:defRPr sz="2400"/>
            </a:lvl4pPr>
            <a:lvl5pPr marL="266700" indent="9525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25" name="Title Text"/>
          <p:cNvSpPr txBox="1"/>
          <p:nvPr>
            <p:ph type="title"/>
          </p:nvPr>
        </p:nvSpPr>
        <p:spPr>
          <a:xfrm>
            <a:off x="831850" y="1709740"/>
            <a:ext cx="10515601" cy="2852737"/>
          </a:xfrm>
          <a:prstGeom prst="rect">
            <a:avLst/>
          </a:prstGeom>
        </p:spPr>
        <p:txBody>
          <a:bodyPr lIns="34275" tIns="34275" rIns="34275" bIns="34275" anchor="b"/>
          <a:lstStyle>
            <a:lvl1pPr>
              <a:defRPr sz="6000">
                <a:latin typeface="+mn-lt"/>
                <a:ea typeface="+mn-ea"/>
                <a:cs typeface="+mn-cs"/>
                <a:sym typeface="Raleway Regular"/>
              </a:defRPr>
            </a:lvl1pPr>
          </a:lstStyle>
          <a:p>
            <a:pPr/>
            <a:r>
              <a:t>Title Text</a:t>
            </a:r>
          </a:p>
        </p:txBody>
      </p:sp>
      <p:sp>
        <p:nvSpPr>
          <p:cNvPr id="126" name="Body Level One…"/>
          <p:cNvSpPr txBox="1"/>
          <p:nvPr>
            <p:ph type="body" sz="quarter" idx="1"/>
          </p:nvPr>
        </p:nvSpPr>
        <p:spPr>
          <a:xfrm>
            <a:off x="831850" y="4589462"/>
            <a:ext cx="10515601" cy="1500189"/>
          </a:xfrm>
          <a:prstGeom prst="rect">
            <a:avLst/>
          </a:prstGeom>
        </p:spPr>
        <p:txBody>
          <a:bodyPr lIns="34275" tIns="34275" rIns="34275" bIns="34275"/>
          <a:lstStyle>
            <a:lvl1pPr marL="0" indent="304792">
              <a:buSzTx/>
              <a:buFontTx/>
              <a:buNone/>
              <a:defRPr sz="2400">
                <a:solidFill>
                  <a:srgbClr val="888888"/>
                </a:solidFill>
              </a:defRPr>
            </a:lvl1pPr>
            <a:lvl2pPr marL="0" indent="304792">
              <a:buSzTx/>
              <a:buFontTx/>
              <a:buNone/>
              <a:defRPr sz="2400">
                <a:solidFill>
                  <a:srgbClr val="888888"/>
                </a:solidFill>
              </a:defRPr>
            </a:lvl2pPr>
            <a:lvl3pPr marL="0" indent="304792">
              <a:buSzTx/>
              <a:buFontTx/>
              <a:buNone/>
              <a:defRPr sz="2400">
                <a:solidFill>
                  <a:srgbClr val="888888"/>
                </a:solidFill>
              </a:defRPr>
            </a:lvl3pPr>
            <a:lvl4pPr marL="0" indent="304792">
              <a:buSzTx/>
              <a:buFontTx/>
              <a:buNone/>
              <a:defRPr sz="2400">
                <a:solidFill>
                  <a:srgbClr val="888888"/>
                </a:solidFill>
              </a:defRPr>
            </a:lvl4pPr>
            <a:lvl5pPr marL="0" indent="304792">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34" name="Title Text"/>
          <p:cNvSpPr txBox="1"/>
          <p:nvPr>
            <p:ph type="title"/>
          </p:nvPr>
        </p:nvSpPr>
        <p:spPr>
          <a:prstGeom prst="rect">
            <a:avLst/>
          </a:prstGeom>
        </p:spPr>
        <p:txBody>
          <a:bodyPr lIns="34275" tIns="34275" rIns="34275" bIns="34275"/>
          <a:lstStyle>
            <a:lvl1pPr>
              <a:defRPr sz="3300">
                <a:latin typeface="+mn-lt"/>
                <a:ea typeface="+mn-ea"/>
                <a:cs typeface="+mn-cs"/>
                <a:sym typeface="Raleway Regular"/>
              </a:defRPr>
            </a:lvl1pPr>
          </a:lstStyle>
          <a:p>
            <a:pPr/>
            <a:r>
              <a:t>Title Text</a:t>
            </a:r>
          </a:p>
        </p:txBody>
      </p:sp>
      <p:sp>
        <p:nvSpPr>
          <p:cNvPr id="135" name="Body Level One…"/>
          <p:cNvSpPr txBox="1"/>
          <p:nvPr>
            <p:ph type="body" sz="half" idx="1"/>
          </p:nvPr>
        </p:nvSpPr>
        <p:spPr>
          <a:xfrm>
            <a:off x="838200" y="1825625"/>
            <a:ext cx="5181600" cy="4351340"/>
          </a:xfrm>
          <a:prstGeom prst="rect">
            <a:avLst/>
          </a:prstGeom>
        </p:spPr>
        <p:txBody>
          <a:bodyPr lIns="34275" tIns="34275" rIns="34275" bIns="34275"/>
          <a:lstStyle>
            <a:lvl1pPr marL="609584" indent="-423321">
              <a:buClr>
                <a:srgbClr val="000000"/>
              </a:buClr>
              <a:buSzPts val="2100"/>
              <a:defRPr sz="2100"/>
            </a:lvl1pPr>
            <a:lvl2pPr marL="1289723" indent="-493876">
              <a:buClr>
                <a:srgbClr val="000000"/>
              </a:buClr>
              <a:buSzPts val="2100"/>
              <a:defRPr sz="2100"/>
            </a:lvl2pPr>
            <a:lvl3pPr marL="1998083" indent="-592652">
              <a:buClr>
                <a:srgbClr val="000000"/>
              </a:buClr>
              <a:buSzPts val="2100"/>
              <a:defRPr sz="2100"/>
            </a:lvl3pPr>
            <a:lvl4pPr marL="2650000" indent="-634983">
              <a:buClr>
                <a:srgbClr val="000000"/>
              </a:buClr>
              <a:buSzPts val="2100"/>
              <a:defRPr sz="2100"/>
            </a:lvl4pPr>
            <a:lvl5pPr marL="3259585" indent="-634984">
              <a:buClr>
                <a:srgbClr val="000000"/>
              </a:buClr>
              <a:buSzPts val="2100"/>
              <a:defRPr sz="2100"/>
            </a:lvl5pPr>
          </a:lstStyle>
          <a:p>
            <a:pPr/>
            <a:r>
              <a:t>Body Level One</a:t>
            </a:r>
          </a:p>
          <a:p>
            <a:pPr lvl="1"/>
            <a:r>
              <a:t>Body Level Two</a:t>
            </a:r>
          </a:p>
          <a:p>
            <a:pPr lvl="2"/>
            <a:r>
              <a:t>Body Level Three</a:t>
            </a:r>
          </a:p>
          <a:p>
            <a:pPr lvl="3"/>
            <a:r>
              <a:t>Body Level Four</a:t>
            </a:r>
          </a:p>
          <a:p>
            <a:pPr lvl="4"/>
            <a:r>
              <a:t>Body Level Five</a:t>
            </a:r>
          </a:p>
        </p:txBody>
      </p:sp>
      <p:sp>
        <p:nvSpPr>
          <p:cNvPr id="136" name="Google Shape;86;p19"/>
          <p:cNvSpPr txBox="1"/>
          <p:nvPr>
            <p:ph type="body" sz="half" idx="13"/>
          </p:nvPr>
        </p:nvSpPr>
        <p:spPr>
          <a:xfrm>
            <a:off x="6172200" y="1825624"/>
            <a:ext cx="5181600" cy="4351342"/>
          </a:xfrm>
          <a:prstGeom prst="rect">
            <a:avLst/>
          </a:prstGeom>
        </p:spPr>
        <p:txBody>
          <a:bodyPr lIns="34275" tIns="34275" rIns="34275" bIns="34275"/>
          <a:lstStyle/>
          <a:p>
            <a:pPr/>
          </a:p>
        </p:txBody>
      </p:sp>
      <p:sp>
        <p:nvSpPr>
          <p:cNvPr id="137"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44" name="Title Text"/>
          <p:cNvSpPr txBox="1"/>
          <p:nvPr>
            <p:ph type="title"/>
          </p:nvPr>
        </p:nvSpPr>
        <p:spPr>
          <a:xfrm>
            <a:off x="839787" y="365125"/>
            <a:ext cx="10515601" cy="1325563"/>
          </a:xfrm>
          <a:prstGeom prst="rect">
            <a:avLst/>
          </a:prstGeom>
        </p:spPr>
        <p:txBody>
          <a:bodyPr lIns="34275" tIns="34275" rIns="34275" bIns="34275"/>
          <a:lstStyle>
            <a:lvl1pPr>
              <a:defRPr sz="3300">
                <a:latin typeface="+mn-lt"/>
                <a:ea typeface="+mn-ea"/>
                <a:cs typeface="+mn-cs"/>
                <a:sym typeface="Raleway Regular"/>
              </a:defRPr>
            </a:lvl1pPr>
          </a:lstStyle>
          <a:p>
            <a:pPr/>
            <a:r>
              <a:t>Title Text</a:t>
            </a:r>
          </a:p>
        </p:txBody>
      </p:sp>
      <p:sp>
        <p:nvSpPr>
          <p:cNvPr id="145" name="Body Level One…"/>
          <p:cNvSpPr txBox="1"/>
          <p:nvPr>
            <p:ph type="body" sz="quarter" idx="1"/>
          </p:nvPr>
        </p:nvSpPr>
        <p:spPr>
          <a:xfrm>
            <a:off x="839787" y="1681163"/>
            <a:ext cx="5157790" cy="823914"/>
          </a:xfrm>
          <a:prstGeom prst="rect">
            <a:avLst/>
          </a:prstGeom>
        </p:spPr>
        <p:txBody>
          <a:bodyPr lIns="34275" tIns="34275" rIns="34275" bIns="34275" anchor="b"/>
          <a:lstStyle>
            <a:lvl1pPr marL="0" indent="304792">
              <a:buSzTx/>
              <a:buFontTx/>
              <a:buNone/>
              <a:defRPr sz="2400">
                <a:latin typeface="Raleway Bold"/>
                <a:ea typeface="Raleway Bold"/>
                <a:cs typeface="Raleway Bold"/>
                <a:sym typeface="Raleway Bold"/>
              </a:defRPr>
            </a:lvl1pPr>
            <a:lvl2pPr marL="0" indent="304792">
              <a:buSzTx/>
              <a:buFontTx/>
              <a:buNone/>
              <a:defRPr sz="2400">
                <a:latin typeface="Raleway Bold"/>
                <a:ea typeface="Raleway Bold"/>
                <a:cs typeface="Raleway Bold"/>
                <a:sym typeface="Raleway Bold"/>
              </a:defRPr>
            </a:lvl2pPr>
            <a:lvl3pPr marL="0" indent="304792">
              <a:buSzTx/>
              <a:buFontTx/>
              <a:buNone/>
              <a:defRPr sz="2400">
                <a:latin typeface="Raleway Bold"/>
                <a:ea typeface="Raleway Bold"/>
                <a:cs typeface="Raleway Bold"/>
                <a:sym typeface="Raleway Bold"/>
              </a:defRPr>
            </a:lvl3pPr>
            <a:lvl4pPr marL="0" indent="304792">
              <a:buSzTx/>
              <a:buFontTx/>
              <a:buNone/>
              <a:defRPr sz="2400">
                <a:latin typeface="Raleway Bold"/>
                <a:ea typeface="Raleway Bold"/>
                <a:cs typeface="Raleway Bold"/>
                <a:sym typeface="Raleway Bold"/>
              </a:defRPr>
            </a:lvl4pPr>
            <a:lvl5pPr marL="0" indent="304792">
              <a:buSzTx/>
              <a:buFontTx/>
              <a:buNone/>
              <a:defRPr sz="2400">
                <a:latin typeface="Raleway Bold"/>
                <a:ea typeface="Raleway Bold"/>
                <a:cs typeface="Raleway Bold"/>
                <a:sym typeface="Raleway Bold"/>
              </a:defRPr>
            </a:lvl5pPr>
          </a:lstStyle>
          <a:p>
            <a:pPr/>
            <a:r>
              <a:t>Body Level One</a:t>
            </a:r>
          </a:p>
          <a:p>
            <a:pPr lvl="1"/>
            <a:r>
              <a:t>Body Level Two</a:t>
            </a:r>
          </a:p>
          <a:p>
            <a:pPr lvl="2"/>
            <a:r>
              <a:t>Body Level Three</a:t>
            </a:r>
          </a:p>
          <a:p>
            <a:pPr lvl="3"/>
            <a:r>
              <a:t>Body Level Four</a:t>
            </a:r>
          </a:p>
          <a:p>
            <a:pPr lvl="4"/>
            <a:r>
              <a:t>Body Level Five</a:t>
            </a:r>
          </a:p>
        </p:txBody>
      </p:sp>
      <p:sp>
        <p:nvSpPr>
          <p:cNvPr id="146" name="Google Shape;93;p20"/>
          <p:cNvSpPr txBox="1"/>
          <p:nvPr>
            <p:ph type="body" sz="half" idx="13"/>
          </p:nvPr>
        </p:nvSpPr>
        <p:spPr>
          <a:xfrm>
            <a:off x="839786" y="2505075"/>
            <a:ext cx="5157791" cy="3684588"/>
          </a:xfrm>
          <a:prstGeom prst="rect">
            <a:avLst/>
          </a:prstGeom>
        </p:spPr>
        <p:txBody>
          <a:bodyPr lIns="34275" tIns="34275" rIns="34275" bIns="34275"/>
          <a:lstStyle/>
          <a:p>
            <a:pPr/>
          </a:p>
        </p:txBody>
      </p:sp>
      <p:sp>
        <p:nvSpPr>
          <p:cNvPr id="147" name="Google Shape;94;p20"/>
          <p:cNvSpPr txBox="1"/>
          <p:nvPr>
            <p:ph type="body" sz="quarter" idx="14"/>
          </p:nvPr>
        </p:nvSpPr>
        <p:spPr>
          <a:xfrm>
            <a:off x="6172201" y="1681163"/>
            <a:ext cx="5183190" cy="823914"/>
          </a:xfrm>
          <a:prstGeom prst="rect">
            <a:avLst/>
          </a:prstGeom>
        </p:spPr>
        <p:txBody>
          <a:bodyPr lIns="34275" tIns="34275" rIns="34275" bIns="34275" anchor="b"/>
          <a:lstStyle/>
          <a:p>
            <a:pPr/>
          </a:p>
        </p:txBody>
      </p:sp>
      <p:sp>
        <p:nvSpPr>
          <p:cNvPr id="148" name="Google Shape;95;p20"/>
          <p:cNvSpPr txBox="1"/>
          <p:nvPr>
            <p:ph type="body" sz="half" idx="15"/>
          </p:nvPr>
        </p:nvSpPr>
        <p:spPr>
          <a:xfrm>
            <a:off x="6172201" y="2505075"/>
            <a:ext cx="5183190" cy="3684588"/>
          </a:xfrm>
          <a:prstGeom prst="rect">
            <a:avLst/>
          </a:prstGeom>
        </p:spPr>
        <p:txBody>
          <a:bodyPr lIns="34275" tIns="34275" rIns="34275" bIns="34275"/>
          <a:lstStyle/>
          <a:p>
            <a:pPr/>
          </a:p>
        </p:txBody>
      </p:sp>
      <p:sp>
        <p:nvSpPr>
          <p:cNvPr id="149"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56" name="Title Text"/>
          <p:cNvSpPr txBox="1"/>
          <p:nvPr>
            <p:ph type="title"/>
          </p:nvPr>
        </p:nvSpPr>
        <p:spPr>
          <a:xfrm>
            <a:off x="839787" y="457200"/>
            <a:ext cx="3932240" cy="1600200"/>
          </a:xfrm>
          <a:prstGeom prst="rect">
            <a:avLst/>
          </a:prstGeom>
        </p:spPr>
        <p:txBody>
          <a:bodyPr lIns="34275" tIns="34275" rIns="34275" bIns="34275" anchor="b"/>
          <a:lstStyle>
            <a:lvl1pPr>
              <a:defRPr sz="3200">
                <a:latin typeface="+mn-lt"/>
                <a:ea typeface="+mn-ea"/>
                <a:cs typeface="+mn-cs"/>
                <a:sym typeface="Raleway Regular"/>
              </a:defRPr>
            </a:lvl1pPr>
          </a:lstStyle>
          <a:p>
            <a:pPr/>
            <a:r>
              <a:t>Title Text</a:t>
            </a:r>
          </a:p>
        </p:txBody>
      </p:sp>
      <p:sp>
        <p:nvSpPr>
          <p:cNvPr id="157" name="Body Level One…"/>
          <p:cNvSpPr txBox="1"/>
          <p:nvPr>
            <p:ph type="body" sz="half" idx="1"/>
          </p:nvPr>
        </p:nvSpPr>
        <p:spPr>
          <a:xfrm>
            <a:off x="5183187" y="987425"/>
            <a:ext cx="6172202" cy="4873627"/>
          </a:xfrm>
          <a:prstGeom prst="rect">
            <a:avLst/>
          </a:prstGeom>
        </p:spPr>
        <p:txBody>
          <a:bodyPr lIns="34275" tIns="34275" rIns="34275" bIns="34275"/>
          <a:lstStyle>
            <a:lvl1pPr marL="609584" indent="-507987">
              <a:buClr>
                <a:srgbClr val="000000"/>
              </a:buClr>
              <a:buSzPts val="3200"/>
              <a:defRPr sz="3200"/>
            </a:lvl1pPr>
            <a:lvl2pPr marL="1288111" indent="-551528">
              <a:buClr>
                <a:srgbClr val="000000"/>
              </a:buClr>
              <a:buSzPts val="3200"/>
              <a:defRPr sz="3200"/>
            </a:lvl2pPr>
            <a:lvl3pPr marL="1981150" indent="-609584">
              <a:buClr>
                <a:srgbClr val="000000"/>
              </a:buClr>
              <a:buSzPts val="3200"/>
              <a:defRPr sz="3200"/>
            </a:lvl3pPr>
            <a:lvl4pPr marL="2697411" indent="-690861">
              <a:buClr>
                <a:srgbClr val="000000"/>
              </a:buClr>
              <a:buSzPts val="3200"/>
              <a:defRPr sz="3200"/>
            </a:lvl4pPr>
            <a:lvl5pPr marL="3306996" indent="-690862">
              <a:buClr>
                <a:srgbClr val="000000"/>
              </a:buClr>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158" name="Google Shape;102;p21"/>
          <p:cNvSpPr txBox="1"/>
          <p:nvPr>
            <p:ph type="body" sz="quarter" idx="13"/>
          </p:nvPr>
        </p:nvSpPr>
        <p:spPr>
          <a:xfrm>
            <a:off x="839786" y="2057401"/>
            <a:ext cx="3932241" cy="3811588"/>
          </a:xfrm>
          <a:prstGeom prst="rect">
            <a:avLst/>
          </a:prstGeom>
        </p:spPr>
        <p:txBody>
          <a:bodyPr lIns="34275" tIns="34275" rIns="34275" bIns="34275"/>
          <a:lstStyle/>
          <a:p>
            <a:pPr/>
          </a:p>
        </p:txBody>
      </p:sp>
      <p:sp>
        <p:nvSpPr>
          <p:cNvPr id="159"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66" name="Title Text"/>
          <p:cNvSpPr txBox="1"/>
          <p:nvPr>
            <p:ph type="title"/>
          </p:nvPr>
        </p:nvSpPr>
        <p:spPr>
          <a:xfrm>
            <a:off x="839787" y="457200"/>
            <a:ext cx="3932240" cy="1600200"/>
          </a:xfrm>
          <a:prstGeom prst="rect">
            <a:avLst/>
          </a:prstGeom>
        </p:spPr>
        <p:txBody>
          <a:bodyPr lIns="34275" tIns="34275" rIns="34275" bIns="34275" anchor="b"/>
          <a:lstStyle>
            <a:lvl1pPr>
              <a:defRPr sz="3200">
                <a:latin typeface="+mn-lt"/>
                <a:ea typeface="+mn-ea"/>
                <a:cs typeface="+mn-cs"/>
                <a:sym typeface="Raleway Regular"/>
              </a:defRPr>
            </a:lvl1pPr>
          </a:lstStyle>
          <a:p>
            <a:pPr/>
            <a:r>
              <a:t>Title Text</a:t>
            </a:r>
          </a:p>
        </p:txBody>
      </p:sp>
      <p:sp>
        <p:nvSpPr>
          <p:cNvPr id="167" name="Google Shape;108;p22"/>
          <p:cNvSpPr/>
          <p:nvPr>
            <p:ph type="pic" sz="half" idx="13"/>
          </p:nvPr>
        </p:nvSpPr>
        <p:spPr>
          <a:xfrm>
            <a:off x="5183187" y="987425"/>
            <a:ext cx="6172202" cy="4873627"/>
          </a:xfrm>
          <a:prstGeom prst="rect">
            <a:avLst/>
          </a:prstGeom>
        </p:spPr>
        <p:txBody>
          <a:bodyPr lIns="91439" tIns="45719" rIns="91439" bIns="45719">
            <a:noAutofit/>
          </a:bodyPr>
          <a:lstStyle/>
          <a:p>
            <a:pPr/>
          </a:p>
        </p:txBody>
      </p:sp>
      <p:sp>
        <p:nvSpPr>
          <p:cNvPr id="168" name="Body Level One…"/>
          <p:cNvSpPr txBox="1"/>
          <p:nvPr>
            <p:ph type="body" sz="quarter" idx="1"/>
          </p:nvPr>
        </p:nvSpPr>
        <p:spPr>
          <a:xfrm>
            <a:off x="839787" y="2057400"/>
            <a:ext cx="3932240" cy="3811590"/>
          </a:xfrm>
          <a:prstGeom prst="rect">
            <a:avLst/>
          </a:prstGeom>
        </p:spPr>
        <p:txBody>
          <a:bodyPr lIns="34275" tIns="34275" rIns="34275" bIns="34275"/>
          <a:lstStyle>
            <a:lvl1pPr marL="0" indent="304792">
              <a:buSzTx/>
              <a:buFontTx/>
              <a:buNone/>
              <a:defRPr sz="1600"/>
            </a:lvl1pPr>
            <a:lvl2pPr marL="0" indent="304792">
              <a:buSzTx/>
              <a:buFontTx/>
              <a:buNone/>
              <a:defRPr sz="1600"/>
            </a:lvl2pPr>
            <a:lvl3pPr marL="0" indent="304792">
              <a:buSzTx/>
              <a:buFontTx/>
              <a:buNone/>
              <a:defRPr sz="1600"/>
            </a:lvl3pPr>
            <a:lvl4pPr marL="0" indent="304792">
              <a:buSzTx/>
              <a:buFontTx/>
              <a:buNone/>
              <a:defRPr sz="1600"/>
            </a:lvl4pPr>
            <a:lvl5pPr marL="0" indent="304792">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176" name="Title Text"/>
          <p:cNvSpPr txBox="1"/>
          <p:nvPr>
            <p:ph type="title"/>
          </p:nvPr>
        </p:nvSpPr>
        <p:spPr>
          <a:prstGeom prst="rect">
            <a:avLst/>
          </a:prstGeom>
        </p:spPr>
        <p:txBody>
          <a:bodyPr lIns="34275" tIns="34275" rIns="34275" bIns="34275"/>
          <a:lstStyle>
            <a:lvl1pPr>
              <a:defRPr sz="3300">
                <a:latin typeface="+mn-lt"/>
                <a:ea typeface="+mn-ea"/>
                <a:cs typeface="+mn-cs"/>
                <a:sym typeface="Raleway Regular"/>
              </a:defRPr>
            </a:lvl1pPr>
          </a:lstStyle>
          <a:p>
            <a:pPr/>
            <a:r>
              <a:t>Title Text</a:t>
            </a:r>
          </a:p>
        </p:txBody>
      </p:sp>
      <p:sp>
        <p:nvSpPr>
          <p:cNvPr id="177" name="Body Level One…"/>
          <p:cNvSpPr txBox="1"/>
          <p:nvPr>
            <p:ph type="body" idx="1"/>
          </p:nvPr>
        </p:nvSpPr>
        <p:spPr>
          <a:xfrm rot="5400000">
            <a:off x="3920330" y="-1256505"/>
            <a:ext cx="4351340" cy="10515601"/>
          </a:xfrm>
          <a:prstGeom prst="rect">
            <a:avLst/>
          </a:prstGeom>
        </p:spPr>
        <p:txBody>
          <a:bodyPr lIns="34275" tIns="34275" rIns="34275" bIns="34275"/>
          <a:lstStyle>
            <a:lvl1pPr marL="609584" indent="-423321">
              <a:buClr>
                <a:srgbClr val="000000"/>
              </a:buClr>
              <a:buSzPts val="2100"/>
              <a:defRPr sz="2100"/>
            </a:lvl1pPr>
            <a:lvl2pPr marL="1289723" indent="-493876">
              <a:buClr>
                <a:srgbClr val="000000"/>
              </a:buClr>
              <a:buSzPts val="2100"/>
              <a:defRPr sz="2100"/>
            </a:lvl2pPr>
            <a:lvl3pPr marL="1998083" indent="-592652">
              <a:buClr>
                <a:srgbClr val="000000"/>
              </a:buClr>
              <a:buSzPts val="2100"/>
              <a:defRPr sz="2100"/>
            </a:lvl3pPr>
            <a:lvl4pPr marL="2650000" indent="-634983">
              <a:buClr>
                <a:srgbClr val="000000"/>
              </a:buClr>
              <a:buSzPts val="2100"/>
              <a:defRPr sz="2100"/>
            </a:lvl4pPr>
            <a:lvl5pPr marL="3259585" indent="-634984">
              <a:buClr>
                <a:srgbClr val="000000"/>
              </a:buClr>
              <a:buSzPts val="2100"/>
              <a:defRPr sz="2100"/>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85" name="Title Text"/>
          <p:cNvSpPr txBox="1"/>
          <p:nvPr>
            <p:ph type="title"/>
          </p:nvPr>
        </p:nvSpPr>
        <p:spPr>
          <a:xfrm rot="5400000">
            <a:off x="7133431" y="1956593"/>
            <a:ext cx="5811841" cy="2628902"/>
          </a:xfrm>
          <a:prstGeom prst="rect">
            <a:avLst/>
          </a:prstGeom>
        </p:spPr>
        <p:txBody>
          <a:bodyPr lIns="34275" tIns="34275" rIns="34275" bIns="34275"/>
          <a:lstStyle>
            <a:lvl1pPr>
              <a:defRPr sz="3300">
                <a:latin typeface="+mn-lt"/>
                <a:ea typeface="+mn-ea"/>
                <a:cs typeface="+mn-cs"/>
                <a:sym typeface="Raleway Regular"/>
              </a:defRPr>
            </a:lvl1pPr>
          </a:lstStyle>
          <a:p>
            <a:pPr/>
            <a:r>
              <a:t>Title Text</a:t>
            </a:r>
          </a:p>
        </p:txBody>
      </p:sp>
      <p:sp>
        <p:nvSpPr>
          <p:cNvPr id="186" name="Body Level One…"/>
          <p:cNvSpPr txBox="1"/>
          <p:nvPr>
            <p:ph type="body" idx="1"/>
          </p:nvPr>
        </p:nvSpPr>
        <p:spPr>
          <a:xfrm rot="5400000">
            <a:off x="1799431" y="-596105"/>
            <a:ext cx="5811840" cy="7734301"/>
          </a:xfrm>
          <a:prstGeom prst="rect">
            <a:avLst/>
          </a:prstGeom>
        </p:spPr>
        <p:txBody>
          <a:bodyPr lIns="34275" tIns="34275" rIns="34275" bIns="34275"/>
          <a:lstStyle>
            <a:lvl1pPr marL="609584" indent="-423321">
              <a:buClr>
                <a:srgbClr val="000000"/>
              </a:buClr>
              <a:buSzPts val="2100"/>
              <a:defRPr sz="2100"/>
            </a:lvl1pPr>
            <a:lvl2pPr marL="1289723" indent="-493876">
              <a:buClr>
                <a:srgbClr val="000000"/>
              </a:buClr>
              <a:buSzPts val="2100"/>
              <a:defRPr sz="2100"/>
            </a:lvl2pPr>
            <a:lvl3pPr marL="1998083" indent="-592652">
              <a:buClr>
                <a:srgbClr val="000000"/>
              </a:buClr>
              <a:buSzPts val="2100"/>
              <a:defRPr sz="2100"/>
            </a:lvl3pPr>
            <a:lvl4pPr marL="2650000" indent="-634983">
              <a:buClr>
                <a:srgbClr val="000000"/>
              </a:buClr>
              <a:buSzPts val="2100"/>
              <a:defRPr sz="2100"/>
            </a:lvl4pPr>
            <a:lvl5pPr marL="3259585" indent="-634984">
              <a:buClr>
                <a:srgbClr val="000000"/>
              </a:buClr>
              <a:buSzPts val="2100"/>
              <a:defRPr sz="2100"/>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1114055" y="6415738"/>
            <a:ext cx="239747" cy="246351"/>
          </a:xfrm>
          <a:prstGeom prst="rect">
            <a:avLst/>
          </a:prstGeom>
        </p:spPr>
        <p:txBody>
          <a:bodyPr lIns="34275" tIns="34275" rIns="34275" bIns="34275"/>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4"/>
          </a:xfrm>
          <a:prstGeom prst="rect">
            <a:avLst/>
          </a:prstGeom>
        </p:spPr>
        <p:txBody>
          <a:bodyPr anchor="b"/>
          <a:lstStyle>
            <a:lvl1pPr marL="0" indent="0">
              <a:buSzTx/>
              <a:buFontTx/>
              <a:buNone/>
              <a:defRPr sz="2400">
                <a:latin typeface="Raleway Bold"/>
                <a:ea typeface="Raleway Bold"/>
                <a:cs typeface="Raleway Bold"/>
                <a:sym typeface="Raleway Bold"/>
              </a:defRPr>
            </a:lvl1pPr>
            <a:lvl2pPr marL="0" indent="0">
              <a:buSzTx/>
              <a:buFontTx/>
              <a:buNone/>
              <a:defRPr sz="2400">
                <a:latin typeface="Raleway Bold"/>
                <a:ea typeface="Raleway Bold"/>
                <a:cs typeface="Raleway Bold"/>
                <a:sym typeface="Raleway Bold"/>
              </a:defRPr>
            </a:lvl2pPr>
            <a:lvl3pPr marL="0" indent="0">
              <a:buSzTx/>
              <a:buFontTx/>
              <a:buNone/>
              <a:defRPr sz="2400">
                <a:latin typeface="Raleway Bold"/>
                <a:ea typeface="Raleway Bold"/>
                <a:cs typeface="Raleway Bold"/>
                <a:sym typeface="Raleway Bold"/>
              </a:defRPr>
            </a:lvl3pPr>
            <a:lvl4pPr marL="0" indent="0">
              <a:buSzTx/>
              <a:buFontTx/>
              <a:buNone/>
              <a:defRPr sz="2400">
                <a:latin typeface="Raleway Bold"/>
                <a:ea typeface="Raleway Bold"/>
                <a:cs typeface="Raleway Bold"/>
                <a:sym typeface="Raleway Bold"/>
              </a:defRPr>
            </a:lvl4pPr>
            <a:lvl5pPr marL="0" indent="0">
              <a:buSzTx/>
              <a:buFontTx/>
              <a:buNone/>
              <a:defRPr sz="2400">
                <a:latin typeface="Raleway Bold"/>
                <a:ea typeface="Raleway Bold"/>
                <a:cs typeface="Raleway Bold"/>
                <a:sym typeface="Raleway Bold"/>
              </a:defRPr>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839786" y="2057400"/>
            <a:ext cx="3932241"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13"/>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1166" y="6404293"/>
            <a:ext cx="262635"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Raleway Light"/>
          <a:ea typeface="Raleway Light"/>
          <a:cs typeface="Raleway Light"/>
          <a:sym typeface="Raleway Light"/>
        </a:defRPr>
      </a:lvl9pPr>
    </p:titleStyle>
    <p:bodyStyle>
      <a:lvl1pPr marL="228600" marR="0" indent="-2286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1pPr>
      <a:lvl2pPr marL="723900" marR="0" indent="-2667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2pPr>
      <a:lvl3pPr marL="1234438" marR="0" indent="-320038"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3pPr>
      <a:lvl4pPr marL="1727200" marR="0" indent="-3556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4pPr>
      <a:lvl5pPr marL="2184400" marR="0" indent="-3556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5pPr>
      <a:lvl6pPr marL="2641600" marR="0" indent="-3556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6pPr>
      <a:lvl7pPr marL="3098800" marR="0" indent="-3556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7pPr>
      <a:lvl8pPr marL="3556000" marR="0" indent="-3556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8pPr>
      <a:lvl9pPr marL="4013200" marR="0" indent="-355600" algn="l" defTabSz="914400" rtl="0" latinLnBrk="0">
        <a:lnSpc>
          <a:spcPct val="90000"/>
        </a:lnSpc>
        <a:spcBef>
          <a:spcPts val="1000"/>
        </a:spcBef>
        <a:spcAft>
          <a:spcPts val="0"/>
        </a:spcAft>
        <a:buClrTx/>
        <a:buSzPct val="100000"/>
        <a:buFont typeface="Raleway Regular"/>
        <a:buChar char="•"/>
        <a:tabLst/>
        <a:defRPr b="0" baseline="0" cap="none" i="0" spc="0" strike="noStrike" sz="2800" u="none">
          <a:solidFill>
            <a:srgbClr val="000000"/>
          </a:solidFill>
          <a:uFillTx/>
          <a:latin typeface="+mn-lt"/>
          <a:ea typeface="+mn-ea"/>
          <a:cs typeface="+mn-cs"/>
          <a:sym typeface="Raleway Regular"/>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aleway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jpeg"/><Relationship Id="rId6" Type="http://schemas.openxmlformats.org/officeDocument/2006/relationships/image" Target="../media/image14.png"/><Relationship Id="rId7" Type="http://schemas.openxmlformats.org/officeDocument/2006/relationships/hyperlink" Target="https://www.independent.co.uk/news/uk/home-news/food-waste-households-recycling-caddy-greenhouse-gas-fossil-fuels-collections-defra-a8684921.html" TargetMode="External"/><Relationship Id="rId8"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s://www.bbc.co.uk/news/science-environment-46459714" TargetMode="External"/><Relationship Id="rId4" Type="http://schemas.openxmlformats.org/officeDocument/2006/relationships/hyperlink" Target="https://www.theguardian.com/environment/2017/jan/19/how-to-reduce-carbon-footprint" TargetMode="External"/><Relationship Id="rId5"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 Id="rId3"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gif"/><Relationship Id="rId4" Type="http://schemas.openxmlformats.org/officeDocument/2006/relationships/image" Target="../media/image2.gif"/><Relationship Id="rId5"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gif"/><Relationship Id="rId4" Type="http://schemas.openxmlformats.org/officeDocument/2006/relationships/image" Target="../media/image2.gif"/><Relationship Id="rId5" Type="http://schemas.openxmlformats.org/officeDocument/2006/relationships/hyperlink" Target="https://www.youtube.com/watch?v=FCARADb9asE" TargetMode="External"/><Relationship Id="rId6"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itle 9"/>
          <p:cNvSpPr txBox="1"/>
          <p:nvPr>
            <p:ph type="title"/>
          </p:nvPr>
        </p:nvSpPr>
        <p:spPr>
          <a:xfrm>
            <a:off x="839786" y="457200"/>
            <a:ext cx="3932241" cy="1600200"/>
          </a:xfrm>
          <a:prstGeom prst="rect">
            <a:avLst/>
          </a:prstGeom>
        </p:spPr>
        <p:txBody>
          <a:bodyPr/>
          <a:lstStyle/>
          <a:p>
            <a:pPr/>
          </a:p>
        </p:txBody>
      </p:sp>
      <p:pic>
        <p:nvPicPr>
          <p:cNvPr id="197" name="Picture Placeholder 10" descr="Picture Placeholder 10"/>
          <p:cNvPicPr>
            <a:picLocks noChangeAspect="1"/>
          </p:cNvPicPr>
          <p:nvPr>
            <p:ph type="pic" idx="13"/>
          </p:nvPr>
        </p:nvPicPr>
        <p:blipFill>
          <a:blip r:embed="rId2">
            <a:extLst/>
          </a:blip>
          <a:stretch>
            <a:fillRect/>
          </a:stretch>
        </p:blipFill>
        <p:spPr>
          <a:prstGeom prst="rect">
            <a:avLst/>
          </a:prstGeom>
        </p:spPr>
      </p:pic>
      <p:sp>
        <p:nvSpPr>
          <p:cNvPr id="198" name="Text Placeholder 11"/>
          <p:cNvSpPr txBox="1"/>
          <p:nvPr>
            <p:ph type="body" sz="quarter" idx="1"/>
          </p:nvPr>
        </p:nvSpPr>
        <p:spPr>
          <a:xfrm>
            <a:off x="839786" y="2057400"/>
            <a:ext cx="3932241" cy="3811588"/>
          </a:xfrm>
          <a:prstGeom prst="rect">
            <a:avLst/>
          </a:prstGeom>
        </p:spPr>
        <p:txBody>
          <a:bodyPr/>
          <a:lstStyle/>
          <a:p>
            <a:pPr/>
          </a:p>
        </p:txBody>
      </p:sp>
      <p:pic>
        <p:nvPicPr>
          <p:cNvPr id="199" name="Picture 8" descr="Picture 8"/>
          <p:cNvPicPr>
            <a:picLocks noChangeAspect="1"/>
          </p:cNvPicPr>
          <p:nvPr/>
        </p:nvPicPr>
        <p:blipFill>
          <a:blip r:embed="rId3">
            <a:extLst/>
          </a:blip>
          <a:stretch>
            <a:fillRect/>
          </a:stretch>
        </p:blipFill>
        <p:spPr>
          <a:xfrm>
            <a:off x="0" y="0"/>
            <a:ext cx="12192001" cy="5507665"/>
          </a:xfrm>
          <a:prstGeom prst="rect">
            <a:avLst/>
          </a:prstGeom>
          <a:ln w="12700">
            <a:miter lim="400000"/>
          </a:ln>
        </p:spPr>
      </p:pic>
      <p:sp>
        <p:nvSpPr>
          <p:cNvPr id="200" name="TextBox 7"/>
          <p:cNvSpPr txBox="1"/>
          <p:nvPr/>
        </p:nvSpPr>
        <p:spPr>
          <a:xfrm>
            <a:off x="-28355" y="4894102"/>
            <a:ext cx="12248710" cy="150113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4000"/>
            </a:pPr>
            <a:r>
              <a:t>How can you build an offshore windfarm?</a:t>
            </a:r>
          </a:p>
          <a:p>
            <a:pPr algn="ctr">
              <a:defRPr sz="1400"/>
            </a:pPr>
          </a:p>
          <a:p>
            <a:pPr algn="ctr">
              <a:defRPr sz="2000"/>
            </a:pPr>
            <a:r>
              <a:t>in partnership with</a:t>
            </a:r>
          </a:p>
        </p:txBody>
      </p:sp>
      <p:pic>
        <p:nvPicPr>
          <p:cNvPr id="201" name="Picture 6" descr="Picture 6"/>
          <p:cNvPicPr>
            <a:picLocks noChangeAspect="1"/>
          </p:cNvPicPr>
          <p:nvPr/>
        </p:nvPicPr>
        <p:blipFill>
          <a:blip r:embed="rId4">
            <a:extLst/>
          </a:blip>
          <a:stretch>
            <a:fillRect/>
          </a:stretch>
        </p:blipFill>
        <p:spPr>
          <a:xfrm>
            <a:off x="8812693" y="5660030"/>
            <a:ext cx="3132865" cy="918255"/>
          </a:xfrm>
          <a:prstGeom prst="rect">
            <a:avLst/>
          </a:prstGeom>
          <a:ln w="12700">
            <a:miter lim="400000"/>
          </a:ln>
        </p:spPr>
      </p:pic>
      <p:pic>
        <p:nvPicPr>
          <p:cNvPr id="202" name="Picture 12" descr="Picture 12"/>
          <p:cNvPicPr>
            <a:picLocks noChangeAspect="1"/>
          </p:cNvPicPr>
          <p:nvPr/>
        </p:nvPicPr>
        <p:blipFill>
          <a:blip r:embed="rId5">
            <a:extLst/>
          </a:blip>
          <a:stretch>
            <a:fillRect/>
          </a:stretch>
        </p:blipFill>
        <p:spPr>
          <a:xfrm>
            <a:off x="4643770" y="6131419"/>
            <a:ext cx="3064769" cy="669383"/>
          </a:xfrm>
          <a:prstGeom prst="rect">
            <a:avLst/>
          </a:prstGeom>
          <a:ln w="12700">
            <a:miter lim="400000"/>
          </a:ln>
        </p:spPr>
      </p:pic>
      <p:pic>
        <p:nvPicPr>
          <p:cNvPr id="203" name="Picture 5" descr="Picture 5"/>
          <p:cNvPicPr>
            <a:picLocks noChangeAspect="1"/>
          </p:cNvPicPr>
          <p:nvPr/>
        </p:nvPicPr>
        <p:blipFill>
          <a:blip r:embed="rId6">
            <a:extLst/>
          </a:blip>
          <a:stretch>
            <a:fillRect/>
          </a:stretch>
        </p:blipFill>
        <p:spPr>
          <a:xfrm>
            <a:off x="889000" y="5359648"/>
            <a:ext cx="2803016" cy="151902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Google Shape;206;p32" descr="Google Shape;206;p32"/>
          <p:cNvPicPr>
            <a:picLocks noChangeAspect="1"/>
          </p:cNvPicPr>
          <p:nvPr/>
        </p:nvPicPr>
        <p:blipFill>
          <a:blip r:embed="rId3">
            <a:extLst/>
          </a:blip>
          <a:stretch>
            <a:fillRect/>
          </a:stretch>
        </p:blipFill>
        <p:spPr>
          <a:xfrm>
            <a:off x="9394825" y="217488"/>
            <a:ext cx="2438400" cy="2514601"/>
          </a:xfrm>
          <a:prstGeom prst="rect">
            <a:avLst/>
          </a:prstGeom>
          <a:ln w="12700">
            <a:miter lim="400000"/>
          </a:ln>
          <a:effectLst>
            <a:outerShdw sx="100000" sy="100000" kx="0" ky="0" algn="b" rotWithShape="0" blurRad="292100" dist="139700" dir="2700000">
              <a:srgbClr val="333333">
                <a:alpha val="64705"/>
              </a:srgbClr>
            </a:outerShdw>
          </a:effectLst>
        </p:spPr>
      </p:pic>
      <p:grpSp>
        <p:nvGrpSpPr>
          <p:cNvPr id="275" name="Google Shape;207;p32"/>
          <p:cNvGrpSpPr/>
          <p:nvPr/>
        </p:nvGrpSpPr>
        <p:grpSpPr>
          <a:xfrm>
            <a:off x="3519631" y="1474787"/>
            <a:ext cx="5334003" cy="929599"/>
            <a:chOff x="0" y="0"/>
            <a:chExt cx="5334001" cy="929598"/>
          </a:xfrm>
        </p:grpSpPr>
        <p:sp>
          <p:nvSpPr>
            <p:cNvPr id="273" name="Rectangle"/>
            <p:cNvSpPr/>
            <p:nvPr/>
          </p:nvSpPr>
          <p:spPr>
            <a:xfrm>
              <a:off x="0" y="0"/>
              <a:ext cx="5334002" cy="523222"/>
            </a:xfrm>
            <a:prstGeom prst="rect">
              <a:avLst/>
            </a:prstGeom>
            <a:solidFill>
              <a:srgbClr val="FFFFFF"/>
            </a:solidFill>
            <a:ln w="12700" cap="flat">
              <a:solidFill>
                <a:srgbClr val="A7EA52"/>
              </a:solidFill>
              <a:prstDash val="solid"/>
              <a:miter lim="800000"/>
            </a:ln>
            <a:effectLst/>
          </p:spPr>
          <p:txBody>
            <a:bodyPr wrap="square" lIns="45718" tIns="45718" rIns="45718" bIns="45718" numCol="1" anchor="t">
              <a:noAutofit/>
            </a:bodyPr>
            <a:lstStyle/>
            <a:p>
              <a:pPr>
                <a:defRPr sz="2800" u="sng">
                  <a:latin typeface="Raleway Bold"/>
                  <a:ea typeface="Raleway Bold"/>
                  <a:cs typeface="Raleway Bold"/>
                  <a:sym typeface="Raleway Bold"/>
                </a:defRPr>
              </a:pPr>
            </a:p>
          </p:txBody>
        </p:sp>
        <p:sp>
          <p:nvSpPr>
            <p:cNvPr id="274" name="Methane is also a greenhouse gas!"/>
            <p:cNvSpPr txBox="1"/>
            <p:nvPr/>
          </p:nvSpPr>
          <p:spPr>
            <a:xfrm>
              <a:off x="45732" y="0"/>
              <a:ext cx="5242538" cy="929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sz="2800" u="sng">
                  <a:latin typeface="Raleway Bold"/>
                  <a:ea typeface="Raleway Bold"/>
                  <a:cs typeface="Raleway Bold"/>
                  <a:sym typeface="Raleway Bold"/>
                </a:defRPr>
              </a:lvl1pPr>
            </a:lstStyle>
            <a:p>
              <a:pPr/>
              <a:r>
                <a:t>Methane is also a greenhouse gas!</a:t>
              </a:r>
            </a:p>
          </p:txBody>
        </p:sp>
      </p:grpSp>
      <p:pic>
        <p:nvPicPr>
          <p:cNvPr id="276" name="Google Shape;208;p32" descr="Google Shape;208;p32"/>
          <p:cNvPicPr>
            <a:picLocks noChangeAspect="1"/>
          </p:cNvPicPr>
          <p:nvPr/>
        </p:nvPicPr>
        <p:blipFill>
          <a:blip r:embed="rId4">
            <a:extLst/>
          </a:blip>
          <a:stretch>
            <a:fillRect/>
          </a:stretch>
        </p:blipFill>
        <p:spPr>
          <a:xfrm>
            <a:off x="1579216" y="4628107"/>
            <a:ext cx="2595922" cy="2034184"/>
          </a:xfrm>
          <a:prstGeom prst="rect">
            <a:avLst/>
          </a:prstGeom>
          <a:ln w="12700">
            <a:miter lim="400000"/>
          </a:ln>
        </p:spPr>
      </p:pic>
      <p:pic>
        <p:nvPicPr>
          <p:cNvPr id="277" name="Google Shape;209;p32" descr="Google Shape;209;p32"/>
          <p:cNvPicPr>
            <a:picLocks noChangeAspect="1"/>
          </p:cNvPicPr>
          <p:nvPr/>
        </p:nvPicPr>
        <p:blipFill>
          <a:blip r:embed="rId5">
            <a:extLst/>
          </a:blip>
          <a:srcRect l="0" t="0" r="44666" b="0"/>
          <a:stretch>
            <a:fillRect/>
          </a:stretch>
        </p:blipFill>
        <p:spPr>
          <a:xfrm>
            <a:off x="120938" y="1185070"/>
            <a:ext cx="2857504" cy="3184565"/>
          </a:xfrm>
          <a:prstGeom prst="rect">
            <a:avLst/>
          </a:prstGeom>
          <a:ln w="12700">
            <a:miter lim="400000"/>
          </a:ln>
        </p:spPr>
      </p:pic>
      <p:pic>
        <p:nvPicPr>
          <p:cNvPr id="278" name="Google Shape;210;p32" descr="Google Shape;210;p32"/>
          <p:cNvPicPr>
            <a:picLocks noChangeAspect="1"/>
          </p:cNvPicPr>
          <p:nvPr/>
        </p:nvPicPr>
        <p:blipFill>
          <a:blip r:embed="rId6">
            <a:extLst/>
          </a:blip>
          <a:stretch>
            <a:fillRect/>
          </a:stretch>
        </p:blipFill>
        <p:spPr>
          <a:xfrm>
            <a:off x="8972550" y="4018507"/>
            <a:ext cx="2690157" cy="2138442"/>
          </a:xfrm>
          <a:prstGeom prst="rect">
            <a:avLst/>
          </a:prstGeom>
          <a:ln w="12700">
            <a:miter lim="400000"/>
          </a:ln>
        </p:spPr>
      </p:pic>
      <p:grpSp>
        <p:nvGrpSpPr>
          <p:cNvPr id="281" name="Google Shape;211;p32"/>
          <p:cNvGrpSpPr/>
          <p:nvPr/>
        </p:nvGrpSpPr>
        <p:grpSpPr>
          <a:xfrm>
            <a:off x="3273639" y="2420821"/>
            <a:ext cx="5459548" cy="1597689"/>
            <a:chOff x="0" y="0"/>
            <a:chExt cx="5459546" cy="1597688"/>
          </a:xfrm>
        </p:grpSpPr>
        <p:sp>
          <p:nvSpPr>
            <p:cNvPr id="279" name="Rectangle"/>
            <p:cNvSpPr/>
            <p:nvPr/>
          </p:nvSpPr>
          <p:spPr>
            <a:xfrm>
              <a:off x="-1" y="-1"/>
              <a:ext cx="5459548" cy="1597689"/>
            </a:xfrm>
            <a:prstGeom prst="rect">
              <a:avLst/>
            </a:prstGeom>
            <a:solidFill>
              <a:srgbClr val="FFFFFF"/>
            </a:solidFill>
            <a:ln w="12700" cap="flat">
              <a:solidFill>
                <a:srgbClr val="A7EA52"/>
              </a:solidFill>
              <a:prstDash val="solid"/>
              <a:miter lim="800000"/>
            </a:ln>
            <a:effectLst/>
          </p:spPr>
          <p:txBody>
            <a:bodyPr wrap="square" lIns="45718" tIns="45718" rIns="45718" bIns="45718" numCol="1" anchor="t">
              <a:noAutofit/>
            </a:bodyPr>
            <a:lstStyle/>
            <a:p>
              <a:pPr>
                <a:defRPr sz="2400"/>
              </a:pPr>
            </a:p>
          </p:txBody>
        </p:sp>
        <p:sp>
          <p:nvSpPr>
            <p:cNvPr id="280" name="Methane is a product of anaerobic respiration which takes place in swamps and rice fields, as well as in the gut of cattle."/>
            <p:cNvSpPr txBox="1"/>
            <p:nvPr/>
          </p:nvSpPr>
          <p:spPr>
            <a:xfrm>
              <a:off x="45732" y="-1"/>
              <a:ext cx="5368082" cy="1564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defRPr sz="2400"/>
              </a:pPr>
              <a:r>
                <a:t>Methane is a product of </a:t>
              </a:r>
              <a:r>
                <a:rPr>
                  <a:solidFill>
                    <a:srgbClr val="FF0000"/>
                  </a:solidFill>
                  <a:latin typeface="Raleway Bold"/>
                  <a:ea typeface="Raleway Bold"/>
                  <a:cs typeface="Raleway Bold"/>
                  <a:sym typeface="Raleway Bold"/>
                </a:rPr>
                <a:t>anaerobic</a:t>
              </a:r>
              <a:r>
                <a:rPr>
                  <a:latin typeface="Raleway Bold"/>
                  <a:ea typeface="Raleway Bold"/>
                  <a:cs typeface="Raleway Bold"/>
                  <a:sym typeface="Raleway Bold"/>
                </a:rPr>
                <a:t> </a:t>
              </a:r>
              <a:r>
                <a:t>respiration which takes place in swamps and rice fields, as well as in the gut of cattle.</a:t>
              </a:r>
            </a:p>
          </p:txBody>
        </p:sp>
      </p:grpSp>
      <p:grpSp>
        <p:nvGrpSpPr>
          <p:cNvPr id="284" name="Google Shape;212;p32"/>
          <p:cNvGrpSpPr/>
          <p:nvPr/>
        </p:nvGrpSpPr>
        <p:grpSpPr>
          <a:xfrm>
            <a:off x="4743162" y="4441323"/>
            <a:ext cx="3619505" cy="1945599"/>
            <a:chOff x="0" y="0"/>
            <a:chExt cx="3619503" cy="1945597"/>
          </a:xfrm>
        </p:grpSpPr>
        <p:sp>
          <p:nvSpPr>
            <p:cNvPr id="282" name="Rectangle"/>
            <p:cNvSpPr/>
            <p:nvPr/>
          </p:nvSpPr>
          <p:spPr>
            <a:xfrm>
              <a:off x="0" y="0"/>
              <a:ext cx="3619504" cy="1200332"/>
            </a:xfrm>
            <a:prstGeom prst="rect">
              <a:avLst/>
            </a:prstGeom>
            <a:solidFill>
              <a:srgbClr val="FFFFFF"/>
            </a:solidFill>
            <a:ln w="12700" cap="flat">
              <a:solidFill>
                <a:srgbClr val="A7EA52"/>
              </a:solidFill>
              <a:prstDash val="solid"/>
              <a:miter lim="800000"/>
            </a:ln>
            <a:effectLst/>
          </p:spPr>
          <p:txBody>
            <a:bodyPr wrap="square" lIns="45718" tIns="45718" rIns="45718" bIns="45718" numCol="1" anchor="t">
              <a:noAutofit/>
            </a:bodyPr>
            <a:lstStyle/>
            <a:p>
              <a:pPr>
                <a:defRPr sz="800"/>
              </a:pPr>
            </a:p>
          </p:txBody>
        </p:sp>
        <p:sp>
          <p:nvSpPr>
            <p:cNvPr id="283" name="Microorganisms on landfill sites also contribute to methane emissions.…"/>
            <p:cNvSpPr txBox="1"/>
            <p:nvPr/>
          </p:nvSpPr>
          <p:spPr>
            <a:xfrm>
              <a:off x="45731" y="0"/>
              <a:ext cx="3528040" cy="1945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defRPr sz="2400"/>
              </a:pPr>
              <a:r>
                <a:t>Microorganisms on landfill sites also contribute to methane emissions. </a:t>
              </a:r>
            </a:p>
            <a:p>
              <a:pPr>
                <a:defRPr sz="800" u="sng">
                  <a:solidFill>
                    <a:srgbClr val="0563C1"/>
                  </a:solidFill>
                  <a:uFill>
                    <a:solidFill>
                      <a:srgbClr val="0563C1"/>
                    </a:solidFill>
                  </a:uFill>
                </a:defRPr>
              </a:pPr>
              <a:r>
                <a:rPr>
                  <a:solidFill>
                    <a:srgbClr val="0000FF"/>
                  </a:solidFill>
                  <a:uFill>
                    <a:solidFill>
                      <a:srgbClr val="0000FF"/>
                    </a:solidFill>
                  </a:uFill>
                  <a:hlinkClick r:id="rId7" invalidUrl="" action="" tgtFrame="" tooltip="" history="1" highlightClick="0" endSnd="0"/>
                </a:rPr>
                <a:t>https://www.independent.co.uk/news/uk/home-news/food-waste-households-recycling-caddy-greenhouse-gas-fossil-fuels-collections-defra-a8684921.html</a:t>
              </a:r>
            </a:p>
          </p:txBody>
        </p:sp>
      </p:grpSp>
      <p:sp>
        <p:nvSpPr>
          <p:cNvPr id="285" name="Title 1"/>
          <p:cNvSpPr txBox="1"/>
          <p:nvPr/>
        </p:nvSpPr>
        <p:spPr>
          <a:xfrm>
            <a:off x="226871" y="79339"/>
            <a:ext cx="8347286" cy="954331"/>
          </a:xfrm>
          <a:prstGeom prst="rect">
            <a:avLst/>
          </a:prstGeom>
          <a:solidFill>
            <a:srgbClr val="B8C2E9"/>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vl1pPr>
          </a:lstStyle>
          <a:p>
            <a:pPr/>
            <a:r>
              <a:t>Greenhouse gases</a:t>
            </a:r>
          </a:p>
        </p:txBody>
      </p:sp>
      <p:sp>
        <p:nvSpPr>
          <p:cNvPr id="286"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87" name="Picture 5" descr="Picture 5"/>
          <p:cNvPicPr>
            <a:picLocks noChangeAspect="1"/>
          </p:cNvPicPr>
          <p:nvPr/>
        </p:nvPicPr>
        <p:blipFill>
          <a:blip r:embed="rId8">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Content Placeholder 2"/>
          <p:cNvSpPr txBox="1"/>
          <p:nvPr>
            <p:ph type="body" idx="1"/>
          </p:nvPr>
        </p:nvSpPr>
        <p:spPr>
          <a:xfrm>
            <a:off x="838200" y="1959019"/>
            <a:ext cx="10515600" cy="4351340"/>
          </a:xfrm>
          <a:prstGeom prst="rect">
            <a:avLst/>
          </a:prstGeom>
        </p:spPr>
        <p:txBody>
          <a:bodyPr/>
          <a:lstStyle/>
          <a:p>
            <a:pPr marL="0" indent="0" defTabSz="868680">
              <a:spcBef>
                <a:spcPts val="900"/>
              </a:spcBef>
              <a:buSzTx/>
              <a:buNone/>
              <a:defRPr sz="2300"/>
            </a:pPr>
            <a:r>
              <a:t>To control the levels of greenhouse gases and help tackle climate change, it is widely agreed the levels of greenhouse gases must be controlled.</a:t>
            </a:r>
          </a:p>
          <a:p>
            <a:pPr marL="0" indent="0" defTabSz="868680">
              <a:spcBef>
                <a:spcPts val="900"/>
              </a:spcBef>
              <a:buSzTx/>
              <a:buNone/>
              <a:defRPr sz="2300"/>
            </a:pPr>
            <a:r>
              <a:t>One idea is to work to ‘reduce your carbon footprint.’</a:t>
            </a:r>
          </a:p>
          <a:p>
            <a:pPr marL="0" indent="0" defTabSz="868680">
              <a:spcBef>
                <a:spcPts val="900"/>
              </a:spcBef>
              <a:buSzTx/>
              <a:buNone/>
              <a:defRPr sz="2300"/>
            </a:pPr>
            <a:r>
              <a:t>Definition:</a:t>
            </a:r>
          </a:p>
          <a:p>
            <a:pPr marL="0" indent="0" defTabSz="868680">
              <a:spcBef>
                <a:spcPts val="900"/>
              </a:spcBef>
              <a:buSzTx/>
              <a:buNone/>
              <a:defRPr sz="2300"/>
            </a:pPr>
            <a:r>
              <a:t>The </a:t>
            </a:r>
            <a:r>
              <a:rPr>
                <a:latin typeface="Raleway Bold"/>
                <a:ea typeface="Raleway Bold"/>
                <a:cs typeface="Raleway Bold"/>
                <a:sym typeface="Raleway Bold"/>
              </a:rPr>
              <a:t>carbon footprint </a:t>
            </a:r>
            <a:r>
              <a:t>of a product, service, or event is the total amount of carbon dioxide and other greenhouse gases emitted over it’s full life-cycle.</a:t>
            </a:r>
          </a:p>
          <a:p>
            <a:pPr marL="0" indent="0" defTabSz="868680">
              <a:spcBef>
                <a:spcPts val="900"/>
              </a:spcBef>
              <a:buSzTx/>
              <a:buNone/>
              <a:defRPr sz="2300"/>
            </a:pPr>
          </a:p>
          <a:p>
            <a:pPr marL="0" indent="0" defTabSz="868680">
              <a:spcBef>
                <a:spcPts val="900"/>
              </a:spcBef>
              <a:buSzTx/>
              <a:buNone/>
              <a:defRPr sz="2300"/>
            </a:pPr>
            <a:r>
              <a:t>You have 9 cards with ways individuals and organisations can reduce their carbon footprint. As a group decide which you think are the 3 most important and explain why.</a:t>
            </a:r>
          </a:p>
        </p:txBody>
      </p:sp>
      <p:sp>
        <p:nvSpPr>
          <p:cNvPr id="292" name="Title 1"/>
          <p:cNvSpPr txBox="1"/>
          <p:nvPr/>
        </p:nvSpPr>
        <p:spPr>
          <a:xfrm>
            <a:off x="838198" y="588271"/>
            <a:ext cx="6423995" cy="1102419"/>
          </a:xfrm>
          <a:prstGeom prst="rect">
            <a:avLst/>
          </a:prstGeom>
          <a:solidFill>
            <a:srgbClr val="B4C7E7"/>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atin typeface="Calibri Light"/>
                <a:ea typeface="Calibri Light"/>
                <a:cs typeface="Calibri Light"/>
                <a:sym typeface="Calibri Light"/>
              </a:defRPr>
            </a:lvl1pPr>
          </a:lstStyle>
          <a:p>
            <a:pPr/>
            <a:r>
              <a:t>Activity</a:t>
            </a:r>
          </a:p>
        </p:txBody>
      </p:sp>
      <p:pic>
        <p:nvPicPr>
          <p:cNvPr id="293" name="Picture 8" descr="Picture 8"/>
          <p:cNvPicPr>
            <a:picLocks noChangeAspect="1"/>
          </p:cNvPicPr>
          <p:nvPr/>
        </p:nvPicPr>
        <p:blipFill>
          <a:blip r:embed="rId3">
            <a:extLst/>
          </a:blip>
          <a:stretch>
            <a:fillRect/>
          </a:stretch>
        </p:blipFill>
        <p:spPr>
          <a:xfrm>
            <a:off x="9037673" y="0"/>
            <a:ext cx="3154327" cy="1883835"/>
          </a:xfrm>
          <a:prstGeom prst="rect">
            <a:avLst/>
          </a:prstGeom>
          <a:ln w="12700">
            <a:miter lim="400000"/>
          </a:ln>
        </p:spPr>
      </p:pic>
      <p:sp>
        <p:nvSpPr>
          <p:cNvPr id="294"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95" name="Picture 5" descr="Picture 5"/>
          <p:cNvPicPr>
            <a:picLocks noChangeAspect="1"/>
          </p:cNvPicPr>
          <p:nvPr/>
        </p:nvPicPr>
        <p:blipFill>
          <a:blip r:embed="rId4">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Title 1"/>
          <p:cNvSpPr txBox="1"/>
          <p:nvPr/>
        </p:nvSpPr>
        <p:spPr>
          <a:xfrm>
            <a:off x="838198" y="588271"/>
            <a:ext cx="6423995" cy="1102419"/>
          </a:xfrm>
          <a:prstGeom prst="rect">
            <a:avLst/>
          </a:prstGeom>
          <a:solidFill>
            <a:srgbClr val="B4C7E7"/>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atin typeface="Calibri Light"/>
                <a:ea typeface="Calibri Light"/>
                <a:cs typeface="Calibri Light"/>
                <a:sym typeface="Calibri Light"/>
              </a:defRPr>
            </a:lvl1pPr>
          </a:lstStyle>
          <a:p>
            <a:pPr/>
            <a:r>
              <a:t>Whiteboard Review</a:t>
            </a:r>
          </a:p>
        </p:txBody>
      </p:sp>
      <p:pic>
        <p:nvPicPr>
          <p:cNvPr id="300" name="Picture 4" descr="Picture 4"/>
          <p:cNvPicPr>
            <a:picLocks noChangeAspect="1"/>
          </p:cNvPicPr>
          <p:nvPr/>
        </p:nvPicPr>
        <p:blipFill>
          <a:blip r:embed="rId2">
            <a:extLst/>
          </a:blip>
          <a:stretch>
            <a:fillRect/>
          </a:stretch>
        </p:blipFill>
        <p:spPr>
          <a:xfrm>
            <a:off x="920173" y="3391820"/>
            <a:ext cx="3601040" cy="2516013"/>
          </a:xfrm>
          <a:prstGeom prst="rect">
            <a:avLst/>
          </a:prstGeom>
          <a:ln w="12700">
            <a:miter lim="400000"/>
          </a:ln>
        </p:spPr>
      </p:pic>
      <p:pic>
        <p:nvPicPr>
          <p:cNvPr id="301" name="Picture 5" descr="Picture 5"/>
          <p:cNvPicPr>
            <a:picLocks noChangeAspect="1"/>
          </p:cNvPicPr>
          <p:nvPr/>
        </p:nvPicPr>
        <p:blipFill>
          <a:blip r:embed="rId3">
            <a:extLst/>
          </a:blip>
          <a:stretch>
            <a:fillRect/>
          </a:stretch>
        </p:blipFill>
        <p:spPr>
          <a:xfrm>
            <a:off x="4824845" y="3385629"/>
            <a:ext cx="3629758" cy="2403888"/>
          </a:xfrm>
          <a:prstGeom prst="rect">
            <a:avLst/>
          </a:prstGeom>
          <a:ln w="12700">
            <a:miter lim="400000"/>
          </a:ln>
        </p:spPr>
      </p:pic>
      <p:pic>
        <p:nvPicPr>
          <p:cNvPr id="302" name="Picture 6" descr="Picture 6"/>
          <p:cNvPicPr>
            <a:picLocks noChangeAspect="1"/>
          </p:cNvPicPr>
          <p:nvPr/>
        </p:nvPicPr>
        <p:blipFill>
          <a:blip r:embed="rId4">
            <a:extLst/>
          </a:blip>
          <a:stretch>
            <a:fillRect/>
          </a:stretch>
        </p:blipFill>
        <p:spPr>
          <a:xfrm>
            <a:off x="8758235" y="3429000"/>
            <a:ext cx="3078452" cy="2403889"/>
          </a:xfrm>
          <a:prstGeom prst="rect">
            <a:avLst/>
          </a:prstGeom>
          <a:ln w="12700">
            <a:miter lim="400000"/>
          </a:ln>
        </p:spPr>
      </p:pic>
      <p:sp>
        <p:nvSpPr>
          <p:cNvPr id="303" name="TextBox 9"/>
          <p:cNvSpPr txBox="1"/>
          <p:nvPr/>
        </p:nvSpPr>
        <p:spPr>
          <a:xfrm>
            <a:off x="965891" y="1852247"/>
            <a:ext cx="10336329" cy="1564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pPr>
            <a:r>
              <a:t>Which of following electricity generation methods has the smallest carbon footprint?</a:t>
            </a:r>
          </a:p>
          <a:p>
            <a:pPr>
              <a:defRPr sz="2400"/>
            </a:pPr>
            <a:r>
              <a:t>Write your answer on your whiteboard – be prepared to explain your choice!</a:t>
            </a:r>
          </a:p>
        </p:txBody>
      </p:sp>
      <p:pic>
        <p:nvPicPr>
          <p:cNvPr id="304" name="Picture 10" descr="Picture 10"/>
          <p:cNvPicPr>
            <a:picLocks noChangeAspect="1"/>
          </p:cNvPicPr>
          <p:nvPr/>
        </p:nvPicPr>
        <p:blipFill>
          <a:blip r:embed="rId5">
            <a:extLst/>
          </a:blip>
          <a:stretch>
            <a:fillRect/>
          </a:stretch>
        </p:blipFill>
        <p:spPr>
          <a:xfrm>
            <a:off x="8454603" y="151113"/>
            <a:ext cx="2333627" cy="1752601"/>
          </a:xfrm>
          <a:prstGeom prst="rect">
            <a:avLst/>
          </a:prstGeom>
          <a:ln w="12700">
            <a:miter lim="400000"/>
          </a:ln>
        </p:spPr>
      </p:pic>
      <p:sp>
        <p:nvSpPr>
          <p:cNvPr id="305" name="TextBox 11"/>
          <p:cNvSpPr txBox="1"/>
          <p:nvPr/>
        </p:nvSpPr>
        <p:spPr>
          <a:xfrm>
            <a:off x="965892" y="5907833"/>
            <a:ext cx="10781804"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Raleway Bold"/>
                <a:ea typeface="Raleway Bold"/>
                <a:cs typeface="Raleway Bold"/>
                <a:sym typeface="Raleway Bold"/>
              </a:defRPr>
            </a:lvl1pPr>
          </a:lstStyle>
          <a:p>
            <a:pPr/>
            <a:r>
              <a:t>	     Coal				      Wind				Gas</a:t>
            </a:r>
          </a:p>
        </p:txBody>
      </p:sp>
      <p:sp>
        <p:nvSpPr>
          <p:cNvPr id="306"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307" name="Picture 5" descr="Picture 5"/>
          <p:cNvPicPr>
            <a:picLocks noChangeAspect="1"/>
          </p:cNvPicPr>
          <p:nvPr/>
        </p:nvPicPr>
        <p:blipFill>
          <a:blip r:embed="rId6">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itle 1"/>
          <p:cNvSpPr txBox="1"/>
          <p:nvPr/>
        </p:nvSpPr>
        <p:spPr>
          <a:xfrm>
            <a:off x="838198" y="588271"/>
            <a:ext cx="6423995" cy="1102419"/>
          </a:xfrm>
          <a:prstGeom prst="rect">
            <a:avLst/>
          </a:prstGeom>
          <a:solidFill>
            <a:srgbClr val="B4C7E7"/>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atin typeface="Calibri Light"/>
                <a:ea typeface="Calibri Light"/>
                <a:cs typeface="Calibri Light"/>
                <a:sym typeface="Calibri Light"/>
              </a:defRPr>
            </a:lvl1pPr>
          </a:lstStyle>
          <a:p>
            <a:pPr/>
            <a:r>
              <a:t>Optional further reading</a:t>
            </a:r>
          </a:p>
        </p:txBody>
      </p:sp>
      <p:pic>
        <p:nvPicPr>
          <p:cNvPr id="310" name="Picture 8" descr="Picture 8"/>
          <p:cNvPicPr>
            <a:picLocks noChangeAspect="1"/>
          </p:cNvPicPr>
          <p:nvPr/>
        </p:nvPicPr>
        <p:blipFill>
          <a:blip r:embed="rId2">
            <a:extLst/>
          </a:blip>
          <a:stretch>
            <a:fillRect/>
          </a:stretch>
        </p:blipFill>
        <p:spPr>
          <a:xfrm>
            <a:off x="9037673" y="0"/>
            <a:ext cx="3154327" cy="1883835"/>
          </a:xfrm>
          <a:prstGeom prst="rect">
            <a:avLst/>
          </a:prstGeom>
          <a:ln w="12700">
            <a:miter lim="400000"/>
          </a:ln>
        </p:spPr>
      </p:pic>
      <p:sp>
        <p:nvSpPr>
          <p:cNvPr id="311" name="Rectangle 1"/>
          <p:cNvSpPr txBox="1"/>
          <p:nvPr/>
        </p:nvSpPr>
        <p:spPr>
          <a:xfrm>
            <a:off x="883917" y="1878532"/>
            <a:ext cx="9255373" cy="1996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pPr>
            <a:r>
              <a:t>Article on how to reduce your carbon footprint</a:t>
            </a:r>
          </a:p>
          <a:p>
            <a:pPr>
              <a:defRPr u="sng">
                <a:solidFill>
                  <a:srgbClr val="0563C1"/>
                </a:solidFill>
                <a:uFill>
                  <a:solidFill>
                    <a:srgbClr val="0563C1"/>
                  </a:solidFill>
                </a:uFill>
              </a:defRPr>
            </a:pPr>
            <a:r>
              <a:rPr>
                <a:solidFill>
                  <a:srgbClr val="0000FF"/>
                </a:solidFill>
                <a:uFill>
                  <a:solidFill>
                    <a:srgbClr val="0000FF"/>
                  </a:solidFill>
                </a:uFill>
                <a:hlinkClick r:id="rId3" invalidUrl="" action="" tgtFrame="" tooltip="" history="1" highlightClick="0" endSnd="0"/>
              </a:rPr>
              <a:t>https://www.bbc.co.uk/news/science-environment-46459714</a:t>
            </a:r>
          </a:p>
          <a:p>
            <a:pPr>
              <a:defRPr u="sng">
                <a:solidFill>
                  <a:srgbClr val="0563C1"/>
                </a:solidFill>
              </a:defRPr>
            </a:pPr>
          </a:p>
          <a:p>
            <a:pPr/>
            <a:r>
              <a:t>Article on how to reduce your carbon footprint</a:t>
            </a:r>
          </a:p>
          <a:p>
            <a:pPr>
              <a:defRPr u="sng">
                <a:solidFill>
                  <a:srgbClr val="0563C1"/>
                </a:solidFill>
                <a:uFill>
                  <a:solidFill>
                    <a:srgbClr val="0563C1"/>
                  </a:solidFill>
                </a:uFill>
              </a:defRPr>
            </a:pPr>
            <a:r>
              <a:rPr>
                <a:solidFill>
                  <a:srgbClr val="0000FF"/>
                </a:solidFill>
                <a:uFill>
                  <a:solidFill>
                    <a:srgbClr val="0000FF"/>
                  </a:solidFill>
                </a:uFill>
                <a:hlinkClick r:id="rId4" invalidUrl="" action="" tgtFrame="" tooltip="" history="1" highlightClick="0" endSnd="0"/>
              </a:rPr>
              <a:t>https://www.theguardian.com/environment/2017/jan/19/how-to-reduce-carbon-footprint</a:t>
            </a:r>
          </a:p>
        </p:txBody>
      </p:sp>
      <p:sp>
        <p:nvSpPr>
          <p:cNvPr id="312"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313" name="Picture 5" descr="Picture 5"/>
          <p:cNvPicPr>
            <a:picLocks noChangeAspect="1"/>
          </p:cNvPicPr>
          <p:nvPr/>
        </p:nvPicPr>
        <p:blipFill>
          <a:blip r:embed="rId5">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itle 1"/>
          <p:cNvSpPr txBox="1"/>
          <p:nvPr/>
        </p:nvSpPr>
        <p:spPr>
          <a:xfrm>
            <a:off x="838198" y="588271"/>
            <a:ext cx="6423995" cy="1102419"/>
          </a:xfrm>
          <a:prstGeom prst="rect">
            <a:avLst/>
          </a:prstGeom>
          <a:solidFill>
            <a:srgbClr val="B4C7E7"/>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atin typeface="Calibri Light"/>
                <a:ea typeface="Calibri Light"/>
                <a:cs typeface="Calibri Light"/>
                <a:sym typeface="Calibri Light"/>
              </a:defRPr>
            </a:lvl1pPr>
          </a:lstStyle>
          <a:p>
            <a:pPr/>
            <a:r>
              <a:t>Resources </a:t>
            </a:r>
          </a:p>
        </p:txBody>
      </p:sp>
      <p:pic>
        <p:nvPicPr>
          <p:cNvPr id="316" name="Picture 8" descr="Picture 8"/>
          <p:cNvPicPr>
            <a:picLocks noChangeAspect="1"/>
          </p:cNvPicPr>
          <p:nvPr/>
        </p:nvPicPr>
        <p:blipFill>
          <a:blip r:embed="rId2">
            <a:extLst/>
          </a:blip>
          <a:stretch>
            <a:fillRect/>
          </a:stretch>
        </p:blipFill>
        <p:spPr>
          <a:xfrm>
            <a:off x="9037673" y="0"/>
            <a:ext cx="3154327" cy="1883835"/>
          </a:xfrm>
          <a:prstGeom prst="rect">
            <a:avLst/>
          </a:prstGeom>
          <a:ln w="12700">
            <a:miter lim="400000"/>
          </a:ln>
        </p:spPr>
      </p:pic>
      <p:sp>
        <p:nvSpPr>
          <p:cNvPr id="317" name="TextBox 1"/>
          <p:cNvSpPr txBox="1"/>
          <p:nvPr/>
        </p:nvSpPr>
        <p:spPr>
          <a:xfrm>
            <a:off x="883919" y="2102068"/>
            <a:ext cx="4787990" cy="828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vl1pPr>
          </a:lstStyle>
          <a:p>
            <a:pPr/>
            <a:r>
              <a:t>Carbon footprint card sort to print.</a:t>
            </a:r>
          </a:p>
        </p:txBody>
      </p:sp>
      <p:sp>
        <p:nvSpPr>
          <p:cNvPr id="318"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319" name="Picture 5" descr="Picture 5"/>
          <p:cNvPicPr>
            <a:picLocks noChangeAspect="1"/>
          </p:cNvPicPr>
          <p:nvPr/>
        </p:nvPicPr>
        <p:blipFill>
          <a:blip r:embed="rId3">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Title 1"/>
          <p:cNvSpPr txBox="1"/>
          <p:nvPr>
            <p:ph type="title"/>
          </p:nvPr>
        </p:nvSpPr>
        <p:spPr>
          <a:xfrm>
            <a:off x="838200" y="365125"/>
            <a:ext cx="10515600" cy="1325563"/>
          </a:xfrm>
          <a:prstGeom prst="rect">
            <a:avLst/>
          </a:prstGeom>
        </p:spPr>
        <p:txBody>
          <a:bodyPr/>
          <a:lstStyle/>
          <a:p>
            <a:pPr/>
            <a:r>
              <a:t>9 strategies to reduce carbon footprint</a:t>
            </a:r>
          </a:p>
        </p:txBody>
      </p:sp>
      <p:graphicFrame>
        <p:nvGraphicFramePr>
          <p:cNvPr id="322" name="Table 3"/>
          <p:cNvGraphicFramePr/>
          <p:nvPr/>
        </p:nvGraphicFramePr>
        <p:xfrm>
          <a:off x="838200" y="1957621"/>
          <a:ext cx="10204939" cy="302234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401645"/>
                <a:gridCol w="3401645"/>
                <a:gridCol w="3401645"/>
              </a:tblGrid>
              <a:tr h="1007447">
                <a:tc>
                  <a:txBody>
                    <a:bodyPr/>
                    <a:lstStyle/>
                    <a:p>
                      <a:pPr algn="ctr">
                        <a:defRPr b="0" sz="1800">
                          <a:solidFill>
                            <a:srgbClr val="000000"/>
                          </a:solidFill>
                        </a:defRPr>
                      </a:pPr>
                      <a:r>
                        <a:rPr sz="3600">
                          <a:latin typeface="+mn-lt"/>
                          <a:ea typeface="+mn-ea"/>
                          <a:cs typeface="+mn-cs"/>
                        </a:rPr>
                        <a:t>Eat a plant based diet</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b="0" sz="1800">
                          <a:solidFill>
                            <a:srgbClr val="000000"/>
                          </a:solidFill>
                        </a:defRPr>
                      </a:pPr>
                      <a:r>
                        <a:rPr sz="3600">
                          <a:latin typeface="+mn-lt"/>
                          <a:ea typeface="+mn-ea"/>
                          <a:cs typeface="+mn-cs"/>
                        </a:rPr>
                        <a:t>Use renewable energy sources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b="0" sz="1800">
                          <a:solidFill>
                            <a:srgbClr val="000000"/>
                          </a:solidFill>
                        </a:defRPr>
                      </a:pPr>
                      <a:r>
                        <a:rPr sz="3600">
                          <a:latin typeface="+mn-lt"/>
                          <a:ea typeface="+mn-ea"/>
                          <a:cs typeface="+mn-cs"/>
                        </a:rPr>
                        <a:t>Drive less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1007447">
                <a:tc>
                  <a:txBody>
                    <a:bodyPr/>
                    <a:lstStyle/>
                    <a:p>
                      <a:pPr algn="ctr">
                        <a:defRPr sz="1800"/>
                      </a:pPr>
                      <a:r>
                        <a:rPr sz="3600">
                          <a:latin typeface="Raleway Bold"/>
                          <a:ea typeface="Raleway Bold"/>
                          <a:cs typeface="Raleway Bold"/>
                          <a:sym typeface="Raleway Bold"/>
                        </a:rPr>
                        <a:t>Don’t travel by airplane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2800">
                          <a:latin typeface="Raleway Bold"/>
                          <a:ea typeface="Raleway Bold"/>
                          <a:cs typeface="Raleway Bold"/>
                          <a:sym typeface="Raleway Bold"/>
                        </a:rPr>
                        <a:t>Switch off devices when not in use.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3600">
                          <a:latin typeface="Raleway Bold"/>
                          <a:ea typeface="Raleway Bold"/>
                          <a:cs typeface="Raleway Bold"/>
                          <a:sym typeface="Raleway Bold"/>
                        </a:rPr>
                        <a:t>Drive electric cars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1007447">
                <a:tc>
                  <a:txBody>
                    <a:bodyPr/>
                    <a:lstStyle/>
                    <a:p>
                      <a:pPr algn="ctr">
                        <a:defRPr sz="1800"/>
                      </a:pPr>
                      <a:r>
                        <a:rPr sz="3600">
                          <a:latin typeface="Raleway Bold"/>
                          <a:ea typeface="Raleway Bold"/>
                          <a:cs typeface="Raleway Bold"/>
                          <a:sym typeface="Raleway Bold"/>
                        </a:rPr>
                        <a:t>Buy less clothes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3600">
                          <a:latin typeface="Raleway Bold"/>
                          <a:ea typeface="Raleway Bold"/>
                          <a:cs typeface="Raleway Bold"/>
                          <a:sym typeface="Raleway Bold"/>
                        </a:rPr>
                        <a:t>Insulate your home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defRPr sz="1800"/>
                      </a:pPr>
                      <a:r>
                        <a:rPr sz="3600">
                          <a:latin typeface="Raleway Bold"/>
                          <a:ea typeface="Raleway Bold"/>
                          <a:cs typeface="Raleway Bold"/>
                          <a:sym typeface="Raleway Bold"/>
                        </a:rPr>
                        <a:t>Use energy saving lightbulbs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bl>
          </a:graphicData>
        </a:graphic>
      </p:graphicFrame>
      <p:sp>
        <p:nvSpPr>
          <p:cNvPr id="323"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324" name="Picture 5" descr="Picture 5"/>
          <p:cNvPicPr>
            <a:picLocks noChangeAspect="1"/>
          </p:cNvPicPr>
          <p:nvPr/>
        </p:nvPicPr>
        <p:blipFill>
          <a:blip r:embed="rId3">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7" name="Google Shape;132;p25"/>
          <p:cNvGrpSpPr/>
          <p:nvPr/>
        </p:nvGrpSpPr>
        <p:grpSpPr>
          <a:xfrm>
            <a:off x="1350441" y="1876097"/>
            <a:ext cx="9185569" cy="707891"/>
            <a:chOff x="-1" y="-1"/>
            <a:chExt cx="9185568" cy="707890"/>
          </a:xfrm>
        </p:grpSpPr>
        <p:sp>
          <p:nvSpPr>
            <p:cNvPr id="205" name="Rectangle"/>
            <p:cNvSpPr/>
            <p:nvPr/>
          </p:nvSpPr>
          <p:spPr>
            <a:xfrm>
              <a:off x="-2" y="-2"/>
              <a:ext cx="9185569" cy="707892"/>
            </a:xfrm>
            <a:prstGeom prst="rect">
              <a:avLst/>
            </a:prstGeom>
            <a:solidFill>
              <a:srgbClr val="FFFFFF"/>
            </a:solidFill>
            <a:ln w="12700" cap="flat">
              <a:solidFill>
                <a:srgbClr val="5ECCF3"/>
              </a:solidFill>
              <a:prstDash val="solid"/>
              <a:miter lim="800000"/>
            </a:ln>
            <a:effectLst/>
          </p:spPr>
          <p:txBody>
            <a:bodyPr wrap="square" lIns="45718" tIns="45718" rIns="45718" bIns="45718" numCol="1" anchor="t">
              <a:noAutofit/>
            </a:bodyPr>
            <a:lstStyle/>
            <a:p>
              <a:pPr algn="ctr" defTabSz="1219168">
                <a:defRPr sz="1400"/>
              </a:pPr>
            </a:p>
          </p:txBody>
        </p:sp>
        <p:sp>
          <p:nvSpPr>
            <p:cNvPr id="206" name="Why do cars get hot in the summer?"/>
            <p:cNvSpPr txBox="1"/>
            <p:nvPr/>
          </p:nvSpPr>
          <p:spPr>
            <a:xfrm>
              <a:off x="45731" y="-2"/>
              <a:ext cx="9094103" cy="68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lgn="ctr" defTabSz="1219168">
                <a:defRPr sz="4000">
                  <a:latin typeface="Raleway Bold"/>
                  <a:ea typeface="Raleway Bold"/>
                  <a:cs typeface="Raleway Bold"/>
                  <a:sym typeface="Raleway Bold"/>
                </a:defRPr>
              </a:lvl1pPr>
            </a:lstStyle>
            <a:p>
              <a:pPr/>
              <a:r>
                <a:t>Why do cars get hot in the summer?</a:t>
              </a:r>
            </a:p>
          </p:txBody>
        </p:sp>
      </p:grpSp>
      <p:pic>
        <p:nvPicPr>
          <p:cNvPr id="208" name="Google Shape;133;p25" descr="Google Shape;133;p25"/>
          <p:cNvPicPr>
            <a:picLocks noChangeAspect="1"/>
          </p:cNvPicPr>
          <p:nvPr/>
        </p:nvPicPr>
        <p:blipFill>
          <a:blip r:embed="rId2">
            <a:extLst/>
          </a:blip>
          <a:stretch>
            <a:fillRect/>
          </a:stretch>
        </p:blipFill>
        <p:spPr>
          <a:xfrm>
            <a:off x="6309347" y="2804304"/>
            <a:ext cx="4796505" cy="3921143"/>
          </a:xfrm>
          <a:prstGeom prst="rect">
            <a:avLst/>
          </a:prstGeom>
          <a:ln w="12700">
            <a:miter lim="400000"/>
          </a:ln>
        </p:spPr>
      </p:pic>
      <p:pic>
        <p:nvPicPr>
          <p:cNvPr id="209" name="Google Shape;134;p25" descr="Google Shape;134;p25"/>
          <p:cNvPicPr>
            <a:picLocks noChangeAspect="1"/>
          </p:cNvPicPr>
          <p:nvPr/>
        </p:nvPicPr>
        <p:blipFill>
          <a:blip r:embed="rId3">
            <a:extLst/>
          </a:blip>
          <a:srcRect l="12353" t="16328" r="38234" b="11457"/>
          <a:stretch>
            <a:fillRect/>
          </a:stretch>
        </p:blipFill>
        <p:spPr>
          <a:xfrm>
            <a:off x="940373" y="2804304"/>
            <a:ext cx="4199101" cy="3465425"/>
          </a:xfrm>
          <a:prstGeom prst="rect">
            <a:avLst/>
          </a:prstGeom>
          <a:ln w="12700">
            <a:miter lim="400000"/>
          </a:ln>
        </p:spPr>
      </p:pic>
      <p:sp>
        <p:nvSpPr>
          <p:cNvPr id="210" name="Title 1"/>
          <p:cNvSpPr txBox="1"/>
          <p:nvPr/>
        </p:nvSpPr>
        <p:spPr>
          <a:xfrm>
            <a:off x="838198" y="588271"/>
            <a:ext cx="6423995" cy="1102419"/>
          </a:xfrm>
          <a:prstGeom prst="rect">
            <a:avLst/>
          </a:prstGeom>
          <a:solidFill>
            <a:srgbClr val="B8C2E9"/>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vl1pPr>
          </a:lstStyle>
          <a:p>
            <a:pPr/>
            <a:r>
              <a:t>Connect</a:t>
            </a:r>
          </a:p>
        </p:txBody>
      </p:sp>
      <p:sp>
        <p:nvSpPr>
          <p:cNvPr id="211"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12" name="Picture 5" descr="Picture 5"/>
          <p:cNvPicPr>
            <a:picLocks noChangeAspect="1"/>
          </p:cNvPicPr>
          <p:nvPr/>
        </p:nvPicPr>
        <p:blipFill>
          <a:blip r:embed="rId4">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itle 1"/>
          <p:cNvSpPr txBox="1"/>
          <p:nvPr>
            <p:ph type="title"/>
          </p:nvPr>
        </p:nvSpPr>
        <p:spPr>
          <a:xfrm>
            <a:off x="838200" y="365125"/>
            <a:ext cx="10515600" cy="1325563"/>
          </a:xfrm>
          <a:prstGeom prst="rect">
            <a:avLst/>
          </a:prstGeom>
        </p:spPr>
        <p:txBody>
          <a:bodyPr/>
          <a:lstStyle/>
          <a:p>
            <a:pPr/>
            <a:r>
              <a:t>Learning Outcomes</a:t>
            </a:r>
          </a:p>
        </p:txBody>
      </p:sp>
      <p:sp>
        <p:nvSpPr>
          <p:cNvPr id="215" name="Title 1"/>
          <p:cNvSpPr txBox="1"/>
          <p:nvPr/>
        </p:nvSpPr>
        <p:spPr>
          <a:xfrm>
            <a:off x="838198" y="588271"/>
            <a:ext cx="6423995" cy="1102419"/>
          </a:xfrm>
          <a:prstGeom prst="rect">
            <a:avLst/>
          </a:prstGeom>
          <a:solidFill>
            <a:srgbClr val="B4C7E7"/>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atin typeface="Calibri Light"/>
                <a:ea typeface="Calibri Light"/>
                <a:cs typeface="Calibri Light"/>
                <a:sym typeface="Calibri Light"/>
              </a:defRPr>
            </a:lvl1pPr>
          </a:lstStyle>
          <a:p>
            <a:pPr/>
            <a:r>
              <a:t>Learning Outcomes</a:t>
            </a:r>
          </a:p>
        </p:txBody>
      </p:sp>
      <p:pic>
        <p:nvPicPr>
          <p:cNvPr id="216" name="Picture 6" descr="Picture 6"/>
          <p:cNvPicPr>
            <a:picLocks noChangeAspect="1"/>
          </p:cNvPicPr>
          <p:nvPr/>
        </p:nvPicPr>
        <p:blipFill>
          <a:blip r:embed="rId2">
            <a:extLst/>
          </a:blip>
          <a:stretch>
            <a:fillRect/>
          </a:stretch>
        </p:blipFill>
        <p:spPr>
          <a:xfrm>
            <a:off x="8102007" y="0"/>
            <a:ext cx="4089992" cy="2442635"/>
          </a:xfrm>
          <a:prstGeom prst="rect">
            <a:avLst/>
          </a:prstGeom>
          <a:ln w="12700">
            <a:miter lim="400000"/>
          </a:ln>
        </p:spPr>
      </p:pic>
      <p:sp>
        <p:nvSpPr>
          <p:cNvPr id="217" name="Rectangle 3"/>
          <p:cNvSpPr txBox="1"/>
          <p:nvPr/>
        </p:nvSpPr>
        <p:spPr>
          <a:xfrm>
            <a:off x="787839" y="2055814"/>
            <a:ext cx="10520241" cy="2301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400">
                <a:latin typeface="Raleway Bold"/>
                <a:ea typeface="Raleway Bold"/>
                <a:cs typeface="Raleway Bold"/>
                <a:sym typeface="Raleway Bold"/>
              </a:defRPr>
            </a:pPr>
            <a:r>
              <a:t>Why do we need offshore wind farms?</a:t>
            </a:r>
          </a:p>
          <a:p>
            <a:pPr>
              <a:defRPr sz="2400"/>
            </a:pPr>
          </a:p>
          <a:p>
            <a:pPr>
              <a:defRPr sz="2400"/>
            </a:pPr>
            <a:r>
              <a:t>By the end of this lesson you should be able to:</a:t>
            </a:r>
          </a:p>
          <a:p>
            <a:pPr>
              <a:defRPr sz="2400"/>
            </a:pPr>
          </a:p>
          <a:p>
            <a:pPr marL="285750" indent="-285750">
              <a:buSzPct val="100000"/>
              <a:buFont typeface="Raleway Regular"/>
              <a:buChar char="•"/>
              <a:defRPr sz="2400"/>
            </a:pPr>
            <a:r>
              <a:t>Describe the greenhouse effect. </a:t>
            </a:r>
          </a:p>
          <a:p>
            <a:pPr marL="285750" indent="-285750">
              <a:buSzPct val="100000"/>
              <a:buFont typeface="Raleway Regular"/>
              <a:buChar char="•"/>
              <a:defRPr sz="2400"/>
            </a:pPr>
            <a:r>
              <a:t>Recall two human activities which produce greenhouse gases</a:t>
            </a:r>
            <a:r>
              <a:rPr sz="1800"/>
              <a:t>.</a:t>
            </a:r>
          </a:p>
        </p:txBody>
      </p:sp>
      <p:sp>
        <p:nvSpPr>
          <p:cNvPr id="218"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19" name="Picture 5" descr="Picture 5"/>
          <p:cNvPicPr>
            <a:picLocks noChangeAspect="1"/>
          </p:cNvPicPr>
          <p:nvPr/>
        </p:nvPicPr>
        <p:blipFill>
          <a:blip r:embed="rId3">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Google Shape;140;p26" descr="Google Shape;140;p26"/>
          <p:cNvPicPr>
            <a:picLocks noChangeAspect="1"/>
          </p:cNvPicPr>
          <p:nvPr/>
        </p:nvPicPr>
        <p:blipFill>
          <a:blip r:embed="rId2">
            <a:extLst/>
          </a:blip>
          <a:stretch>
            <a:fillRect/>
          </a:stretch>
        </p:blipFill>
        <p:spPr>
          <a:xfrm>
            <a:off x="714375" y="1945389"/>
            <a:ext cx="5601883" cy="4201413"/>
          </a:xfrm>
          <a:prstGeom prst="rect">
            <a:avLst/>
          </a:prstGeom>
          <a:ln w="12700">
            <a:miter lim="400000"/>
          </a:ln>
        </p:spPr>
      </p:pic>
      <p:sp>
        <p:nvSpPr>
          <p:cNvPr id="222" name="Google Shape;141;p26"/>
          <p:cNvSpPr txBox="1"/>
          <p:nvPr/>
        </p:nvSpPr>
        <p:spPr>
          <a:xfrm>
            <a:off x="6644096" y="1673461"/>
            <a:ext cx="4782159" cy="512059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507987" indent="-499521" defTabSz="1219168">
              <a:buClr>
                <a:srgbClr val="000000"/>
              </a:buClr>
              <a:buSzPts val="2800"/>
              <a:buFont typeface="Raleway Regular"/>
              <a:buChar char="•"/>
              <a:defRPr sz="2800"/>
            </a:pPr>
            <a:r>
              <a:t>Sunlight (heat) passes through the windscreen of a car.</a:t>
            </a:r>
            <a:endParaRPr sz="1400"/>
          </a:p>
          <a:p>
            <a:pPr defTabSz="1219168">
              <a:defRPr sz="2800"/>
            </a:pPr>
            <a:r>
              <a:t> </a:t>
            </a:r>
            <a:endParaRPr sz="1400"/>
          </a:p>
          <a:p>
            <a:pPr marL="507987" indent="-499521" defTabSz="1219168">
              <a:buClr>
                <a:srgbClr val="000000"/>
              </a:buClr>
              <a:buSzPts val="2800"/>
              <a:buFont typeface="Raleway Regular"/>
              <a:buChar char="•"/>
              <a:defRPr sz="2800"/>
            </a:pPr>
            <a:r>
              <a:t>The heat </a:t>
            </a:r>
            <a:r>
              <a:rPr u="sng">
                <a:solidFill>
                  <a:srgbClr val="7030A0"/>
                </a:solidFill>
                <a:latin typeface="Raleway Bold"/>
                <a:ea typeface="Raleway Bold"/>
                <a:cs typeface="Raleway Bold"/>
                <a:sym typeface="Raleway Bold"/>
              </a:rPr>
              <a:t>cannot pass back </a:t>
            </a:r>
            <a:r>
              <a:t>through the car windscreen.</a:t>
            </a:r>
            <a:endParaRPr sz="1400"/>
          </a:p>
          <a:p>
            <a:pPr defTabSz="1219168">
              <a:defRPr sz="2800"/>
            </a:pPr>
          </a:p>
          <a:p>
            <a:pPr marL="507987" indent="-499521" defTabSz="1219168">
              <a:buClr>
                <a:srgbClr val="000000"/>
              </a:buClr>
              <a:buSzPts val="2800"/>
              <a:buFont typeface="Raleway Regular"/>
              <a:buChar char="•"/>
              <a:defRPr sz="2800"/>
            </a:pPr>
            <a:r>
              <a:t>Therefore, the </a:t>
            </a:r>
            <a:r>
              <a:rPr u="sng">
                <a:solidFill>
                  <a:srgbClr val="7030A0"/>
                </a:solidFill>
                <a:latin typeface="Raleway Bold"/>
                <a:ea typeface="Raleway Bold"/>
                <a:cs typeface="Raleway Bold"/>
                <a:sym typeface="Raleway Bold"/>
              </a:rPr>
              <a:t>heat is trapped</a:t>
            </a:r>
            <a:r>
              <a:t> inside the car.</a:t>
            </a:r>
            <a:endParaRPr sz="1400"/>
          </a:p>
          <a:p>
            <a:pPr defTabSz="1219168">
              <a:defRPr sz="2800"/>
            </a:pPr>
          </a:p>
          <a:p>
            <a:pPr marL="507987" indent="-499521" defTabSz="1219168">
              <a:buClr>
                <a:srgbClr val="000000"/>
              </a:buClr>
              <a:buSzPts val="2800"/>
              <a:buFont typeface="Raleway Regular"/>
              <a:buChar char="•"/>
              <a:defRPr sz="2800"/>
            </a:pPr>
            <a:r>
              <a:t> The car </a:t>
            </a:r>
            <a:r>
              <a:rPr>
                <a:solidFill>
                  <a:srgbClr val="7030A0"/>
                </a:solidFill>
                <a:latin typeface="Raleway Bold"/>
                <a:ea typeface="Raleway Bold"/>
                <a:cs typeface="Raleway Bold"/>
                <a:sym typeface="Raleway Bold"/>
              </a:rPr>
              <a:t>heats up</a:t>
            </a:r>
            <a:r>
              <a:t>.</a:t>
            </a:r>
          </a:p>
        </p:txBody>
      </p:sp>
      <p:sp>
        <p:nvSpPr>
          <p:cNvPr id="223" name="Title 1"/>
          <p:cNvSpPr txBox="1"/>
          <p:nvPr/>
        </p:nvSpPr>
        <p:spPr>
          <a:xfrm>
            <a:off x="551483" y="569731"/>
            <a:ext cx="8711787" cy="1102419"/>
          </a:xfrm>
          <a:prstGeom prst="rect">
            <a:avLst/>
          </a:prstGeom>
          <a:solidFill>
            <a:srgbClr val="B8C2E9"/>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000"/>
            </a:lvl1pPr>
          </a:lstStyle>
          <a:p>
            <a:pPr/>
            <a:r>
              <a:t>Why do cars get hot in the summer?</a:t>
            </a:r>
          </a:p>
        </p:txBody>
      </p:sp>
      <p:sp>
        <p:nvSpPr>
          <p:cNvPr id="224"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25" name="Picture 5" descr="Picture 5"/>
          <p:cNvPicPr>
            <a:picLocks noChangeAspect="1"/>
          </p:cNvPicPr>
          <p:nvPr/>
        </p:nvPicPr>
        <p:blipFill>
          <a:blip r:embed="rId3">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Google Shape;156;p28" descr="Google Shape;156;p28"/>
          <p:cNvPicPr>
            <a:picLocks noChangeAspect="0"/>
          </p:cNvPicPr>
          <p:nvPr/>
        </p:nvPicPr>
        <p:blipFill>
          <a:blip r:embed="rId3">
            <a:extLst/>
          </a:blip>
          <a:stretch>
            <a:fillRect/>
          </a:stretch>
        </p:blipFill>
        <p:spPr>
          <a:xfrm>
            <a:off x="9058275" y="220366"/>
            <a:ext cx="2724150" cy="3268980"/>
          </a:xfrm>
          <a:prstGeom prst="rect">
            <a:avLst/>
          </a:prstGeom>
          <a:ln w="12700">
            <a:miter lim="400000"/>
          </a:ln>
        </p:spPr>
      </p:pic>
      <p:grpSp>
        <p:nvGrpSpPr>
          <p:cNvPr id="230" name="Google Shape;158;p28"/>
          <p:cNvGrpSpPr/>
          <p:nvPr/>
        </p:nvGrpSpPr>
        <p:grpSpPr>
          <a:xfrm>
            <a:off x="226868" y="1181754"/>
            <a:ext cx="7488384" cy="4536399"/>
            <a:chOff x="0" y="0"/>
            <a:chExt cx="7488382" cy="4536397"/>
          </a:xfrm>
        </p:grpSpPr>
        <p:sp>
          <p:nvSpPr>
            <p:cNvPr id="228" name="Rectangle"/>
            <p:cNvSpPr/>
            <p:nvPr/>
          </p:nvSpPr>
          <p:spPr>
            <a:xfrm>
              <a:off x="0" y="0"/>
              <a:ext cx="7488383" cy="4350289"/>
            </a:xfrm>
            <a:prstGeom prst="rect">
              <a:avLst/>
            </a:prstGeom>
            <a:solidFill>
              <a:srgbClr val="FFFFFF"/>
            </a:solidFill>
            <a:ln w="12700" cap="flat">
              <a:solidFill>
                <a:srgbClr val="A7EA52"/>
              </a:solidFill>
              <a:prstDash val="solid"/>
              <a:miter lim="800000"/>
            </a:ln>
            <a:effectLst/>
          </p:spPr>
          <p:txBody>
            <a:bodyPr wrap="square" lIns="45718" tIns="45718" rIns="45718" bIns="45718" numCol="1" anchor="t">
              <a:noAutofit/>
            </a:bodyPr>
            <a:lstStyle/>
            <a:p>
              <a:pPr>
                <a:defRPr sz="2800"/>
              </a:pPr>
            </a:p>
          </p:txBody>
        </p:sp>
        <p:sp>
          <p:nvSpPr>
            <p:cNvPr id="229" name="Electromagnetic radiation (at most wavelengths) from the Sun passes through the Earth’s atmosphere.…"/>
            <p:cNvSpPr txBox="1"/>
            <p:nvPr/>
          </p:nvSpPr>
          <p:spPr>
            <a:xfrm>
              <a:off x="45731" y="0"/>
              <a:ext cx="7396919" cy="4536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marL="507987" indent="-507987">
                <a:buClr>
                  <a:srgbClr val="000000"/>
                </a:buClr>
                <a:buSzPts val="2100"/>
                <a:buAutoNum type="arabicPeriod" startAt="1"/>
                <a:defRPr sz="2100"/>
              </a:pPr>
              <a:r>
                <a:t>Electromagnetic radiation (at most wavelengths) from the Sun passes through the Earth’s atmosphere.</a:t>
              </a:r>
            </a:p>
            <a:p>
              <a:pPr marL="507987" indent="-507987">
                <a:buClr>
                  <a:srgbClr val="000000"/>
                </a:buClr>
                <a:buSzPts val="2100"/>
                <a:buAutoNum type="arabicPeriod" startAt="1"/>
                <a:defRPr sz="2100"/>
              </a:pPr>
            </a:p>
            <a:p>
              <a:pPr marL="507987" indent="-507987">
                <a:buClr>
                  <a:srgbClr val="000000"/>
                </a:buClr>
                <a:buSzPts val="2100"/>
                <a:buAutoNum type="arabicPeriod" startAt="2"/>
                <a:defRPr sz="2100"/>
              </a:pPr>
              <a:r>
                <a:t>The Earth </a:t>
              </a:r>
              <a:r>
                <a:rPr u="sng">
                  <a:solidFill>
                    <a:srgbClr val="7030A0"/>
                  </a:solidFill>
                  <a:latin typeface="Raleway Bold"/>
                  <a:ea typeface="Raleway Bold"/>
                  <a:cs typeface="Raleway Bold"/>
                  <a:sym typeface="Raleway Bold"/>
                </a:rPr>
                <a:t>absorbs</a:t>
              </a:r>
              <a:r>
                <a:t> electromagnetic radiation with </a:t>
              </a:r>
              <a:r>
                <a:rPr u="sng">
                  <a:solidFill>
                    <a:srgbClr val="7030A0"/>
                  </a:solidFill>
                  <a:latin typeface="Raleway Bold"/>
                  <a:ea typeface="Raleway Bold"/>
                  <a:cs typeface="Raleway Bold"/>
                  <a:sym typeface="Raleway Bold"/>
                </a:rPr>
                <a:t>short wavelengths </a:t>
              </a:r>
              <a:r>
                <a:t>and so warms up. </a:t>
              </a:r>
            </a:p>
            <a:p>
              <a:pPr marL="507987" indent="-507987">
                <a:buClr>
                  <a:srgbClr val="000000"/>
                </a:buClr>
                <a:buSzPts val="2100"/>
                <a:buAutoNum type="arabicPeriod" startAt="2"/>
                <a:defRPr sz="2100"/>
              </a:pPr>
            </a:p>
            <a:p>
              <a:pPr marL="507987" indent="-507987">
                <a:buClr>
                  <a:srgbClr val="000000"/>
                </a:buClr>
                <a:buSzPts val="2100"/>
                <a:buAutoNum type="arabicPeriod" startAt="3"/>
                <a:defRPr sz="2100"/>
              </a:pPr>
              <a:r>
                <a:t>Heat is </a:t>
              </a:r>
              <a:r>
                <a:rPr u="sng">
                  <a:solidFill>
                    <a:srgbClr val="7030A0"/>
                  </a:solidFill>
                  <a:latin typeface="Raleway Bold"/>
                  <a:ea typeface="Raleway Bold"/>
                  <a:cs typeface="Raleway Bold"/>
                  <a:sym typeface="Raleway Bold"/>
                </a:rPr>
                <a:t>radiated</a:t>
              </a:r>
              <a:r>
                <a:t> from the Earth </a:t>
              </a:r>
              <a:r>
                <a:rPr>
                  <a:solidFill>
                    <a:srgbClr val="7030A0"/>
                  </a:solidFill>
                </a:rPr>
                <a:t>as </a:t>
              </a:r>
              <a:r>
                <a:rPr u="sng">
                  <a:solidFill>
                    <a:srgbClr val="7030A0"/>
                  </a:solidFill>
                  <a:latin typeface="Raleway Bold"/>
                  <a:ea typeface="Raleway Bold"/>
                  <a:cs typeface="Raleway Bold"/>
                  <a:sym typeface="Raleway Bold"/>
                </a:rPr>
                <a:t>longer wavelength</a:t>
              </a:r>
              <a:r>
                <a:rPr>
                  <a:solidFill>
                    <a:srgbClr val="7030A0"/>
                  </a:solidFill>
                </a:rPr>
                <a:t> </a:t>
              </a:r>
              <a:r>
                <a:t>infrared radiation.</a:t>
              </a:r>
            </a:p>
            <a:p>
              <a:pPr marL="507987" indent="-507987">
                <a:buClr>
                  <a:srgbClr val="000000"/>
                </a:buClr>
                <a:buSzPts val="2100"/>
                <a:buAutoNum type="arabicPeriod" startAt="3"/>
                <a:defRPr sz="2100"/>
              </a:pPr>
            </a:p>
            <a:p>
              <a:pPr marL="507987" indent="-507987">
                <a:buClr>
                  <a:srgbClr val="000000"/>
                </a:buClr>
                <a:buSzPts val="2100"/>
                <a:buAutoNum type="arabicPeriod" startAt="4"/>
                <a:defRPr sz="2100"/>
              </a:pPr>
              <a:r>
                <a:t>Some of this infrared radiation is </a:t>
              </a:r>
              <a:r>
                <a:rPr u="sng">
                  <a:solidFill>
                    <a:srgbClr val="7030A0"/>
                  </a:solidFill>
                  <a:latin typeface="Raleway Bold"/>
                  <a:ea typeface="Raleway Bold"/>
                  <a:cs typeface="Raleway Bold"/>
                  <a:sym typeface="Raleway Bold"/>
                </a:rPr>
                <a:t>absorbed by greenhouse gases </a:t>
              </a:r>
              <a:r>
                <a:t>in the atmosphere.</a:t>
              </a:r>
            </a:p>
            <a:p>
              <a:pPr marL="507987" indent="-507987">
                <a:buClr>
                  <a:srgbClr val="000000"/>
                </a:buClr>
                <a:buSzPts val="2100"/>
                <a:buAutoNum type="arabicPeriod" startAt="4"/>
                <a:defRPr sz="2100"/>
              </a:pPr>
            </a:p>
            <a:p>
              <a:pPr marL="507987" indent="-507987">
                <a:buClr>
                  <a:srgbClr val="000000"/>
                </a:buClr>
                <a:buSzPts val="2100"/>
                <a:buAutoNum type="arabicPeriod" startAt="5"/>
                <a:defRPr sz="2100"/>
              </a:pPr>
              <a:r>
                <a:t>Therefore the atmosphere warms up.</a:t>
              </a:r>
            </a:p>
          </p:txBody>
        </p:sp>
      </p:grpSp>
      <p:pic>
        <p:nvPicPr>
          <p:cNvPr id="231" name="Google Shape;159;p28" descr="Google Shape;159;p28"/>
          <p:cNvPicPr>
            <a:picLocks noChangeAspect="0"/>
          </p:cNvPicPr>
          <p:nvPr/>
        </p:nvPicPr>
        <p:blipFill>
          <a:blip r:embed="rId4">
            <a:extLst/>
          </a:blip>
          <a:stretch>
            <a:fillRect/>
          </a:stretch>
        </p:blipFill>
        <p:spPr>
          <a:xfrm>
            <a:off x="7934325" y="3714751"/>
            <a:ext cx="4076702" cy="2717802"/>
          </a:xfrm>
          <a:prstGeom prst="rect">
            <a:avLst/>
          </a:prstGeom>
          <a:ln w="12700">
            <a:miter lim="400000"/>
          </a:ln>
        </p:spPr>
      </p:pic>
      <p:sp>
        <p:nvSpPr>
          <p:cNvPr id="232" name="Title 1"/>
          <p:cNvSpPr txBox="1"/>
          <p:nvPr/>
        </p:nvSpPr>
        <p:spPr>
          <a:xfrm>
            <a:off x="226871" y="79339"/>
            <a:ext cx="8347286" cy="954331"/>
          </a:xfrm>
          <a:prstGeom prst="rect">
            <a:avLst/>
          </a:prstGeom>
          <a:solidFill>
            <a:srgbClr val="B8C2E9"/>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vl1pPr>
          </a:lstStyle>
          <a:p>
            <a:pPr/>
            <a:r>
              <a:t>What is the greenhouse effect?</a:t>
            </a:r>
          </a:p>
        </p:txBody>
      </p:sp>
      <p:sp>
        <p:nvSpPr>
          <p:cNvPr id="233" name="Title 1"/>
          <p:cNvSpPr txBox="1"/>
          <p:nvPr/>
        </p:nvSpPr>
        <p:spPr>
          <a:xfrm>
            <a:off x="226869" y="5518922"/>
            <a:ext cx="7488381" cy="631021"/>
          </a:xfrm>
          <a:prstGeom prst="rect">
            <a:avLst/>
          </a:prstGeom>
          <a:solidFill>
            <a:srgbClr val="B8C2E9"/>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72000"/>
              </a:lnSpc>
              <a:defRPr sz="2000"/>
            </a:lvl1pPr>
          </a:lstStyle>
          <a:p>
            <a:pPr/>
            <a:r>
              <a:t>Create a story board to describe the greenhouse effect using the information above.</a:t>
            </a:r>
          </a:p>
        </p:txBody>
      </p:sp>
      <p:sp>
        <p:nvSpPr>
          <p:cNvPr id="234"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35" name="Picture 5" descr="Picture 5"/>
          <p:cNvPicPr>
            <a:picLocks noChangeAspect="1"/>
          </p:cNvPicPr>
          <p:nvPr/>
        </p:nvPicPr>
        <p:blipFill>
          <a:blip r:embed="rId5">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1" name="Title 1"/>
          <p:cNvGrpSpPr/>
          <p:nvPr/>
        </p:nvGrpSpPr>
        <p:grpSpPr>
          <a:xfrm>
            <a:off x="226871" y="79338"/>
            <a:ext cx="8347287" cy="954334"/>
            <a:chOff x="0" y="0"/>
            <a:chExt cx="8347285" cy="954333"/>
          </a:xfrm>
        </p:grpSpPr>
        <p:sp>
          <p:nvSpPr>
            <p:cNvPr id="239" name="Rectangle"/>
            <p:cNvSpPr/>
            <p:nvPr/>
          </p:nvSpPr>
          <p:spPr>
            <a:xfrm>
              <a:off x="0" y="0"/>
              <a:ext cx="8347286" cy="954334"/>
            </a:xfrm>
            <a:prstGeom prst="rect">
              <a:avLst/>
            </a:prstGeom>
            <a:solidFill>
              <a:srgbClr val="B8C2E9"/>
            </a:solidFill>
            <a:ln w="12700" cap="flat">
              <a:noFill/>
              <a:miter lim="400000"/>
            </a:ln>
            <a:effectLst/>
          </p:spPr>
          <p:txBody>
            <a:bodyPr wrap="square" lIns="45718" tIns="45718" rIns="45718" bIns="45718" numCol="1" anchor="ctr">
              <a:noAutofit/>
            </a:bodyPr>
            <a:lstStyle/>
            <a:p>
              <a:pPr>
                <a:lnSpc>
                  <a:spcPct val="90000"/>
                </a:lnSpc>
                <a:defRPr sz="4400"/>
              </a:pPr>
            </a:p>
          </p:txBody>
        </p:sp>
        <p:sp>
          <p:nvSpPr>
            <p:cNvPr id="240" name="Create a story board to describe the greenhouse effect using the template below."/>
            <p:cNvSpPr/>
            <p:nvPr/>
          </p:nvSpPr>
          <p:spPr>
            <a:xfrm>
              <a:off x="45718" y="477165"/>
              <a:ext cx="825584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nSpc>
                  <a:spcPct val="90000"/>
                </a:lnSpc>
                <a:defRPr sz="3200"/>
              </a:lvl1pPr>
            </a:lstStyle>
            <a:p>
              <a:pPr/>
              <a:r>
                <a:t>Create a story board to describe the greenhouse effect using the template below.</a:t>
              </a:r>
            </a:p>
          </p:txBody>
        </p:sp>
      </p:grpSp>
      <p:graphicFrame>
        <p:nvGraphicFramePr>
          <p:cNvPr id="242" name="Table 1"/>
          <p:cNvGraphicFramePr/>
          <p:nvPr/>
        </p:nvGraphicFramePr>
        <p:xfrm>
          <a:off x="226871" y="1172990"/>
          <a:ext cx="11488050" cy="49115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829350"/>
                <a:gridCol w="3829350"/>
                <a:gridCol w="3829350"/>
              </a:tblGrid>
              <a:tr h="1679560">
                <a:tc>
                  <a:txBody>
                    <a:bodyPr/>
                    <a:lstStyle/>
                    <a:p>
                      <a:pPr algn="l">
                        <a:defRPr b="0" sz="1800">
                          <a:latin typeface="+mn-lt"/>
                          <a:ea typeface="+mn-ea"/>
                          <a:cs typeface="+mn-cs"/>
                        </a:defRPr>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b="0" sz="1800">
                          <a:latin typeface="+mn-lt"/>
                          <a:ea typeface="+mn-ea"/>
                          <a:cs typeface="+mn-cs"/>
                        </a:defRPr>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b="0" sz="1800">
                          <a:latin typeface="+mn-lt"/>
                          <a:ea typeface="+mn-ea"/>
                          <a:cs typeface="+mn-cs"/>
                        </a:defRPr>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713740">
                <a:tc>
                  <a:txBody>
                    <a:bodyPr/>
                    <a:lstStyle/>
                    <a:p>
                      <a:pPr algn="l">
                        <a:defRPr sz="1800"/>
                      </a:pPr>
                      <a:r>
                        <a:rPr sz="1400"/>
                        <a:t>Electromagnetic radiation (at most wavelengths) from the Sun passes through the Earth’s atmosphere.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400"/>
                        <a:t>The Earth absorbs electromagnetic radiation with short wavelengths and so warms up. </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400"/>
                        <a:t>Heat is radiated from the Earth as longer wavelength infrared radiation.</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1553864">
                <a:tc>
                  <a:txBody>
                    <a:bodyPr/>
                    <a:lstStyle/>
                    <a:p>
                      <a:pPr algn="l">
                        <a:defRPr sz="1800"/>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rowSpan="2">
                  <a:txBody>
                    <a:bodyPr/>
                    <a:lstStyle/>
                    <a:p>
                      <a:pPr algn="l">
                        <a:defRPr sz="1800">
                          <a:latin typeface="Raleway Bold"/>
                          <a:ea typeface="Raleway Bold"/>
                          <a:cs typeface="Raleway Bold"/>
                          <a:sym typeface="Raleway Bold"/>
                        </a:defRPr>
                      </a:pPr>
                      <a:r>
                        <a:t>Challenge:</a:t>
                      </a:r>
                    </a:p>
                    <a:p>
                      <a:pPr algn="l">
                        <a:defRPr sz="1400"/>
                      </a:pPr>
                      <a:r>
                        <a:t>Give examples of greenhouse gases.</a:t>
                      </a:r>
                    </a:p>
                    <a:p>
                      <a:pPr algn="l">
                        <a:defRPr sz="1400"/>
                      </a:pPr>
                    </a:p>
                    <a:p>
                      <a:pPr algn="l">
                        <a:defRPr sz="1400"/>
                      </a:pPr>
                    </a:p>
                    <a:p>
                      <a:pPr algn="l">
                        <a:defRPr sz="1400"/>
                      </a:pPr>
                    </a:p>
                    <a:p>
                      <a:pPr algn="l">
                        <a:defRPr sz="1400"/>
                      </a:pPr>
                    </a:p>
                    <a:p>
                      <a:pPr algn="l">
                        <a:defRPr sz="1400"/>
                      </a:pPr>
                      <a:r>
                        <a:t>Which human activities may cause greenhouse gases to increase?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964433">
                <a:tc>
                  <a:txBody>
                    <a:bodyPr/>
                    <a:lstStyle/>
                    <a:p>
                      <a:pPr algn="l">
                        <a:defRPr sz="1800"/>
                      </a:pPr>
                      <a:r>
                        <a:rPr sz="1400"/>
                        <a:t>Some of this infrared radiation is absorbed by greenhouse gases in the atmosphere.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a:pPr>
                      <a:r>
                        <a:rPr sz="1400"/>
                        <a:t>The atmosphere warms up.</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vMerge="1">
                  <a:tcPr/>
                </a:tc>
              </a:tr>
            </a:tbl>
          </a:graphicData>
        </a:graphic>
      </p:graphicFrame>
      <p:sp>
        <p:nvSpPr>
          <p:cNvPr id="243"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44" name="Picture 5" descr="Picture 5"/>
          <p:cNvPicPr>
            <a:picLocks noChangeAspect="1"/>
          </p:cNvPicPr>
          <p:nvPr/>
        </p:nvPicPr>
        <p:blipFill>
          <a:blip r:embed="rId3">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Google Shape;156;p28" descr="Google Shape;156;p28"/>
          <p:cNvPicPr>
            <a:picLocks noChangeAspect="0"/>
          </p:cNvPicPr>
          <p:nvPr/>
        </p:nvPicPr>
        <p:blipFill>
          <a:blip r:embed="rId3">
            <a:extLst/>
          </a:blip>
          <a:stretch>
            <a:fillRect/>
          </a:stretch>
        </p:blipFill>
        <p:spPr>
          <a:xfrm>
            <a:off x="9058275" y="220366"/>
            <a:ext cx="2724150" cy="3268980"/>
          </a:xfrm>
          <a:prstGeom prst="rect">
            <a:avLst/>
          </a:prstGeom>
          <a:ln w="12700">
            <a:miter lim="400000"/>
          </a:ln>
        </p:spPr>
      </p:pic>
      <p:pic>
        <p:nvPicPr>
          <p:cNvPr id="249" name="Google Shape;159;p28" descr="Google Shape;159;p28"/>
          <p:cNvPicPr>
            <a:picLocks noChangeAspect="0"/>
          </p:cNvPicPr>
          <p:nvPr/>
        </p:nvPicPr>
        <p:blipFill>
          <a:blip r:embed="rId4">
            <a:extLst/>
          </a:blip>
          <a:stretch>
            <a:fillRect/>
          </a:stretch>
        </p:blipFill>
        <p:spPr>
          <a:xfrm>
            <a:off x="7934325" y="3714751"/>
            <a:ext cx="4076702" cy="2717802"/>
          </a:xfrm>
          <a:prstGeom prst="rect">
            <a:avLst/>
          </a:prstGeom>
          <a:ln w="12700">
            <a:miter lim="400000"/>
          </a:ln>
        </p:spPr>
      </p:pic>
      <p:sp>
        <p:nvSpPr>
          <p:cNvPr id="250" name="Title 1"/>
          <p:cNvSpPr txBox="1"/>
          <p:nvPr/>
        </p:nvSpPr>
        <p:spPr>
          <a:xfrm>
            <a:off x="226871" y="79339"/>
            <a:ext cx="8347286" cy="954331"/>
          </a:xfrm>
          <a:prstGeom prst="rect">
            <a:avLst/>
          </a:prstGeom>
          <a:solidFill>
            <a:srgbClr val="B8C2E9"/>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vl1pPr>
          </a:lstStyle>
          <a:p>
            <a:pPr/>
            <a:r>
              <a:t>What is the greenhouse effect?</a:t>
            </a:r>
          </a:p>
        </p:txBody>
      </p:sp>
      <p:grpSp>
        <p:nvGrpSpPr>
          <p:cNvPr id="253" name="Google Shape;161;p28"/>
          <p:cNvGrpSpPr/>
          <p:nvPr/>
        </p:nvGrpSpPr>
        <p:grpSpPr>
          <a:xfrm>
            <a:off x="214089" y="1209344"/>
            <a:ext cx="7369496" cy="4288715"/>
            <a:chOff x="0" y="0"/>
            <a:chExt cx="7369494" cy="4288714"/>
          </a:xfrm>
        </p:grpSpPr>
        <p:sp>
          <p:nvSpPr>
            <p:cNvPr id="251" name="Rectangle"/>
            <p:cNvSpPr/>
            <p:nvPr/>
          </p:nvSpPr>
          <p:spPr>
            <a:xfrm>
              <a:off x="-1" y="-1"/>
              <a:ext cx="7356589" cy="4288716"/>
            </a:xfrm>
            <a:prstGeom prst="rect">
              <a:avLst/>
            </a:prstGeom>
            <a:gradFill flip="none" rotWithShape="1">
              <a:gsLst>
                <a:gs pos="0">
                  <a:srgbClr val="B4E5FA"/>
                </a:gs>
                <a:gs pos="50000">
                  <a:srgbClr val="A3DEF8"/>
                </a:gs>
                <a:gs pos="100000">
                  <a:srgbClr val="93DBFB"/>
                </a:gs>
              </a:gsLst>
              <a:lin ang="5400000" scaled="0"/>
            </a:gradFill>
            <a:ln w="9525" cap="flat">
              <a:solidFill>
                <a:srgbClr val="5ECCF3"/>
              </a:solidFill>
              <a:prstDash val="solid"/>
              <a:miter lim="800000"/>
            </a:ln>
            <a:effectLst/>
          </p:spPr>
          <p:txBody>
            <a:bodyPr wrap="square" lIns="45718" tIns="45718" rIns="45718" bIns="45718" numCol="1" anchor="t">
              <a:noAutofit/>
            </a:bodyPr>
            <a:lstStyle/>
            <a:p>
              <a:pPr>
                <a:defRPr i="1" sz="2400">
                  <a:latin typeface="Raleway Bold"/>
                  <a:ea typeface="Raleway Bold"/>
                  <a:cs typeface="Raleway Bold"/>
                  <a:sym typeface="Raleway Bold"/>
                </a:defRPr>
              </a:pPr>
            </a:p>
          </p:txBody>
        </p:sp>
        <p:sp>
          <p:nvSpPr>
            <p:cNvPr id="252" name="Carbon dioxide, methane and water are the main ‘greenhouse’ gases on earth…"/>
            <p:cNvSpPr txBox="1"/>
            <p:nvPr/>
          </p:nvSpPr>
          <p:spPr>
            <a:xfrm>
              <a:off x="37198" y="0"/>
              <a:ext cx="7332296" cy="3748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defRPr sz="2000"/>
              </a:pPr>
              <a:r>
                <a:t>Carbon dioxide, methane and water are the main ‘greenhouse’ gases on earth</a:t>
              </a:r>
            </a:p>
            <a:p>
              <a:pPr>
                <a:defRPr sz="2000"/>
              </a:pPr>
            </a:p>
            <a:p>
              <a:pPr>
                <a:defRPr sz="2000"/>
              </a:pPr>
              <a:r>
                <a:t>If we did not have the </a:t>
              </a:r>
              <a:r>
                <a:rPr i="1">
                  <a:solidFill>
                    <a:srgbClr val="FF0000"/>
                  </a:solidFill>
                  <a:latin typeface="Raleway Bold"/>
                  <a:ea typeface="Raleway Bold"/>
                  <a:cs typeface="Raleway Bold"/>
                  <a:sym typeface="Raleway Bold"/>
                </a:rPr>
                <a:t>NATURAL </a:t>
              </a:r>
              <a:r>
                <a:t>greenhouse effect, due to a lack of carbon dioxide in our atmosphere…. </a:t>
              </a:r>
            </a:p>
            <a:p>
              <a:pPr>
                <a:defRPr sz="2000"/>
              </a:pPr>
            </a:p>
            <a:p>
              <a:pPr>
                <a:defRPr sz="2000" u="sng">
                  <a:solidFill>
                    <a:srgbClr val="0070C0"/>
                  </a:solidFill>
                  <a:latin typeface="Raleway Bold"/>
                  <a:ea typeface="Raleway Bold"/>
                  <a:cs typeface="Raleway Bold"/>
                  <a:sym typeface="Raleway Bold"/>
                </a:defRPr>
              </a:pPr>
              <a:r>
                <a:t>The average temperature on earth would be -19°C</a:t>
              </a:r>
            </a:p>
            <a:p>
              <a:pPr>
                <a:defRPr sz="2000"/>
              </a:pPr>
            </a:p>
            <a:p>
              <a:pPr>
                <a:defRPr sz="2000"/>
              </a:pPr>
              <a:r>
                <a:t>Remember the first life forms evolved in</a:t>
              </a:r>
              <a:r>
                <a:rPr u="sng"/>
                <a:t> liquid </a:t>
              </a:r>
              <a:r>
                <a:t>water. </a:t>
              </a:r>
            </a:p>
            <a:p>
              <a:pPr>
                <a:defRPr sz="2000"/>
              </a:pPr>
            </a:p>
            <a:p>
              <a:pPr>
                <a:defRPr i="1" sz="2000">
                  <a:latin typeface="Raleway Bold"/>
                  <a:ea typeface="Raleway Bold"/>
                  <a:cs typeface="Raleway Bold"/>
                  <a:sym typeface="Raleway Bold"/>
                </a:defRPr>
              </a:pPr>
              <a:r>
                <a:t>There would be no life (at least </a:t>
              </a:r>
              <a:r>
                <a:rPr u="sng">
                  <a:solidFill>
                    <a:srgbClr val="0000FF"/>
                  </a:solidFill>
                  <a:uFill>
                    <a:solidFill>
                      <a:srgbClr val="0000FF"/>
                    </a:solidFill>
                  </a:uFill>
                  <a:hlinkClick r:id="rId5" invalidUrl="" action="" tgtFrame="" tooltip="" history="1" highlightClick="0" endSnd="0"/>
                </a:rPr>
                <a:t>not as we know it</a:t>
              </a:r>
              <a:r>
                <a:t>!) without the </a:t>
              </a:r>
              <a:r>
                <a:rPr>
                  <a:solidFill>
                    <a:srgbClr val="FF0000"/>
                  </a:solidFill>
                </a:rPr>
                <a:t>NATURAL</a:t>
              </a:r>
              <a:r>
                <a:t> greenhouse effect!</a:t>
              </a:r>
            </a:p>
          </p:txBody>
        </p:sp>
      </p:grpSp>
      <p:sp>
        <p:nvSpPr>
          <p:cNvPr id="254"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55" name="Picture 5" descr="Picture 5"/>
          <p:cNvPicPr>
            <a:picLocks noChangeAspect="1"/>
          </p:cNvPicPr>
          <p:nvPr/>
        </p:nvPicPr>
        <p:blipFill>
          <a:blip r:embed="rId6">
            <a:extLst/>
          </a:blip>
          <a:stretch>
            <a:fillRect/>
          </a:stretch>
        </p:blipFill>
        <p:spPr>
          <a:xfrm>
            <a:off x="-127000" y="5994400"/>
            <a:ext cx="1631720" cy="884266"/>
          </a:xfrm>
          <a:prstGeom prst="rect">
            <a:avLst/>
          </a:prstGeom>
          <a:ln w="12700">
            <a:miter lim="400000"/>
          </a:ln>
        </p:spPr>
      </p:pic>
      <p:grpSp>
        <p:nvGrpSpPr>
          <p:cNvPr id="258" name="Title 1"/>
          <p:cNvGrpSpPr/>
          <p:nvPr/>
        </p:nvGrpSpPr>
        <p:grpSpPr>
          <a:xfrm>
            <a:off x="211343" y="5018238"/>
            <a:ext cx="7374985" cy="951831"/>
            <a:chOff x="-1" y="-1"/>
            <a:chExt cx="7374983" cy="951829"/>
          </a:xfrm>
        </p:grpSpPr>
        <p:sp>
          <p:nvSpPr>
            <p:cNvPr id="256" name="Rectangle"/>
            <p:cNvSpPr/>
            <p:nvPr/>
          </p:nvSpPr>
          <p:spPr>
            <a:xfrm>
              <a:off x="-2" y="-2"/>
              <a:ext cx="7374985" cy="951831"/>
            </a:xfrm>
            <a:prstGeom prst="rect">
              <a:avLst/>
            </a:prstGeom>
            <a:solidFill>
              <a:srgbClr val="B8C2E9"/>
            </a:solidFill>
            <a:ln w="12700" cap="flat">
              <a:noFill/>
              <a:miter lim="400000"/>
            </a:ln>
            <a:effectLst/>
          </p:spPr>
          <p:txBody>
            <a:bodyPr wrap="square" lIns="45718" tIns="45718" rIns="45718" bIns="45718" numCol="1" anchor="ctr">
              <a:noAutofit/>
            </a:bodyPr>
            <a:lstStyle/>
            <a:p>
              <a:pPr>
                <a:lnSpc>
                  <a:spcPct val="90000"/>
                </a:lnSpc>
                <a:defRPr sz="4400"/>
              </a:pPr>
            </a:p>
          </p:txBody>
        </p:sp>
        <p:sp>
          <p:nvSpPr>
            <p:cNvPr id="257" name="Give examples of greenhouse gases.…"/>
            <p:cNvSpPr txBox="1"/>
            <p:nvPr/>
          </p:nvSpPr>
          <p:spPr>
            <a:xfrm>
              <a:off x="45026" y="3474"/>
              <a:ext cx="7284929" cy="9448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nSpc>
                  <a:spcPct val="90000"/>
                </a:lnSpc>
                <a:defRPr sz="2000"/>
              </a:pPr>
              <a:r>
                <a:t>Give examples of greenhouse gases.</a:t>
              </a:r>
              <a:endParaRPr sz="4400"/>
            </a:p>
            <a:p>
              <a:pPr>
                <a:lnSpc>
                  <a:spcPct val="90000"/>
                </a:lnSpc>
                <a:defRPr sz="2000"/>
              </a:pPr>
              <a:r>
                <a:t>Which human activities may cause greenhouse gases to increase?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53"/>
                                        </p:tgtEl>
                                        <p:attrNameLst>
                                          <p:attrName>style.visibility</p:attrName>
                                        </p:attrNameLst>
                                      </p:cBhvr>
                                      <p:to>
                                        <p:strVal val="visible"/>
                                      </p:to>
                                    </p:set>
                                    <p:anim calcmode="lin" valueType="num">
                                      <p:cBhvr>
                                        <p:cTn id="7" dur="500" fill="hold"/>
                                        <p:tgtEl>
                                          <p:spTgt spid="253"/>
                                        </p:tgtEl>
                                        <p:attrNameLst>
                                          <p:attrName>ppt_x</p:attrName>
                                        </p:attrNameLst>
                                      </p:cBhvr>
                                      <p:tavLst>
                                        <p:tav tm="0">
                                          <p:val>
                                            <p:strVal val="#ppt_x"/>
                                          </p:val>
                                        </p:tav>
                                        <p:tav tm="100000">
                                          <p:val>
                                            <p:strVal val="#ppt_x"/>
                                          </p:val>
                                        </p:tav>
                                      </p:tavLst>
                                    </p:anim>
                                    <p:anim calcmode="lin" valueType="num">
                                      <p:cBhvr>
                                        <p:cTn id="8" dur="500" fill="hold"/>
                                        <p:tgtEl>
                                          <p:spTgt spid="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Google Shape;198;p31" descr="Google Shape;198;p31"/>
          <p:cNvPicPr>
            <a:picLocks noChangeAspect="1"/>
          </p:cNvPicPr>
          <p:nvPr/>
        </p:nvPicPr>
        <p:blipFill>
          <a:blip r:embed="rId2">
            <a:extLst/>
          </a:blip>
          <a:stretch>
            <a:fillRect/>
          </a:stretch>
        </p:blipFill>
        <p:spPr>
          <a:xfrm>
            <a:off x="315068" y="361950"/>
            <a:ext cx="11561863" cy="5780933"/>
          </a:xfrm>
          <a:prstGeom prst="rect">
            <a:avLst/>
          </a:prstGeom>
          <a:ln w="12700">
            <a:miter lim="400000"/>
          </a:ln>
        </p:spPr>
      </p:pic>
      <p:sp>
        <p:nvSpPr>
          <p:cNvPr id="263"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64" name="Picture 5" descr="Picture 5"/>
          <p:cNvPicPr>
            <a:picLocks noChangeAspect="1"/>
          </p:cNvPicPr>
          <p:nvPr/>
        </p:nvPicPr>
        <p:blipFill>
          <a:blip r:embed="rId3">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Title 1"/>
          <p:cNvSpPr txBox="1"/>
          <p:nvPr/>
        </p:nvSpPr>
        <p:spPr>
          <a:xfrm>
            <a:off x="226871" y="79339"/>
            <a:ext cx="8347286" cy="954331"/>
          </a:xfrm>
          <a:prstGeom prst="rect">
            <a:avLst/>
          </a:prstGeom>
          <a:solidFill>
            <a:srgbClr val="B8C2E9"/>
          </a:solidFill>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sz="4400"/>
            </a:lvl1pPr>
          </a:lstStyle>
          <a:p>
            <a:pPr/>
            <a:r>
              <a:t>Greenhouse gases</a:t>
            </a:r>
          </a:p>
        </p:txBody>
      </p:sp>
      <p:sp>
        <p:nvSpPr>
          <p:cNvPr id="267" name="Text Placeholder 2"/>
          <p:cNvSpPr txBox="1"/>
          <p:nvPr>
            <p:ph type="body" idx="1"/>
          </p:nvPr>
        </p:nvSpPr>
        <p:spPr>
          <a:xfrm>
            <a:off x="212031" y="1253329"/>
            <a:ext cx="10721013" cy="4351342"/>
          </a:xfrm>
          <a:prstGeom prst="rect">
            <a:avLst/>
          </a:prstGeom>
        </p:spPr>
        <p:txBody>
          <a:bodyPr/>
          <a:lstStyle/>
          <a:p>
            <a:pPr marL="0" indent="186261">
              <a:buSzTx/>
              <a:buNone/>
              <a:defRPr sz="2400"/>
            </a:pPr>
            <a:r>
              <a:t>Over the past century the amount of carbon dioxide released into the atmosphere has greatly increased. Fossil fuels such as coal and oil are burned to generate electricity and run cars.</a:t>
            </a:r>
          </a:p>
          <a:p>
            <a:pPr marL="0" indent="186261">
              <a:buSzTx/>
              <a:buNone/>
              <a:defRPr sz="2400"/>
            </a:pPr>
          </a:p>
          <a:p>
            <a:pPr marL="0" indent="186261">
              <a:spcBef>
                <a:spcPts val="0"/>
              </a:spcBef>
              <a:buSzTx/>
              <a:buNone/>
              <a:defRPr sz="2400"/>
            </a:pPr>
            <a:r>
              <a:t>As more trees are cut down for timber and to </a:t>
            </a:r>
          </a:p>
          <a:p>
            <a:pPr marL="0" indent="186261">
              <a:spcBef>
                <a:spcPts val="0"/>
              </a:spcBef>
              <a:buSzTx/>
              <a:buNone/>
              <a:defRPr sz="2400"/>
            </a:pPr>
            <a:r>
              <a:t>clear land the carbon dioxide removed from the air </a:t>
            </a:r>
          </a:p>
          <a:p>
            <a:pPr marL="0" indent="186261">
              <a:spcBef>
                <a:spcPts val="0"/>
              </a:spcBef>
              <a:buSzTx/>
              <a:buNone/>
              <a:defRPr sz="2400"/>
            </a:pPr>
            <a:r>
              <a:t>through photosynthesis decreases.</a:t>
            </a:r>
          </a:p>
          <a:p>
            <a:pPr marL="0" indent="186261">
              <a:spcBef>
                <a:spcPts val="0"/>
              </a:spcBef>
              <a:buSzTx/>
              <a:buNone/>
              <a:defRPr sz="2400"/>
            </a:pPr>
          </a:p>
          <a:p>
            <a:pPr marL="0" indent="186261">
              <a:spcBef>
                <a:spcPts val="0"/>
              </a:spcBef>
              <a:buSzTx/>
              <a:buNone/>
              <a:defRPr sz="2400"/>
            </a:pPr>
            <a:r>
              <a:t>The graph opposite shows changes in temperature </a:t>
            </a:r>
          </a:p>
          <a:p>
            <a:pPr marL="0" indent="186261">
              <a:spcBef>
                <a:spcPts val="0"/>
              </a:spcBef>
              <a:buSzTx/>
              <a:buNone/>
              <a:defRPr sz="2400"/>
            </a:pPr>
            <a:r>
              <a:t>and concentration of carbon dioxide. </a:t>
            </a:r>
          </a:p>
          <a:p>
            <a:pPr marL="0" indent="186261">
              <a:buSzTx/>
              <a:buNone/>
              <a:defRPr sz="2400">
                <a:latin typeface="Raleway Bold"/>
                <a:ea typeface="Raleway Bold"/>
                <a:cs typeface="Raleway Bold"/>
                <a:sym typeface="Raleway Bold"/>
              </a:defRPr>
            </a:pPr>
            <a:r>
              <a:t>What patterns can you see?</a:t>
            </a:r>
          </a:p>
        </p:txBody>
      </p:sp>
      <p:pic>
        <p:nvPicPr>
          <p:cNvPr id="268" name="Picture 3" descr="Picture 3"/>
          <p:cNvPicPr>
            <a:picLocks noChangeAspect="1"/>
          </p:cNvPicPr>
          <p:nvPr/>
        </p:nvPicPr>
        <p:blipFill>
          <a:blip r:embed="rId2">
            <a:extLst/>
          </a:blip>
          <a:srcRect l="55760" t="15056" r="7608" b="21464"/>
          <a:stretch>
            <a:fillRect/>
          </a:stretch>
        </p:blipFill>
        <p:spPr>
          <a:xfrm>
            <a:off x="7275441" y="2226365"/>
            <a:ext cx="4704526" cy="4583758"/>
          </a:xfrm>
          <a:prstGeom prst="rect">
            <a:avLst/>
          </a:prstGeom>
          <a:ln w="12700">
            <a:miter lim="400000"/>
          </a:ln>
        </p:spPr>
      </p:pic>
      <p:sp>
        <p:nvSpPr>
          <p:cNvPr id="269" name="Rectangle"/>
          <p:cNvSpPr/>
          <p:nvPr/>
        </p:nvSpPr>
        <p:spPr>
          <a:xfrm>
            <a:off x="-40086" y="6178093"/>
            <a:ext cx="1602187" cy="631021"/>
          </a:xfrm>
          <a:prstGeom prst="rect">
            <a:avLst/>
          </a:prstGeom>
          <a:solidFill>
            <a:srgbClr val="FFFFFF"/>
          </a:solidFill>
          <a:ln w="12700">
            <a:miter lim="400000"/>
          </a:ln>
        </p:spPr>
        <p:txBody>
          <a:bodyPr lIns="45718" tIns="45718" rIns="45718" bIns="45718" anchor="ctr"/>
          <a:lstStyle/>
          <a:p>
            <a:pPr defTabSz="457200"/>
          </a:p>
        </p:txBody>
      </p:sp>
      <p:pic>
        <p:nvPicPr>
          <p:cNvPr id="270" name="Picture 5" descr="Picture 5"/>
          <p:cNvPicPr>
            <a:picLocks noChangeAspect="1"/>
          </p:cNvPicPr>
          <p:nvPr/>
        </p:nvPicPr>
        <p:blipFill>
          <a:blip r:embed="rId3">
            <a:extLst/>
          </a:blip>
          <a:stretch>
            <a:fillRect/>
          </a:stretch>
        </p:blipFill>
        <p:spPr>
          <a:xfrm>
            <a:off x="-127000" y="5994400"/>
            <a:ext cx="1631720" cy="88426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Raleway Regular"/>
        <a:ea typeface="Raleway Regular"/>
        <a:cs typeface="Raleway Regula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Raleway Regular"/>
        <a:ea typeface="Raleway Regular"/>
        <a:cs typeface="Raleway Regula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Raleway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