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Raleway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Raleway Bold"/>
          <a:ea typeface="Raleway Bold"/>
          <a:cs typeface="Raleway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Raleway Regular"/>
      </a:defRPr>
    </a:lvl1pPr>
    <a:lvl2pPr indent="228600" latinLnBrk="0">
      <a:defRPr sz="1200">
        <a:latin typeface="+mn-lt"/>
        <a:ea typeface="+mn-ea"/>
        <a:cs typeface="+mn-cs"/>
        <a:sym typeface="Raleway Regular"/>
      </a:defRPr>
    </a:lvl2pPr>
    <a:lvl3pPr indent="457200" latinLnBrk="0">
      <a:defRPr sz="1200">
        <a:latin typeface="+mn-lt"/>
        <a:ea typeface="+mn-ea"/>
        <a:cs typeface="+mn-cs"/>
        <a:sym typeface="Raleway Regular"/>
      </a:defRPr>
    </a:lvl3pPr>
    <a:lvl4pPr indent="685800" latinLnBrk="0">
      <a:defRPr sz="1200">
        <a:latin typeface="+mn-lt"/>
        <a:ea typeface="+mn-ea"/>
        <a:cs typeface="+mn-cs"/>
        <a:sym typeface="Raleway Regular"/>
      </a:defRPr>
    </a:lvl4pPr>
    <a:lvl5pPr indent="914400" latinLnBrk="0">
      <a:defRPr sz="1200">
        <a:latin typeface="+mn-lt"/>
        <a:ea typeface="+mn-ea"/>
        <a:cs typeface="+mn-cs"/>
        <a:sym typeface="Raleway Regular"/>
      </a:defRPr>
    </a:lvl5pPr>
    <a:lvl6pPr indent="1143000" latinLnBrk="0">
      <a:defRPr sz="1200">
        <a:latin typeface="+mn-lt"/>
        <a:ea typeface="+mn-ea"/>
        <a:cs typeface="+mn-cs"/>
        <a:sym typeface="Raleway Regular"/>
      </a:defRPr>
    </a:lvl6pPr>
    <a:lvl7pPr indent="1371600" latinLnBrk="0">
      <a:defRPr sz="1200">
        <a:latin typeface="+mn-lt"/>
        <a:ea typeface="+mn-ea"/>
        <a:cs typeface="+mn-cs"/>
        <a:sym typeface="Raleway Regular"/>
      </a:defRPr>
    </a:lvl7pPr>
    <a:lvl8pPr indent="1600200" latinLnBrk="0">
      <a:defRPr sz="1200">
        <a:latin typeface="+mn-lt"/>
        <a:ea typeface="+mn-ea"/>
        <a:cs typeface="+mn-cs"/>
        <a:sym typeface="Raleway Regular"/>
      </a:defRPr>
    </a:lvl8pPr>
    <a:lvl9pPr indent="1828800" latinLnBrk="0">
      <a:defRPr sz="1200">
        <a:latin typeface="+mn-lt"/>
        <a:ea typeface="+mn-ea"/>
        <a:cs typeface="+mn-cs"/>
        <a:sym typeface="Raleway Regular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Highlight that both carbon monoxide and soot (carbon particulates) are produced through incomplete combustion.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3" name="Shape 23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Each student should use a different colour pen with expectation that everybody writes.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hape 2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Consensus placemat – each student writes their thought in the box in front of them within a given amount of time e.g. 3minutes</a:t>
            </a:r>
          </a:p>
          <a:p>
            <a:pPr/>
            <a:r>
              <a:t>They then discuss as a group what each person has written and agree which key points are most relevant and write them into the centre box. Again set a time limit for this.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0" name="Shape 2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Consensus placemat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8" name="Shape 2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Students may need support to develop plan with question to prompt thinking such as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1pPr>
            <a:lvl2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2pPr>
            <a:lvl3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3pPr>
            <a:lvl4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4pPr>
            <a:lvl5pPr marL="0" indent="0">
              <a:buSzTx/>
              <a:buFontTx/>
              <a:buNone/>
              <a:defRPr sz="2400">
                <a:latin typeface="Raleway Bold"/>
                <a:ea typeface="Raleway Bold"/>
                <a:cs typeface="Raleway Bold"/>
                <a:sym typeface="Raleway 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091166" y="6404293"/>
            <a:ext cx="262635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Raleway Light"/>
          <a:ea typeface="Raleway Light"/>
          <a:cs typeface="Raleway Light"/>
          <a:sym typeface="Raleway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Raleway Regular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Raleway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Raleway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5" Type="http://schemas.openxmlformats.org/officeDocument/2006/relationships/image" Target="../media/image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jpeg"/><Relationship Id="rId4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.jpeg"/><Relationship Id="rId6" Type="http://schemas.openxmlformats.org/officeDocument/2006/relationships/image" Target="../media/image4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9"/>
          <p:cNvSpPr txBox="1"/>
          <p:nvPr>
            <p:ph type="title"/>
          </p:nvPr>
        </p:nvSpPr>
        <p:spPr>
          <a:xfrm>
            <a:off x="839786" y="457200"/>
            <a:ext cx="3932241" cy="16002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Text Placeholder 11"/>
          <p:cNvSpPr txBox="1"/>
          <p:nvPr>
            <p:ph type="body" sz="quarter" idx="1"/>
          </p:nvPr>
        </p:nvSpPr>
        <p:spPr>
          <a:xfrm>
            <a:off x="839786" y="2057400"/>
            <a:ext cx="3932241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1" cy="5507665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extBox 7"/>
          <p:cNvSpPr txBox="1"/>
          <p:nvPr/>
        </p:nvSpPr>
        <p:spPr>
          <a:xfrm>
            <a:off x="-28355" y="4800124"/>
            <a:ext cx="12248710" cy="156463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sz="4000"/>
            </a:pPr>
            <a:r>
              <a:t>How can you build an offshore windfarm?</a:t>
            </a:r>
          </a:p>
          <a:p>
            <a:pPr algn="ctr">
              <a:defRPr sz="1400"/>
            </a:pPr>
          </a:p>
          <a:p>
            <a:pPr algn="ctr">
              <a:defRPr sz="2000"/>
            </a:pPr>
            <a:r>
              <a:t>in partnership with</a:t>
            </a:r>
            <a:endParaRPr sz="2400"/>
          </a:p>
        </p:txBody>
      </p:sp>
      <p:pic>
        <p:nvPicPr>
          <p:cNvPr id="98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5993" y="5914030"/>
            <a:ext cx="3132865" cy="918255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Picture 12" descr="Picture 1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43770" y="6131419"/>
            <a:ext cx="3064769" cy="6693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9000" y="5359648"/>
            <a:ext cx="2803016" cy="15190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oogle Shape;164;p21"/>
          <p:cNvGrpSpPr/>
          <p:nvPr/>
        </p:nvGrpSpPr>
        <p:grpSpPr>
          <a:xfrm>
            <a:off x="2182772" y="1526484"/>
            <a:ext cx="1534114" cy="624800"/>
            <a:chOff x="0" y="0"/>
            <a:chExt cx="1534113" cy="624798"/>
          </a:xfrm>
        </p:grpSpPr>
        <p:sp>
          <p:nvSpPr>
            <p:cNvPr id="177" name="Rectangle"/>
            <p:cNvSpPr/>
            <p:nvPr/>
          </p:nvSpPr>
          <p:spPr>
            <a:xfrm>
              <a:off x="-1" y="-1"/>
              <a:ext cx="1534114" cy="3693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78" name="Sulphur dioxide"/>
            <p:cNvSpPr txBox="1"/>
            <p:nvPr/>
          </p:nvSpPr>
          <p:spPr>
            <a:xfrm>
              <a:off x="45724" y="-1"/>
              <a:ext cx="1442664" cy="624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/>
              <a:r>
                <a:t>Sulphur dioxide</a:t>
              </a:r>
            </a:p>
          </p:txBody>
        </p:sp>
      </p:grpSp>
      <p:grpSp>
        <p:nvGrpSpPr>
          <p:cNvPr id="182" name="Google Shape;165;p21"/>
          <p:cNvGrpSpPr/>
          <p:nvPr/>
        </p:nvGrpSpPr>
        <p:grpSpPr>
          <a:xfrm>
            <a:off x="7274103" y="1526484"/>
            <a:ext cx="1097284" cy="624800"/>
            <a:chOff x="0" y="0"/>
            <a:chExt cx="1097282" cy="624798"/>
          </a:xfrm>
        </p:grpSpPr>
        <p:sp>
          <p:nvSpPr>
            <p:cNvPr id="180" name="Rectangle"/>
            <p:cNvSpPr/>
            <p:nvPr/>
          </p:nvSpPr>
          <p:spPr>
            <a:xfrm>
              <a:off x="-1" y="-1"/>
              <a:ext cx="1097283" cy="3693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81" name="Acid Rain"/>
            <p:cNvSpPr txBox="1"/>
            <p:nvPr/>
          </p:nvSpPr>
          <p:spPr>
            <a:xfrm>
              <a:off x="45724" y="-1"/>
              <a:ext cx="1005833" cy="624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/>
              <a:r>
                <a:t>Acid Rain</a:t>
              </a:r>
            </a:p>
          </p:txBody>
        </p:sp>
      </p:grpSp>
      <p:grpSp>
        <p:nvGrpSpPr>
          <p:cNvPr id="185" name="Google Shape;166;p21"/>
          <p:cNvGrpSpPr/>
          <p:nvPr/>
        </p:nvGrpSpPr>
        <p:grpSpPr>
          <a:xfrm>
            <a:off x="7717456" y="2661499"/>
            <a:ext cx="1307858" cy="646334"/>
            <a:chOff x="0" y="0"/>
            <a:chExt cx="1307856" cy="646333"/>
          </a:xfrm>
        </p:grpSpPr>
        <p:sp>
          <p:nvSpPr>
            <p:cNvPr id="183" name="Rectangle"/>
            <p:cNvSpPr/>
            <p:nvPr/>
          </p:nvSpPr>
          <p:spPr>
            <a:xfrm>
              <a:off x="-1" y="-1"/>
              <a:ext cx="1307858" cy="6463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84" name="Carbon monoxide"/>
            <p:cNvSpPr txBox="1"/>
            <p:nvPr/>
          </p:nvSpPr>
          <p:spPr>
            <a:xfrm>
              <a:off x="45725" y="-1"/>
              <a:ext cx="1216408" cy="624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/>
              <a:r>
                <a:t>Carbon monoxide</a:t>
              </a:r>
            </a:p>
          </p:txBody>
        </p:sp>
      </p:grpSp>
      <p:grpSp>
        <p:nvGrpSpPr>
          <p:cNvPr id="188" name="Google Shape;167;p21"/>
          <p:cNvGrpSpPr/>
          <p:nvPr/>
        </p:nvGrpSpPr>
        <p:grpSpPr>
          <a:xfrm>
            <a:off x="4676489" y="6004344"/>
            <a:ext cx="1097284" cy="369336"/>
            <a:chOff x="-1" y="-1"/>
            <a:chExt cx="1097283" cy="369335"/>
          </a:xfrm>
        </p:grpSpPr>
        <p:sp>
          <p:nvSpPr>
            <p:cNvPr id="186" name="Rectangle"/>
            <p:cNvSpPr/>
            <p:nvPr/>
          </p:nvSpPr>
          <p:spPr>
            <a:xfrm>
              <a:off x="-2" y="-2"/>
              <a:ext cx="1097284" cy="36933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/>
            </a:p>
          </p:txBody>
        </p:sp>
        <p:sp>
          <p:nvSpPr>
            <p:cNvPr id="187" name="Asthma"/>
            <p:cNvSpPr txBox="1"/>
            <p:nvPr/>
          </p:nvSpPr>
          <p:spPr>
            <a:xfrm>
              <a:off x="45724" y="-1"/>
              <a:ext cx="1005833" cy="358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/>
            </a:lstStyle>
            <a:p>
              <a:pPr/>
              <a:r>
                <a:t>Asthma</a:t>
              </a:r>
            </a:p>
          </p:txBody>
        </p:sp>
      </p:grpSp>
      <p:grpSp>
        <p:nvGrpSpPr>
          <p:cNvPr id="191" name="Google Shape;168;p21"/>
          <p:cNvGrpSpPr/>
          <p:nvPr/>
        </p:nvGrpSpPr>
        <p:grpSpPr>
          <a:xfrm>
            <a:off x="3720107" y="4631833"/>
            <a:ext cx="1335994" cy="891499"/>
            <a:chOff x="0" y="0"/>
            <a:chExt cx="1335993" cy="891498"/>
          </a:xfrm>
        </p:grpSpPr>
        <p:sp>
          <p:nvSpPr>
            <p:cNvPr id="189" name="Rectangle"/>
            <p:cNvSpPr/>
            <p:nvPr/>
          </p:nvSpPr>
          <p:spPr>
            <a:xfrm>
              <a:off x="-1" y="0"/>
              <a:ext cx="1335995" cy="64633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90" name="Complete combustion"/>
            <p:cNvSpPr txBox="1"/>
            <p:nvPr/>
          </p:nvSpPr>
          <p:spPr>
            <a:xfrm>
              <a:off x="45724" y="-1"/>
              <a:ext cx="1244544" cy="8914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/>
              <a:r>
                <a:t>Complete combustion</a:t>
              </a:r>
            </a:p>
          </p:txBody>
        </p:sp>
      </p:grpSp>
      <p:grpSp>
        <p:nvGrpSpPr>
          <p:cNvPr id="194" name="Google Shape;169;p21"/>
          <p:cNvGrpSpPr/>
          <p:nvPr/>
        </p:nvGrpSpPr>
        <p:grpSpPr>
          <a:xfrm>
            <a:off x="6388791" y="4167730"/>
            <a:ext cx="1770628" cy="624799"/>
            <a:chOff x="0" y="0"/>
            <a:chExt cx="1770627" cy="624798"/>
          </a:xfrm>
        </p:grpSpPr>
        <p:sp>
          <p:nvSpPr>
            <p:cNvPr id="192" name="Rectangle"/>
            <p:cNvSpPr/>
            <p:nvPr/>
          </p:nvSpPr>
          <p:spPr>
            <a:xfrm>
              <a:off x="0" y="-1"/>
              <a:ext cx="1770628" cy="3693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93" name="Nitrogen oxides"/>
            <p:cNvSpPr txBox="1"/>
            <p:nvPr/>
          </p:nvSpPr>
          <p:spPr>
            <a:xfrm>
              <a:off x="45724" y="-1"/>
              <a:ext cx="1679178" cy="624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/>
              <a:r>
                <a:t>Nitrogen oxides</a:t>
              </a:r>
            </a:p>
          </p:txBody>
        </p:sp>
      </p:grpSp>
      <p:grpSp>
        <p:nvGrpSpPr>
          <p:cNvPr id="197" name="Google Shape;170;p21"/>
          <p:cNvGrpSpPr/>
          <p:nvPr/>
        </p:nvGrpSpPr>
        <p:grpSpPr>
          <a:xfrm>
            <a:off x="10084716" y="3010711"/>
            <a:ext cx="1335995" cy="1158199"/>
            <a:chOff x="0" y="0"/>
            <a:chExt cx="1335994" cy="1158198"/>
          </a:xfrm>
        </p:grpSpPr>
        <p:sp>
          <p:nvSpPr>
            <p:cNvPr id="195" name="Rectangle"/>
            <p:cNvSpPr/>
            <p:nvPr/>
          </p:nvSpPr>
          <p:spPr>
            <a:xfrm>
              <a:off x="0" y="0"/>
              <a:ext cx="1335995" cy="646334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96" name="Incomplete combustion"/>
            <p:cNvSpPr txBox="1"/>
            <p:nvPr/>
          </p:nvSpPr>
          <p:spPr>
            <a:xfrm>
              <a:off x="45724" y="0"/>
              <a:ext cx="1244545" cy="1158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/>
              <a:r>
                <a:t>Incomplete combustion</a:t>
              </a:r>
            </a:p>
          </p:txBody>
        </p:sp>
      </p:grpSp>
      <p:grpSp>
        <p:nvGrpSpPr>
          <p:cNvPr id="200" name="Google Shape;171;p21"/>
          <p:cNvGrpSpPr/>
          <p:nvPr/>
        </p:nvGrpSpPr>
        <p:grpSpPr>
          <a:xfrm>
            <a:off x="202084" y="2740579"/>
            <a:ext cx="1603721" cy="646335"/>
            <a:chOff x="0" y="0"/>
            <a:chExt cx="1603720" cy="646333"/>
          </a:xfrm>
        </p:grpSpPr>
        <p:sp>
          <p:nvSpPr>
            <p:cNvPr id="198" name="Rectangle"/>
            <p:cNvSpPr/>
            <p:nvPr/>
          </p:nvSpPr>
          <p:spPr>
            <a:xfrm>
              <a:off x="-1" y="-1"/>
              <a:ext cx="1603721" cy="6463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99" name="Fossil Fuels"/>
            <p:cNvSpPr txBox="1"/>
            <p:nvPr/>
          </p:nvSpPr>
          <p:spPr>
            <a:xfrm>
              <a:off x="45724" y="-1"/>
              <a:ext cx="1512271" cy="358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/>
              <a:r>
                <a:t>Fossil Fuels</a:t>
              </a:r>
            </a:p>
          </p:txBody>
        </p:sp>
      </p:grpSp>
      <p:grpSp>
        <p:nvGrpSpPr>
          <p:cNvPr id="203" name="Google Shape;173;p21"/>
          <p:cNvGrpSpPr/>
          <p:nvPr/>
        </p:nvGrpSpPr>
        <p:grpSpPr>
          <a:xfrm>
            <a:off x="5799911" y="5157639"/>
            <a:ext cx="1335994" cy="624799"/>
            <a:chOff x="0" y="0"/>
            <a:chExt cx="1335993" cy="624798"/>
          </a:xfrm>
        </p:grpSpPr>
        <p:sp>
          <p:nvSpPr>
            <p:cNvPr id="201" name="Rectangle"/>
            <p:cNvSpPr/>
            <p:nvPr/>
          </p:nvSpPr>
          <p:spPr>
            <a:xfrm>
              <a:off x="-1" y="-1"/>
              <a:ext cx="1335995" cy="3693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/>
            </a:p>
          </p:txBody>
        </p:sp>
        <p:sp>
          <p:nvSpPr>
            <p:cNvPr id="202" name="Car engines"/>
            <p:cNvSpPr txBox="1"/>
            <p:nvPr/>
          </p:nvSpPr>
          <p:spPr>
            <a:xfrm>
              <a:off x="45724" y="-1"/>
              <a:ext cx="1244544" cy="624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/>
            </a:lstStyle>
            <a:p>
              <a:pPr/>
              <a:r>
                <a:t>Car engines</a:t>
              </a:r>
            </a:p>
          </p:txBody>
        </p:sp>
      </p:grpSp>
      <p:grpSp>
        <p:nvGrpSpPr>
          <p:cNvPr id="206" name="Google Shape;174;p21"/>
          <p:cNvGrpSpPr/>
          <p:nvPr/>
        </p:nvGrpSpPr>
        <p:grpSpPr>
          <a:xfrm>
            <a:off x="10047049" y="1124956"/>
            <a:ext cx="1335995" cy="646334"/>
            <a:chOff x="-1" y="0"/>
            <a:chExt cx="1335994" cy="646333"/>
          </a:xfrm>
        </p:grpSpPr>
        <p:sp>
          <p:nvSpPr>
            <p:cNvPr id="204" name="Rectangle"/>
            <p:cNvSpPr/>
            <p:nvPr/>
          </p:nvSpPr>
          <p:spPr>
            <a:xfrm>
              <a:off x="-2" y="-1"/>
              <a:ext cx="1335995" cy="6463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05" name="Global warming"/>
            <p:cNvSpPr txBox="1"/>
            <p:nvPr/>
          </p:nvSpPr>
          <p:spPr>
            <a:xfrm>
              <a:off x="45724" y="-1"/>
              <a:ext cx="1244544" cy="624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/>
              <a:r>
                <a:t>Global warming</a:t>
              </a:r>
            </a:p>
          </p:txBody>
        </p:sp>
      </p:grpSp>
      <p:grpSp>
        <p:nvGrpSpPr>
          <p:cNvPr id="209" name="Google Shape;175;p21"/>
          <p:cNvGrpSpPr/>
          <p:nvPr/>
        </p:nvGrpSpPr>
        <p:grpSpPr>
          <a:xfrm>
            <a:off x="942534" y="5239574"/>
            <a:ext cx="1754886" cy="764773"/>
            <a:chOff x="0" y="-1"/>
            <a:chExt cx="1754884" cy="764772"/>
          </a:xfrm>
        </p:grpSpPr>
        <p:sp>
          <p:nvSpPr>
            <p:cNvPr id="207" name="Rectangle"/>
            <p:cNvSpPr/>
            <p:nvPr/>
          </p:nvSpPr>
          <p:spPr>
            <a:xfrm>
              <a:off x="-1" y="-2"/>
              <a:ext cx="1754886" cy="76477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/>
            </a:p>
          </p:txBody>
        </p:sp>
        <p:sp>
          <p:nvSpPr>
            <p:cNvPr id="208" name="Cattle and rice farming"/>
            <p:cNvSpPr txBox="1"/>
            <p:nvPr/>
          </p:nvSpPr>
          <p:spPr>
            <a:xfrm>
              <a:off x="45724" y="-2"/>
              <a:ext cx="1663436" cy="624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/>
            </a:lstStyle>
            <a:p>
              <a:pPr/>
              <a:r>
                <a:t>Cattle and rice farming</a:t>
              </a:r>
            </a:p>
          </p:txBody>
        </p:sp>
      </p:grpSp>
      <p:grpSp>
        <p:nvGrpSpPr>
          <p:cNvPr id="212" name="Google Shape;176;p21"/>
          <p:cNvGrpSpPr/>
          <p:nvPr/>
        </p:nvGrpSpPr>
        <p:grpSpPr>
          <a:xfrm>
            <a:off x="1632854" y="3890731"/>
            <a:ext cx="1335995" cy="646334"/>
            <a:chOff x="-1" y="0"/>
            <a:chExt cx="1335994" cy="646333"/>
          </a:xfrm>
        </p:grpSpPr>
        <p:sp>
          <p:nvSpPr>
            <p:cNvPr id="210" name="Rectangle"/>
            <p:cNvSpPr/>
            <p:nvPr/>
          </p:nvSpPr>
          <p:spPr>
            <a:xfrm>
              <a:off x="-2" y="-1"/>
              <a:ext cx="1335995" cy="6463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11" name="Global dimming"/>
            <p:cNvSpPr txBox="1"/>
            <p:nvPr/>
          </p:nvSpPr>
          <p:spPr>
            <a:xfrm>
              <a:off x="45724" y="-1"/>
              <a:ext cx="1244544" cy="624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/>
              <a:r>
                <a:t>Global dimming</a:t>
              </a:r>
            </a:p>
          </p:txBody>
        </p:sp>
      </p:grpSp>
      <p:grpSp>
        <p:nvGrpSpPr>
          <p:cNvPr id="215" name="Google Shape;177;p21"/>
          <p:cNvGrpSpPr/>
          <p:nvPr/>
        </p:nvGrpSpPr>
        <p:grpSpPr>
          <a:xfrm>
            <a:off x="10349801" y="4198360"/>
            <a:ext cx="1335995" cy="756642"/>
            <a:chOff x="-1" y="-1"/>
            <a:chExt cx="1335994" cy="756641"/>
          </a:xfrm>
        </p:grpSpPr>
        <p:sp>
          <p:nvSpPr>
            <p:cNvPr id="213" name="Rectangle"/>
            <p:cNvSpPr/>
            <p:nvPr/>
          </p:nvSpPr>
          <p:spPr>
            <a:xfrm>
              <a:off x="-2" y="-2"/>
              <a:ext cx="1335995" cy="75664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214" name="Greenhouse Gases"/>
            <p:cNvSpPr txBox="1"/>
            <p:nvPr/>
          </p:nvSpPr>
          <p:spPr>
            <a:xfrm>
              <a:off x="45724" y="-2"/>
              <a:ext cx="1244544" cy="624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/>
              <a:r>
                <a:t>Greenhouse Gases</a:t>
              </a:r>
            </a:p>
          </p:txBody>
        </p:sp>
      </p:grpSp>
      <p:grpSp>
        <p:nvGrpSpPr>
          <p:cNvPr id="218" name="Google Shape;178;p21"/>
          <p:cNvGrpSpPr/>
          <p:nvPr/>
        </p:nvGrpSpPr>
        <p:grpSpPr>
          <a:xfrm>
            <a:off x="8427585" y="5322489"/>
            <a:ext cx="1317681" cy="535159"/>
            <a:chOff x="-1" y="0"/>
            <a:chExt cx="1317680" cy="535157"/>
          </a:xfrm>
        </p:grpSpPr>
        <p:sp>
          <p:nvSpPr>
            <p:cNvPr id="216" name="Rectangle"/>
            <p:cNvSpPr/>
            <p:nvPr/>
          </p:nvSpPr>
          <p:spPr>
            <a:xfrm>
              <a:off x="-2" y="0"/>
              <a:ext cx="1317682" cy="53515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/>
            </a:p>
          </p:txBody>
        </p:sp>
        <p:sp>
          <p:nvSpPr>
            <p:cNvPr id="217" name="Methane"/>
            <p:cNvSpPr txBox="1"/>
            <p:nvPr/>
          </p:nvSpPr>
          <p:spPr>
            <a:xfrm>
              <a:off x="45724" y="-1"/>
              <a:ext cx="1226230" cy="358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/>
            </a:lstStyle>
            <a:p>
              <a:pPr/>
              <a:r>
                <a:t>Methane</a:t>
              </a:r>
            </a:p>
          </p:txBody>
        </p:sp>
      </p:grpSp>
      <p:grpSp>
        <p:nvGrpSpPr>
          <p:cNvPr id="221" name="Google Shape;179;p21"/>
          <p:cNvGrpSpPr/>
          <p:nvPr/>
        </p:nvGrpSpPr>
        <p:grpSpPr>
          <a:xfrm>
            <a:off x="5647445" y="3310836"/>
            <a:ext cx="897111" cy="369336"/>
            <a:chOff x="0" y="-1"/>
            <a:chExt cx="897109" cy="369335"/>
          </a:xfrm>
        </p:grpSpPr>
        <p:sp>
          <p:nvSpPr>
            <p:cNvPr id="219" name="Rectangle"/>
            <p:cNvSpPr/>
            <p:nvPr/>
          </p:nvSpPr>
          <p:spPr>
            <a:xfrm>
              <a:off x="0" y="-2"/>
              <a:ext cx="897110" cy="36933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/>
            </a:p>
          </p:txBody>
        </p:sp>
        <p:sp>
          <p:nvSpPr>
            <p:cNvPr id="220" name="Soot"/>
            <p:cNvSpPr txBox="1"/>
            <p:nvPr/>
          </p:nvSpPr>
          <p:spPr>
            <a:xfrm>
              <a:off x="45725" y="-1"/>
              <a:ext cx="805659" cy="3580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/>
            </a:lstStyle>
            <a:p>
              <a:pPr/>
              <a:r>
                <a:t>Soot</a:t>
              </a:r>
            </a:p>
          </p:txBody>
        </p:sp>
      </p:grpSp>
      <p:grpSp>
        <p:nvGrpSpPr>
          <p:cNvPr id="224" name="Google Shape;180;p21"/>
          <p:cNvGrpSpPr/>
          <p:nvPr/>
        </p:nvGrpSpPr>
        <p:grpSpPr>
          <a:xfrm>
            <a:off x="4936522" y="1938326"/>
            <a:ext cx="1335995" cy="646334"/>
            <a:chOff x="-1" y="0"/>
            <a:chExt cx="1335994" cy="646333"/>
          </a:xfrm>
        </p:grpSpPr>
        <p:sp>
          <p:nvSpPr>
            <p:cNvPr id="222" name="Rectangle"/>
            <p:cNvSpPr/>
            <p:nvPr/>
          </p:nvSpPr>
          <p:spPr>
            <a:xfrm>
              <a:off x="-2" y="-1"/>
              <a:ext cx="1335995" cy="64633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/>
            </a:p>
          </p:txBody>
        </p:sp>
        <p:sp>
          <p:nvSpPr>
            <p:cNvPr id="223" name="Climate change"/>
            <p:cNvSpPr txBox="1"/>
            <p:nvPr/>
          </p:nvSpPr>
          <p:spPr>
            <a:xfrm>
              <a:off x="45724" y="-1"/>
              <a:ext cx="1244544" cy="624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/>
            </a:lstStyle>
            <a:p>
              <a:pPr/>
              <a:r>
                <a:t>Climate change</a:t>
              </a:r>
            </a:p>
          </p:txBody>
        </p:sp>
      </p:grpSp>
      <p:grpSp>
        <p:nvGrpSpPr>
          <p:cNvPr id="227" name="Google Shape;181;p21"/>
          <p:cNvGrpSpPr/>
          <p:nvPr/>
        </p:nvGrpSpPr>
        <p:grpSpPr>
          <a:xfrm>
            <a:off x="2932537" y="2555912"/>
            <a:ext cx="1307858" cy="751920"/>
            <a:chOff x="0" y="0"/>
            <a:chExt cx="1307856" cy="751919"/>
          </a:xfrm>
        </p:grpSpPr>
        <p:sp>
          <p:nvSpPr>
            <p:cNvPr id="225" name="Rectangle"/>
            <p:cNvSpPr/>
            <p:nvPr/>
          </p:nvSpPr>
          <p:spPr>
            <a:xfrm>
              <a:off x="-1" y="-1"/>
              <a:ext cx="1307858" cy="751921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/>
            </a:p>
          </p:txBody>
        </p:sp>
        <p:sp>
          <p:nvSpPr>
            <p:cNvPr id="226" name="Carbon dioxide"/>
            <p:cNvSpPr txBox="1"/>
            <p:nvPr/>
          </p:nvSpPr>
          <p:spPr>
            <a:xfrm>
              <a:off x="45725" y="-1"/>
              <a:ext cx="1216408" cy="6247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 algn="ctr"/>
            </a:lstStyle>
            <a:p>
              <a:pPr/>
              <a:r>
                <a:t>Carbon dioxide</a:t>
              </a:r>
            </a:p>
          </p:txBody>
        </p:sp>
      </p:grpSp>
      <p:sp>
        <p:nvSpPr>
          <p:cNvPr id="228" name="Google Shape;182;p21"/>
          <p:cNvSpPr txBox="1"/>
          <p:nvPr/>
        </p:nvSpPr>
        <p:spPr>
          <a:xfrm>
            <a:off x="3454648" y="181329"/>
            <a:ext cx="8335099" cy="108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2200"/>
            </a:lvl1pPr>
          </a:lstStyle>
          <a:p>
            <a:pPr/>
            <a:r>
              <a:t>Work in your group make as many connections as you can. Remember you must write down a reason for every connection that you make!</a:t>
            </a:r>
          </a:p>
        </p:txBody>
      </p:sp>
      <p:sp>
        <p:nvSpPr>
          <p:cNvPr id="229" name="Title 1"/>
          <p:cNvSpPr txBox="1"/>
          <p:nvPr/>
        </p:nvSpPr>
        <p:spPr>
          <a:xfrm>
            <a:off x="356528" y="196481"/>
            <a:ext cx="2875671" cy="894287"/>
          </a:xfrm>
          <a:prstGeom prst="rect">
            <a:avLst/>
          </a:prstGeom>
          <a:solidFill>
            <a:srgbClr val="B4C7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Concept Map</a:t>
            </a:r>
          </a:p>
        </p:txBody>
      </p:sp>
      <p:sp>
        <p:nvSpPr>
          <p:cNvPr id="230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231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Content Placeholder 2"/>
          <p:cNvSpPr txBox="1"/>
          <p:nvPr>
            <p:ph type="body" idx="1"/>
          </p:nvPr>
        </p:nvSpPr>
        <p:spPr>
          <a:xfrm>
            <a:off x="838200" y="1959019"/>
            <a:ext cx="10515600" cy="435134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Use the information you have learned over the past few lessons and your own knowledge, to begin to plan the first part of your presentation to answer the question: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  <a:defRPr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Why do we need offshore wind farms?</a:t>
            </a:r>
          </a:p>
          <a:p>
            <a:pPr marL="0" indent="0">
              <a:buSzTx/>
              <a:buNone/>
            </a:pPr>
            <a:endParaRPr>
              <a:latin typeface="Raleway Bold"/>
              <a:ea typeface="Raleway Bold"/>
              <a:cs typeface="Raleway Bold"/>
              <a:sym typeface="Raleway Bold"/>
            </a:endParaRPr>
          </a:p>
          <a:p>
            <a:pPr marL="0" indent="0">
              <a:buSzTx/>
              <a:buNone/>
            </a:pPr>
            <a:r>
              <a:t>Complete the consensus placemat.</a:t>
            </a:r>
          </a:p>
        </p:txBody>
      </p:sp>
      <p:sp>
        <p:nvSpPr>
          <p:cNvPr id="236" name="Title 1"/>
          <p:cNvSpPr txBox="1"/>
          <p:nvPr/>
        </p:nvSpPr>
        <p:spPr>
          <a:xfrm>
            <a:off x="838198" y="588271"/>
            <a:ext cx="6423995" cy="1102419"/>
          </a:xfrm>
          <a:prstGeom prst="rect">
            <a:avLst/>
          </a:prstGeom>
          <a:solidFill>
            <a:srgbClr val="B4C7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>
              <a:lnSpc>
                <a:spcPct val="90000"/>
              </a:lnSpc>
              <a:defRPr sz="44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Review</a:t>
            </a:r>
          </a:p>
        </p:txBody>
      </p:sp>
      <p:pic>
        <p:nvPicPr>
          <p:cNvPr id="23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7673" y="0"/>
            <a:ext cx="3154327" cy="188383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icture 4" descr="Picture 4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77918" y="3590980"/>
            <a:ext cx="5314081" cy="2987713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TextBox 5"/>
          <p:cNvSpPr txBox="1"/>
          <p:nvPr/>
        </p:nvSpPr>
        <p:spPr>
          <a:xfrm>
            <a:off x="8580119" y="4438506"/>
            <a:ext cx="2482949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Why do we need offshore windfarms?</a:t>
            </a:r>
          </a:p>
        </p:txBody>
      </p:sp>
      <p:sp>
        <p:nvSpPr>
          <p:cNvPr id="240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241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1" descr="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TextBox 2"/>
          <p:cNvSpPr txBox="1"/>
          <p:nvPr/>
        </p:nvSpPr>
        <p:spPr>
          <a:xfrm>
            <a:off x="4069079" y="2307103"/>
            <a:ext cx="4016328" cy="624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/>
            <a:r>
              <a:t>Why do we need offshore windfarms?</a:t>
            </a:r>
          </a:p>
        </p:txBody>
      </p:sp>
      <p:sp>
        <p:nvSpPr>
          <p:cNvPr id="247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248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defTabSz="905255">
              <a:lnSpc>
                <a:spcPct val="81000"/>
              </a:lnSpc>
              <a:spcBef>
                <a:spcPts val="900"/>
              </a:spcBef>
              <a:buSzTx/>
              <a:buNone/>
              <a:defRPr sz="2400"/>
            </a:pPr>
            <a:r>
              <a:t>You are going to work in teams of four on a project to answer the question</a:t>
            </a:r>
          </a:p>
          <a:p>
            <a:pPr marL="0" indent="0" defTabSz="905255">
              <a:lnSpc>
                <a:spcPct val="81000"/>
              </a:lnSpc>
              <a:spcBef>
                <a:spcPts val="900"/>
              </a:spcBef>
              <a:buSzTx/>
              <a:buNone/>
              <a:defRPr sz="2400"/>
            </a:pPr>
            <a:r>
              <a:t>“How can you build an offshore windfarm?”</a:t>
            </a:r>
          </a:p>
          <a:p>
            <a:pPr marL="0" indent="0" defTabSz="905255">
              <a:lnSpc>
                <a:spcPct val="81000"/>
              </a:lnSpc>
              <a:spcBef>
                <a:spcPts val="900"/>
              </a:spcBef>
              <a:buSzTx/>
              <a:buNone/>
              <a:defRPr sz="2400"/>
            </a:pPr>
          </a:p>
          <a:p>
            <a:pPr marL="0" indent="0" defTabSz="905255">
              <a:lnSpc>
                <a:spcPct val="81000"/>
              </a:lnSpc>
              <a:spcBef>
                <a:spcPts val="900"/>
              </a:spcBef>
              <a:buSzTx/>
              <a:buNone/>
              <a:defRPr sz="2400"/>
            </a:pPr>
            <a:r>
              <a:t>Next lesson you will need to work in your group to produce your </a:t>
            </a:r>
            <a:r>
              <a:rPr u="sng"/>
              <a:t>first draft of part one of your presentation</a:t>
            </a:r>
            <a:r>
              <a:t> to be reviewed by your classmates. Remember it must include the following information:</a:t>
            </a:r>
          </a:p>
          <a:p>
            <a:pPr marL="226313" indent="-226313" defTabSz="905255">
              <a:lnSpc>
                <a:spcPct val="81000"/>
              </a:lnSpc>
              <a:spcBef>
                <a:spcPts val="900"/>
              </a:spcBef>
              <a:defRPr sz="2400">
                <a:solidFill>
                  <a:schemeClr val="accent1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Why do we need offshore windfarms? </a:t>
            </a:r>
          </a:p>
          <a:p>
            <a:pPr lvl="1" marL="678941" indent="-226313" defTabSz="905255">
              <a:lnSpc>
                <a:spcPct val="81000"/>
              </a:lnSpc>
              <a:spcBef>
                <a:spcPts val="400"/>
              </a:spcBef>
              <a:defRPr sz="2100"/>
            </a:pPr>
            <a:r>
              <a:t>climate change and greenhouse gases, reduce carbon footprint and reduce air pollution.</a:t>
            </a:r>
          </a:p>
          <a:p>
            <a:pPr marL="0" indent="0" defTabSz="905255">
              <a:lnSpc>
                <a:spcPct val="81000"/>
              </a:lnSpc>
              <a:spcBef>
                <a:spcPts val="900"/>
              </a:spcBef>
              <a:buSzTx/>
              <a:buNone/>
              <a:defRPr sz="2400"/>
            </a:pPr>
            <a:r>
              <a:t>Make a list of all the jobs which need to be done to complete this part of the presentation, this will help you plan your presentation.</a:t>
            </a:r>
          </a:p>
        </p:txBody>
      </p:sp>
      <p:pic>
        <p:nvPicPr>
          <p:cNvPr id="25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Title 1"/>
          <p:cNvSpPr txBox="1"/>
          <p:nvPr>
            <p:ph type="title"/>
          </p:nvPr>
        </p:nvSpPr>
        <p:spPr>
          <a:xfrm>
            <a:off x="838198" y="588271"/>
            <a:ext cx="6423995" cy="1102419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Project briefing</a:t>
            </a:r>
          </a:p>
        </p:txBody>
      </p:sp>
      <p:sp>
        <p:nvSpPr>
          <p:cNvPr id="255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256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72000"/>
              </a:lnSpc>
              <a:buSzTx/>
              <a:buNone/>
              <a:defRPr sz="1900"/>
            </a:pPr>
            <a:r>
              <a:t>You presentation must include the following information:</a:t>
            </a:r>
          </a:p>
          <a:p>
            <a:pPr>
              <a:lnSpc>
                <a:spcPct val="72000"/>
              </a:lnSpc>
              <a:defRPr sz="1900"/>
            </a:pPr>
            <a:r>
              <a:t>Why do we need offshore windfarms? </a:t>
            </a:r>
          </a:p>
          <a:p>
            <a:pPr lvl="1" marL="685800" indent="-228600">
              <a:lnSpc>
                <a:spcPct val="72000"/>
              </a:lnSpc>
              <a:spcBef>
                <a:spcPts val="500"/>
              </a:spcBef>
              <a:defRPr sz="1600"/>
            </a:pPr>
            <a:r>
              <a:t>climate change and greenhouse gases, reduce carbon footprint and reduce air pollution.</a:t>
            </a:r>
          </a:p>
          <a:p>
            <a:pPr marL="0" indent="0">
              <a:lnSpc>
                <a:spcPct val="72000"/>
              </a:lnSpc>
              <a:buSzTx/>
              <a:buNone/>
              <a:defRPr sz="1900"/>
            </a:pPr>
            <a:r>
              <a:t>Make a list of all the jobs which need to be done to complete this part of the presentation, this will help you plan your presentation.</a:t>
            </a:r>
          </a:p>
          <a:p>
            <a:pPr marL="0" indent="0">
              <a:lnSpc>
                <a:spcPct val="72000"/>
              </a:lnSpc>
              <a:buSzTx/>
              <a:buNone/>
              <a:defRPr sz="1900"/>
            </a:pPr>
          </a:p>
          <a:p>
            <a:pPr marL="0" indent="0">
              <a:lnSpc>
                <a:spcPct val="72000"/>
              </a:lnSpc>
              <a:buSzTx/>
              <a:buNone/>
              <a:defRPr sz="1900"/>
            </a:pPr>
            <a:r>
              <a:t>You might like to think about the following questions to help your plan:</a:t>
            </a:r>
          </a:p>
          <a:p>
            <a:pPr>
              <a:lnSpc>
                <a:spcPct val="72000"/>
              </a:lnSpc>
              <a:defRPr sz="1900"/>
            </a:pPr>
            <a:r>
              <a:t>What do we want the presentation to include?</a:t>
            </a:r>
          </a:p>
          <a:p>
            <a:pPr>
              <a:lnSpc>
                <a:spcPct val="72000"/>
              </a:lnSpc>
              <a:defRPr sz="1900"/>
            </a:pPr>
            <a:r>
              <a:t>What information do we already have?</a:t>
            </a:r>
          </a:p>
          <a:p>
            <a:pPr>
              <a:lnSpc>
                <a:spcPct val="72000"/>
              </a:lnSpc>
              <a:defRPr sz="1900"/>
            </a:pPr>
            <a:r>
              <a:t>What do we need to know?</a:t>
            </a:r>
          </a:p>
          <a:p>
            <a:pPr>
              <a:lnSpc>
                <a:spcPct val="72000"/>
              </a:lnSpc>
              <a:defRPr sz="1900"/>
            </a:pPr>
            <a:r>
              <a:t>What resources may we need?</a:t>
            </a:r>
          </a:p>
          <a:p>
            <a:pPr>
              <a:lnSpc>
                <a:spcPct val="72000"/>
              </a:lnSpc>
              <a:defRPr sz="1900"/>
            </a:pPr>
            <a:r>
              <a:t>What additional support may we need?</a:t>
            </a:r>
          </a:p>
          <a:p>
            <a:pPr>
              <a:lnSpc>
                <a:spcPct val="72000"/>
              </a:lnSpc>
              <a:defRPr sz="1900"/>
            </a:pPr>
            <a:r>
              <a:t>When do we need this?</a:t>
            </a:r>
          </a:p>
        </p:txBody>
      </p:sp>
      <p:pic>
        <p:nvPicPr>
          <p:cNvPr id="261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262" name="Title 1"/>
          <p:cNvSpPr txBox="1"/>
          <p:nvPr>
            <p:ph type="title"/>
          </p:nvPr>
        </p:nvSpPr>
        <p:spPr>
          <a:xfrm>
            <a:off x="838198" y="588271"/>
            <a:ext cx="6423995" cy="1102419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Project Planning</a:t>
            </a:r>
          </a:p>
        </p:txBody>
      </p:sp>
      <p:sp>
        <p:nvSpPr>
          <p:cNvPr id="263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264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defTabSz="877822">
              <a:spcBef>
                <a:spcPts val="900"/>
              </a:spcBef>
              <a:buSzTx/>
              <a:buNone/>
              <a:defRPr sz="2400"/>
            </a:pPr>
            <a:r>
              <a:t>Remember the work you did at the beginning of the project where you answered the questions:</a:t>
            </a:r>
          </a:p>
          <a:p>
            <a:pPr marL="219454" indent="-219454" defTabSz="877822">
              <a:spcBef>
                <a:spcPts val="900"/>
              </a:spcBef>
              <a:defRPr sz="2400"/>
            </a:pPr>
            <a:r>
              <a:t>Which relevant skills and experience do you currently have? </a:t>
            </a:r>
          </a:p>
          <a:p>
            <a:pPr marL="219454" indent="-219454" defTabSz="877822">
              <a:spcBef>
                <a:spcPts val="900"/>
              </a:spcBef>
              <a:defRPr sz="2400"/>
            </a:pPr>
            <a:r>
              <a:t>Which skills may you need to develop? </a:t>
            </a:r>
          </a:p>
          <a:p>
            <a:pPr marL="219454" indent="-219454" defTabSz="877822">
              <a:spcBef>
                <a:spcPts val="900"/>
              </a:spcBef>
              <a:defRPr sz="2400"/>
            </a:pPr>
            <a:r>
              <a:t>What could you do both in and outside of school to develop those skills?</a:t>
            </a:r>
          </a:p>
          <a:p>
            <a:pPr marL="0" indent="0" defTabSz="877822">
              <a:spcBef>
                <a:spcPts val="900"/>
              </a:spcBef>
              <a:buSzTx/>
              <a:buNone/>
              <a:defRPr sz="2400"/>
            </a:pPr>
            <a:r>
              <a:t>Reflect on how your skills may have developed as you have worked on your project so far. </a:t>
            </a:r>
          </a:p>
          <a:p>
            <a:pPr marL="0" indent="0" defTabSz="877822">
              <a:spcBef>
                <a:spcPts val="900"/>
              </a:spcBef>
              <a:buSzTx/>
              <a:buNone/>
              <a:defRPr sz="2400"/>
            </a:pPr>
            <a:r>
              <a:t>Use this information to decide as a group who will complete each of the jobs on your project plan. Write down who is responsible for each job and set a deadline.</a:t>
            </a:r>
          </a:p>
        </p:txBody>
      </p:sp>
      <p:pic>
        <p:nvPicPr>
          <p:cNvPr id="26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Title 1"/>
          <p:cNvSpPr txBox="1"/>
          <p:nvPr>
            <p:ph type="title"/>
          </p:nvPr>
        </p:nvSpPr>
        <p:spPr>
          <a:xfrm>
            <a:off x="838198" y="588271"/>
            <a:ext cx="6423995" cy="1102419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Project Team</a:t>
            </a:r>
          </a:p>
        </p:txBody>
      </p:sp>
      <p:sp>
        <p:nvSpPr>
          <p:cNvPr id="269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270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ontent Placeholder 2"/>
          <p:cNvSpPr txBox="1"/>
          <p:nvPr>
            <p:ph type="body" sz="half" idx="1"/>
          </p:nvPr>
        </p:nvSpPr>
        <p:spPr>
          <a:xfrm>
            <a:off x="838198" y="1825625"/>
            <a:ext cx="6423995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As a group write a list of resources and support you need before the end of next lesson to produce the first part of your presentation.</a:t>
            </a:r>
          </a:p>
          <a:p>
            <a:pPr marL="0" indent="0">
              <a:buSzTx/>
              <a:buNone/>
            </a:pPr>
          </a:p>
          <a:p>
            <a:pPr marL="0" indent="0">
              <a:buSzTx/>
              <a:buNone/>
            </a:pPr>
            <a:r>
              <a:t>Hand it in to your teacher before you leave the lesson today. </a:t>
            </a:r>
          </a:p>
          <a:p>
            <a:pPr marL="0" indent="0">
              <a:buSzTx/>
              <a:buNone/>
            </a:pPr>
            <a:r>
              <a:t>(Don’t forget to put your names on it!</a:t>
            </a:r>
            <a:r>
              <a:rPr>
                <a:latin typeface="Wingdings"/>
                <a:ea typeface="Wingdings"/>
                <a:cs typeface="Wingdings"/>
                <a:sym typeface="Wingdings"/>
              </a:rPr>
              <a:t>☺</a:t>
            </a:r>
            <a:r>
              <a:t>)</a:t>
            </a:r>
          </a:p>
        </p:txBody>
      </p:sp>
      <p:pic>
        <p:nvPicPr>
          <p:cNvPr id="27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Title 1"/>
          <p:cNvSpPr txBox="1"/>
          <p:nvPr>
            <p:ph type="title"/>
          </p:nvPr>
        </p:nvSpPr>
        <p:spPr>
          <a:xfrm>
            <a:off x="838198" y="588271"/>
            <a:ext cx="6423995" cy="1102419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Project Review</a:t>
            </a:r>
          </a:p>
        </p:txBody>
      </p:sp>
      <p:pic>
        <p:nvPicPr>
          <p:cNvPr id="275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901188" y="2195995"/>
            <a:ext cx="3487354" cy="3487354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277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ontent Placeholder 2"/>
          <p:cNvSpPr txBox="1"/>
          <p:nvPr>
            <p:ph type="body" idx="1"/>
          </p:nvPr>
        </p:nvSpPr>
        <p:spPr>
          <a:xfrm>
            <a:off x="838199" y="1825625"/>
            <a:ext cx="9858155" cy="4043547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Apart from reducing “greenhouse gases” how might building an offshore windfarm be beneficial?</a:t>
            </a: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Think about this question in silence for 1 minute.</a:t>
            </a: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Now discuss your ideas with your partner and write down what you would like to share with the class.</a:t>
            </a: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</a:p>
          <a:p>
            <a:pPr marL="0" indent="0">
              <a:lnSpc>
                <a:spcPct val="81000"/>
              </a:lnSpc>
              <a:buSzTx/>
              <a:buNone/>
              <a:defRPr sz="2500"/>
            </a:pPr>
            <a:r>
              <a:t>During the class discussion add to your list of ideas in a different colour pen.</a:t>
            </a:r>
          </a:p>
        </p:txBody>
      </p:sp>
      <p:pic>
        <p:nvPicPr>
          <p:cNvPr id="10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itle 1"/>
          <p:cNvSpPr txBox="1"/>
          <p:nvPr>
            <p:ph type="title"/>
          </p:nvPr>
        </p:nvSpPr>
        <p:spPr>
          <a:xfrm>
            <a:off x="838198" y="588271"/>
            <a:ext cx="6423995" cy="1102419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Think-Pair-Share</a:t>
            </a:r>
          </a:p>
        </p:txBody>
      </p:sp>
      <p:sp>
        <p:nvSpPr>
          <p:cNvPr id="105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0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0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200"/>
            </a:pPr>
            <a:r>
              <a:t>You are going to work in teams of four on a project to answer the question</a:t>
            </a: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200"/>
            </a:pPr>
            <a:r>
              <a:t>“How can you build an offshore windfarm?”</a:t>
            </a: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200"/>
            </a:pP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200"/>
            </a:pPr>
            <a:r>
              <a:t>Your presentation will be split into two parts and must include the following information:</a:t>
            </a:r>
          </a:p>
          <a:p>
            <a:pPr marL="224026" indent="-224026" defTabSz="896111">
              <a:lnSpc>
                <a:spcPct val="72000"/>
              </a:lnSpc>
              <a:spcBef>
                <a:spcPts val="900"/>
              </a:spcBef>
              <a:defRPr sz="2200">
                <a:solidFill>
                  <a:srgbClr val="0070C0"/>
                </a:solidFill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Why do we need offshore windfarms? </a:t>
            </a:r>
          </a:p>
          <a:p>
            <a:pPr lvl="1" marL="672083" indent="-224027" defTabSz="896111">
              <a:lnSpc>
                <a:spcPct val="72000"/>
              </a:lnSpc>
              <a:spcBef>
                <a:spcPts val="400"/>
              </a:spcBef>
              <a:defRPr sz="1900"/>
            </a:pPr>
            <a:r>
              <a:t>climate change and greenhouse gases, reduce carbon footprint and air pollution.</a:t>
            </a:r>
          </a:p>
          <a:p>
            <a:pPr marL="224026" indent="-224026" defTabSz="896111">
              <a:lnSpc>
                <a:spcPct val="72000"/>
              </a:lnSpc>
              <a:spcBef>
                <a:spcPts val="900"/>
              </a:spcBef>
              <a:defRPr sz="2200"/>
            </a:pPr>
            <a:r>
              <a:t>How can Tekmar help to build an offshore wind farm?</a:t>
            </a:r>
          </a:p>
          <a:p>
            <a:pPr lvl="1" marL="672083" indent="-224027" defTabSz="896111">
              <a:lnSpc>
                <a:spcPct val="72000"/>
              </a:lnSpc>
              <a:spcBef>
                <a:spcPts val="400"/>
              </a:spcBef>
              <a:defRPr sz="1900"/>
            </a:pPr>
            <a:r>
              <a:t>What materials are needed? How are they manufactured? Produce Life Cycle Assessment of materials</a:t>
            </a:r>
          </a:p>
          <a:p>
            <a:pPr lvl="1" marL="672083" indent="-224027" defTabSz="896111">
              <a:lnSpc>
                <a:spcPct val="72000"/>
              </a:lnSpc>
              <a:spcBef>
                <a:spcPts val="400"/>
              </a:spcBef>
              <a:defRPr sz="1900"/>
            </a:pPr>
            <a:r>
              <a:t>How can corrosion be prevented? What are the structure and properties of polymers</a:t>
            </a:r>
          </a:p>
          <a:p>
            <a:pPr lvl="1" marL="0" indent="448055" defTabSz="896111">
              <a:lnSpc>
                <a:spcPct val="72000"/>
              </a:lnSpc>
              <a:spcBef>
                <a:spcPts val="400"/>
              </a:spcBef>
              <a:buSzTx/>
              <a:buNone/>
              <a:defRPr sz="1900"/>
            </a:pPr>
          </a:p>
          <a:p>
            <a:pPr marL="0" indent="0" defTabSz="896111">
              <a:lnSpc>
                <a:spcPct val="72000"/>
              </a:lnSpc>
              <a:spcBef>
                <a:spcPts val="900"/>
              </a:spcBef>
              <a:buSzTx/>
              <a:buNone/>
              <a:defRPr sz="2200"/>
            </a:pPr>
            <a:r>
              <a:t>Today we will learn about air pollution and why we need offshore windfarms.</a:t>
            </a:r>
          </a:p>
        </p:txBody>
      </p:sp>
      <p:pic>
        <p:nvPicPr>
          <p:cNvPr id="10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Title 1"/>
          <p:cNvSpPr txBox="1"/>
          <p:nvPr>
            <p:ph type="title"/>
          </p:nvPr>
        </p:nvSpPr>
        <p:spPr>
          <a:xfrm>
            <a:off x="838198" y="588271"/>
            <a:ext cx="6423995" cy="1102419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Project briefing</a:t>
            </a:r>
          </a:p>
        </p:txBody>
      </p:sp>
      <p:sp>
        <p:nvSpPr>
          <p:cNvPr id="111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12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Content Placeholder 2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By the end of this lesson you should be able to:</a:t>
            </a:r>
          </a:p>
          <a:p>
            <a:pPr/>
            <a:r>
              <a:t>Describe how atmospheric pollutants are produced by burning fuels</a:t>
            </a:r>
          </a:p>
          <a:p>
            <a:pPr/>
            <a:r>
              <a:t>Describe and explain the problems caused by increased amounts of pollutants in the air</a:t>
            </a:r>
          </a:p>
          <a:p>
            <a:pPr/>
            <a:r>
              <a:t>Explain why we need offshore windfarms and plan part one of the presentation for the Tekmar bid.</a:t>
            </a:r>
          </a:p>
        </p:txBody>
      </p:sp>
      <p:pic>
        <p:nvPicPr>
          <p:cNvPr id="11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70503" y="1"/>
            <a:ext cx="3021497" cy="1804505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itle 1"/>
          <p:cNvSpPr txBox="1"/>
          <p:nvPr>
            <p:ph type="title"/>
          </p:nvPr>
        </p:nvSpPr>
        <p:spPr>
          <a:xfrm>
            <a:off x="838198" y="588271"/>
            <a:ext cx="6423995" cy="1102419"/>
          </a:xfrm>
          <a:prstGeom prst="rect">
            <a:avLst/>
          </a:prstGeom>
          <a:solidFill>
            <a:srgbClr val="B4C7E7"/>
          </a:solidFill>
        </p:spPr>
        <p:txBody>
          <a:bodyPr/>
          <a:lstStyle/>
          <a:p>
            <a:pPr/>
            <a:r>
              <a:t>Learning Outcomes</a:t>
            </a:r>
          </a:p>
        </p:txBody>
      </p:sp>
      <p:sp>
        <p:nvSpPr>
          <p:cNvPr id="117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1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8;p17"/>
          <p:cNvSpPr txBox="1"/>
          <p:nvPr/>
        </p:nvSpPr>
        <p:spPr>
          <a:xfrm>
            <a:off x="698112" y="1175105"/>
            <a:ext cx="11172201" cy="980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000">
                <a:solidFill>
                  <a:srgbClr val="282728"/>
                </a:solidFill>
              </a:defRPr>
            </a:lvl1pPr>
          </a:lstStyle>
          <a:p>
            <a:pPr/>
            <a:r>
              <a:t>On a particularly bad day in Beijing, breathing in the air around you is the same as smoking 1.5 cigarettes every hour!</a:t>
            </a:r>
          </a:p>
        </p:txBody>
      </p:sp>
      <p:pic>
        <p:nvPicPr>
          <p:cNvPr id="121" name="Google Shape;129;p17" descr="Google Shape;129;p1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963" y="2245242"/>
            <a:ext cx="6610874" cy="34376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Google Shape;131;p17" descr="Google Shape;131;p17"/>
          <p:cNvPicPr>
            <a:picLocks noChangeAspect="1"/>
          </p:cNvPicPr>
          <p:nvPr/>
        </p:nvPicPr>
        <p:blipFill>
          <a:blip r:embed="rId3">
            <a:extLst/>
          </a:blip>
          <a:srcRect l="5529" t="0" r="4333" b="0"/>
          <a:stretch>
            <a:fillRect/>
          </a:stretch>
        </p:blipFill>
        <p:spPr>
          <a:xfrm>
            <a:off x="7196366" y="2306029"/>
            <a:ext cx="4719671" cy="309489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" name="Title 1"/>
          <p:cNvGrpSpPr/>
          <p:nvPr/>
        </p:nvGrpSpPr>
        <p:grpSpPr>
          <a:xfrm>
            <a:off x="652387" y="398810"/>
            <a:ext cx="5858026" cy="776296"/>
            <a:chOff x="0" y="0"/>
            <a:chExt cx="5858025" cy="776295"/>
          </a:xfrm>
        </p:grpSpPr>
        <p:sp>
          <p:nvSpPr>
            <p:cNvPr id="123" name="Rectangle"/>
            <p:cNvSpPr/>
            <p:nvPr/>
          </p:nvSpPr>
          <p:spPr>
            <a:xfrm>
              <a:off x="-1" y="-1"/>
              <a:ext cx="5858026" cy="776296"/>
            </a:xfrm>
            <a:prstGeom prst="rect">
              <a:avLst/>
            </a:prstGeom>
            <a:solidFill>
              <a:srgbClr val="B4C7E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90000"/>
                </a:lnSpc>
                <a:defRPr sz="4400">
                  <a:latin typeface="Calibri Light"/>
                  <a:ea typeface="Calibri Light"/>
                  <a:cs typeface="Calibri Light"/>
                  <a:sym typeface="Calibri Light"/>
                </a:defRPr>
              </a:pPr>
            </a:p>
          </p:txBody>
        </p:sp>
        <p:sp>
          <p:nvSpPr>
            <p:cNvPr id="124" name="Air pollution"/>
            <p:cNvSpPr txBox="1"/>
            <p:nvPr/>
          </p:nvSpPr>
          <p:spPr>
            <a:xfrm>
              <a:off x="45718" y="-1"/>
              <a:ext cx="5766587" cy="7391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90000"/>
                </a:lnSpc>
                <a:defRPr sz="4400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/>
              <a:r>
                <a:t>Air pollution</a:t>
              </a:r>
            </a:p>
          </p:txBody>
        </p:sp>
      </p:grpSp>
      <p:sp>
        <p:nvSpPr>
          <p:cNvPr id="126" name="Google Shape;128;p17"/>
          <p:cNvSpPr txBox="1"/>
          <p:nvPr/>
        </p:nvSpPr>
        <p:spPr>
          <a:xfrm>
            <a:off x="230026" y="5743452"/>
            <a:ext cx="12052741" cy="5358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>
              <a:defRPr sz="3000">
                <a:solidFill>
                  <a:srgbClr val="282728"/>
                </a:solidFill>
              </a:defRPr>
            </a:lvl1pPr>
          </a:lstStyle>
          <a:p>
            <a:pPr/>
            <a:r>
              <a:t>What causes air pollution?</a:t>
            </a:r>
          </a:p>
        </p:txBody>
      </p:sp>
      <p:sp>
        <p:nvSpPr>
          <p:cNvPr id="127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28" name="Picture 5" descr="Picture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14;p16" descr="Google Shape;114;p16"/>
          <p:cNvPicPr>
            <a:picLocks noChangeAspect="1"/>
          </p:cNvPicPr>
          <p:nvPr/>
        </p:nvPicPr>
        <p:blipFill>
          <a:blip r:embed="rId3">
            <a:extLst/>
          </a:blip>
          <a:srcRect l="59216" t="50781" r="23141" b="22293"/>
          <a:stretch>
            <a:fillRect/>
          </a:stretch>
        </p:blipFill>
        <p:spPr>
          <a:xfrm>
            <a:off x="9361441" y="3489181"/>
            <a:ext cx="1508758" cy="1048547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Google Shape;116;p16"/>
          <p:cNvSpPr txBox="1"/>
          <p:nvPr>
            <p:ph type="body" sz="half" idx="1"/>
          </p:nvPr>
        </p:nvSpPr>
        <p:spPr>
          <a:xfrm>
            <a:off x="330925" y="942649"/>
            <a:ext cx="5199019" cy="3818442"/>
          </a:xfrm>
          <a:prstGeom prst="rect">
            <a:avLst/>
          </a:prstGeom>
        </p:spPr>
        <p:txBody>
          <a:bodyPr lIns="45699" tIns="45699" rIns="45699" bIns="45699"/>
          <a:lstStyle/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500"/>
            </a:pPr>
            <a:r>
              <a:t>When a fuel (a hydrocarbon) is burnt in oxygen it produces 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carbon dioxide and water.</a:t>
            </a:r>
            <a:endParaRPr>
              <a:latin typeface="Raleway Bold"/>
              <a:ea typeface="Raleway Bold"/>
              <a:cs typeface="Raleway Bold"/>
              <a:sym typeface="Raleway Bold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500"/>
            </a:pP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500"/>
            </a:pPr>
            <a:r>
              <a:t>If there is not enough oxygen inside the engine,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 incomplete </a:t>
            </a:r>
            <a:r>
              <a:t>combustion occurs.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500"/>
            </a:pPr>
          </a:p>
          <a:p>
            <a:pPr marL="0" indent="0">
              <a:lnSpc>
                <a:spcPct val="80000"/>
              </a:lnSpc>
              <a:spcBef>
                <a:spcPts val="0"/>
              </a:spcBef>
              <a:buSzTx/>
              <a:buNone/>
              <a:defRPr sz="2500"/>
            </a:pPr>
            <a:r>
              <a:t>This reaction produces 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carbon monoxide </a:t>
            </a:r>
            <a:r>
              <a:t>gas instead of carbon dioxide</a:t>
            </a:r>
          </a:p>
        </p:txBody>
      </p:sp>
      <p:grpSp>
        <p:nvGrpSpPr>
          <p:cNvPr id="134" name="Google Shape;117;p16"/>
          <p:cNvGrpSpPr/>
          <p:nvPr/>
        </p:nvGrpSpPr>
        <p:grpSpPr>
          <a:xfrm>
            <a:off x="5273040" y="3234607"/>
            <a:ext cx="6689597" cy="700999"/>
            <a:chOff x="0" y="0"/>
            <a:chExt cx="6689596" cy="700998"/>
          </a:xfrm>
        </p:grpSpPr>
        <p:sp>
          <p:nvSpPr>
            <p:cNvPr id="132" name="Rectangle"/>
            <p:cNvSpPr/>
            <p:nvPr/>
          </p:nvSpPr>
          <p:spPr>
            <a:xfrm>
              <a:off x="0" y="0"/>
              <a:ext cx="6689597" cy="400113"/>
            </a:xfrm>
            <a:prstGeom prst="rect">
              <a:avLst/>
            </a:prstGeom>
            <a:gradFill flip="none" rotWithShape="1">
              <a:gsLst>
                <a:gs pos="0">
                  <a:srgbClr val="73D1F6"/>
                </a:gs>
                <a:gs pos="50000">
                  <a:srgbClr val="56CFF9"/>
                </a:gs>
                <a:gs pos="100000">
                  <a:srgbClr val="42BBE3"/>
                </a:gs>
              </a:gsLst>
              <a:lin ang="5400000" scaled="0"/>
            </a:gradFill>
            <a:ln w="9525" cap="flat">
              <a:solidFill>
                <a:schemeClr val="accent2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algn="ctr">
                <a:defRPr i="1" sz="20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3" name="How are carbon monoxide and carbon dioxide different?"/>
            <p:cNvSpPr txBox="1"/>
            <p:nvPr/>
          </p:nvSpPr>
          <p:spPr>
            <a:xfrm>
              <a:off x="45724" y="0"/>
              <a:ext cx="6598148" cy="700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defRPr i="1" sz="2000">
                  <a:solidFill>
                    <a:srgbClr val="FFFFFF"/>
                  </a:solidFill>
                </a:defRPr>
              </a:pPr>
              <a:r>
                <a:t>How are carbon </a:t>
              </a:r>
              <a:r>
                <a:rPr i="0">
                  <a:latin typeface="Raleway Bold"/>
                  <a:ea typeface="Raleway Bold"/>
                  <a:cs typeface="Raleway Bold"/>
                  <a:sym typeface="Raleway Bold"/>
                </a:rPr>
                <a:t>monoxide</a:t>
              </a:r>
              <a:r>
                <a:t> and carbon </a:t>
              </a:r>
              <a:r>
                <a:rPr i="0">
                  <a:latin typeface="Raleway Bold"/>
                  <a:ea typeface="Raleway Bold"/>
                  <a:cs typeface="Raleway Bold"/>
                  <a:sym typeface="Raleway Bold"/>
                </a:rPr>
                <a:t>dioxide</a:t>
              </a:r>
              <a:r>
                <a:t> different? </a:t>
              </a:r>
            </a:p>
          </p:txBody>
        </p:sp>
      </p:grpSp>
      <p:grpSp>
        <p:nvGrpSpPr>
          <p:cNvPr id="137" name="Google Shape;118;p16"/>
          <p:cNvGrpSpPr/>
          <p:nvPr/>
        </p:nvGrpSpPr>
        <p:grpSpPr>
          <a:xfrm>
            <a:off x="1793957" y="4350789"/>
            <a:ext cx="4868103" cy="2246703"/>
            <a:chOff x="0" y="0"/>
            <a:chExt cx="4868102" cy="2246702"/>
          </a:xfrm>
        </p:grpSpPr>
        <p:sp>
          <p:nvSpPr>
            <p:cNvPr id="135" name="Rectangle"/>
            <p:cNvSpPr/>
            <p:nvPr/>
          </p:nvSpPr>
          <p:spPr>
            <a:xfrm>
              <a:off x="0" y="0"/>
              <a:ext cx="4868103" cy="2246703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36" name="Carbon monoxide is an toxic, odourless and colourless gas.…"/>
            <p:cNvSpPr/>
            <p:nvPr/>
          </p:nvSpPr>
          <p:spPr>
            <a:xfrm>
              <a:off x="45724" y="0"/>
              <a:ext cx="4776654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>
                <a:defRPr sz="2000"/>
              </a:pPr>
              <a:r>
                <a:t>Carbon monoxide is an toxic, odourless and colourless gas.</a:t>
              </a:r>
            </a:p>
            <a:p>
              <a:pPr>
                <a:defRPr sz="2000"/>
              </a:pPr>
            </a:p>
            <a:p>
              <a:pPr>
                <a:defRPr sz="2000"/>
              </a:pPr>
              <a:r>
                <a:t>It binds to your red blood cells meaning oxygen cannot be carried around the body. </a:t>
              </a:r>
            </a:p>
            <a:p>
              <a:pPr>
                <a:defRPr i="1" sz="2000">
                  <a:latin typeface="Raleway Bold"/>
                  <a:ea typeface="Raleway Bold"/>
                  <a:cs typeface="Raleway Bold"/>
                  <a:sym typeface="Raleway Bold"/>
                </a:defRPr>
              </a:pPr>
            </a:p>
            <a:p>
              <a:pPr>
                <a:defRPr i="1" sz="2000">
                  <a:latin typeface="Raleway Bold"/>
                  <a:ea typeface="Raleway Bold"/>
                  <a:cs typeface="Raleway Bold"/>
                  <a:sym typeface="Raleway Bold"/>
                </a:defRPr>
              </a:pPr>
              <a:r>
                <a:t>Why is this dangerous?</a:t>
              </a:r>
            </a:p>
          </p:txBody>
        </p:sp>
      </p:grpSp>
      <p:pic>
        <p:nvPicPr>
          <p:cNvPr id="138" name="Google Shape;119;p16" descr="Google Shape;119;p16"/>
          <p:cNvPicPr>
            <a:picLocks noChangeAspect="1"/>
          </p:cNvPicPr>
          <p:nvPr/>
        </p:nvPicPr>
        <p:blipFill>
          <a:blip r:embed="rId3">
            <a:extLst/>
          </a:blip>
          <a:srcRect l="0" t="22427" r="0" b="12239"/>
          <a:stretch>
            <a:fillRect/>
          </a:stretch>
        </p:blipFill>
        <p:spPr>
          <a:xfrm>
            <a:off x="5529943" y="956834"/>
            <a:ext cx="6662057" cy="19821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Google Shape;120;p16" descr="Google Shape;120;p1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59560" y="3689808"/>
            <a:ext cx="1000943" cy="79282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itle 1"/>
          <p:cNvSpPr txBox="1"/>
          <p:nvPr/>
        </p:nvSpPr>
        <p:spPr>
          <a:xfrm>
            <a:off x="458373" y="128374"/>
            <a:ext cx="5637628" cy="729757"/>
          </a:xfrm>
          <a:prstGeom prst="rect">
            <a:avLst/>
          </a:prstGeom>
          <a:solidFill>
            <a:srgbClr val="B4C7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>
              <a:lnSpc>
                <a:spcPct val="90000"/>
              </a:lnSpc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Combustion of fuels</a:t>
            </a:r>
          </a:p>
        </p:txBody>
      </p:sp>
      <p:grpSp>
        <p:nvGrpSpPr>
          <p:cNvPr id="143" name="Google Shape;118;p16"/>
          <p:cNvGrpSpPr/>
          <p:nvPr/>
        </p:nvGrpSpPr>
        <p:grpSpPr>
          <a:xfrm>
            <a:off x="6992973" y="4537726"/>
            <a:ext cx="4868103" cy="700999"/>
            <a:chOff x="0" y="0"/>
            <a:chExt cx="4868102" cy="700998"/>
          </a:xfrm>
        </p:grpSpPr>
        <p:sp>
          <p:nvSpPr>
            <p:cNvPr id="141" name="Rectangle"/>
            <p:cNvSpPr/>
            <p:nvPr/>
          </p:nvSpPr>
          <p:spPr>
            <a:xfrm>
              <a:off x="0" y="0"/>
              <a:ext cx="4868103" cy="693229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/>
            </a:p>
          </p:txBody>
        </p:sp>
        <p:sp>
          <p:nvSpPr>
            <p:cNvPr id="142" name="What else is produced in incomplete combustion?"/>
            <p:cNvSpPr txBox="1"/>
            <p:nvPr/>
          </p:nvSpPr>
          <p:spPr>
            <a:xfrm>
              <a:off x="45724" y="0"/>
              <a:ext cx="4776654" cy="700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2000"/>
              </a:lvl1pPr>
            </a:lstStyle>
            <a:p>
              <a:pPr/>
              <a:r>
                <a:t>What else is produced in incomplete combustion?</a:t>
              </a:r>
            </a:p>
          </p:txBody>
        </p:sp>
      </p:grpSp>
      <p:pic>
        <p:nvPicPr>
          <p:cNvPr id="144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16902" y="4884339"/>
            <a:ext cx="2597835" cy="1948377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  <p:bldP build="whole" bldLvl="1" animBg="1" rev="0" advAuto="0" spid="144" grpId="5"/>
      <p:bldP build="whole" bldLvl="1" animBg="1" rev="0" advAuto="0" spid="137" grpId="3"/>
      <p:bldP build="whole" bldLvl="1" animBg="1" rev="0" advAuto="0" spid="130" grpId="2"/>
      <p:bldP build="whole" bldLvl="1" animBg="1" rev="0" advAuto="0" spid="143" grpId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38;p18"/>
          <p:cNvSpPr txBox="1"/>
          <p:nvPr>
            <p:ph type="body" sz="half" idx="1"/>
          </p:nvPr>
        </p:nvSpPr>
        <p:spPr>
          <a:xfrm>
            <a:off x="4056395" y="286183"/>
            <a:ext cx="3718884" cy="6107529"/>
          </a:xfrm>
          <a:prstGeom prst="rect">
            <a:avLst/>
          </a:prstGeom>
          <a:solidFill>
            <a:srgbClr val="FFFFFF"/>
          </a:solidFill>
          <a:ln>
            <a:solidFill>
              <a:schemeClr val="accent2"/>
            </a:solidFill>
            <a:miter lim="800000"/>
          </a:ln>
        </p:spPr>
        <p:txBody>
          <a:bodyPr lIns="45699" tIns="45699" rIns="45699" bIns="45699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latin typeface="Raleway Bold"/>
                <a:ea typeface="Raleway Bold"/>
                <a:cs typeface="Raleway Bold"/>
                <a:sym typeface="Raleway Bold"/>
              </a:defRPr>
            </a:pPr>
            <a:r>
              <a:t>Nitrogen oxides (NO</a:t>
            </a:r>
            <a:r>
              <a:rPr baseline="-27590"/>
              <a:t>X</a:t>
            </a:r>
            <a:r>
              <a:t>):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200" u="sng"/>
            </a:p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defRPr sz="2200"/>
            </a:pPr>
            <a:r>
              <a:t>78% of the earth’s atmosphere is made up of nitrogen. Ordinarily nitrogen is unreactive.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defRPr sz="2200"/>
            </a:pPr>
            <a:r>
              <a:t>However, under the 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high temperatures </a:t>
            </a:r>
            <a:r>
              <a:t>inside a car engine it can be oxidised to nitrogen oxides.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defRPr sz="2200"/>
            </a:pPr>
            <a:r>
              <a:t>Nitrogen oxides</a:t>
            </a:r>
            <a:r>
              <a:rPr baseline="-27590"/>
              <a:t> </a:t>
            </a:r>
            <a:r>
              <a:t>are toxic and can trigger people’s 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Asthma</a:t>
            </a:r>
            <a: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200"/>
              <a:defRPr sz="2200"/>
            </a:pPr>
            <a:r>
              <a:t>Nitrogen oxides also contribute to </a:t>
            </a:r>
            <a:r>
              <a:rPr>
                <a:latin typeface="Raleway Bold"/>
                <a:ea typeface="Raleway Bold"/>
                <a:cs typeface="Raleway Bold"/>
                <a:sym typeface="Raleway Bold"/>
              </a:rPr>
              <a:t>acid rain</a:t>
            </a:r>
          </a:p>
        </p:txBody>
      </p:sp>
      <p:grpSp>
        <p:nvGrpSpPr>
          <p:cNvPr id="153" name="Google Shape;139;p18"/>
          <p:cNvGrpSpPr/>
          <p:nvPr/>
        </p:nvGrpSpPr>
        <p:grpSpPr>
          <a:xfrm>
            <a:off x="274914" y="1088048"/>
            <a:ext cx="3532421" cy="4893882"/>
            <a:chOff x="0" y="0"/>
            <a:chExt cx="3532420" cy="4893881"/>
          </a:xfrm>
        </p:grpSpPr>
        <p:sp>
          <p:nvSpPr>
            <p:cNvPr id="151" name="Rectangle"/>
            <p:cNvSpPr/>
            <p:nvPr/>
          </p:nvSpPr>
          <p:spPr>
            <a:xfrm>
              <a:off x="0" y="0"/>
              <a:ext cx="3532421" cy="4893882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marL="50800" indent="-50800">
                <a:lnSpc>
                  <a:spcPct val="90000"/>
                </a:lnSpc>
                <a:defRPr sz="2400" u="sng"/>
              </a:pPr>
            </a:p>
          </p:txBody>
        </p:sp>
        <p:sp>
          <p:nvSpPr>
            <p:cNvPr id="152" name="Sulphur dioxide (SO2):…"/>
            <p:cNvSpPr txBox="1"/>
            <p:nvPr/>
          </p:nvSpPr>
          <p:spPr>
            <a:xfrm>
              <a:off x="45560" y="0"/>
              <a:ext cx="3441300" cy="46863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2200">
                  <a:latin typeface="Raleway Bold"/>
                  <a:ea typeface="Raleway Bold"/>
                  <a:cs typeface="Raleway Bold"/>
                  <a:sym typeface="Raleway Bold"/>
                </a:defRPr>
              </a:pPr>
              <a:r>
                <a:t>Sulphur dioxide (SO</a:t>
              </a:r>
              <a:r>
                <a:rPr baseline="-26726"/>
                <a:t>2</a:t>
              </a:r>
              <a:r>
                <a:t>):</a:t>
              </a:r>
            </a:p>
            <a:p>
              <a:pPr algn="ctr">
                <a:lnSpc>
                  <a:spcPct val="90000"/>
                </a:lnSpc>
                <a:defRPr sz="2200" u="sng"/>
              </a:pPr>
              <a:r>
                <a:t> </a:t>
              </a:r>
            </a:p>
            <a:p>
              <a:pPr marL="228600" indent="-203200">
                <a:lnSpc>
                  <a:spcPct val="90000"/>
                </a:lnSpc>
                <a:buClr>
                  <a:srgbClr val="000000"/>
                </a:buClr>
                <a:buSzPts val="2200"/>
                <a:buFont typeface="Raleway Regular"/>
                <a:buChar char="•"/>
                <a:defRPr sz="2200"/>
              </a:pPr>
              <a:r>
                <a:t>Fossil fuels contain impurities such as sulphur.</a:t>
              </a:r>
            </a:p>
            <a:p>
              <a:pPr marL="228600" indent="-203200">
                <a:lnSpc>
                  <a:spcPct val="90000"/>
                </a:lnSpc>
                <a:buClr>
                  <a:srgbClr val="000000"/>
                </a:buClr>
                <a:buSzPts val="2200"/>
                <a:buFont typeface="Raleway Regular"/>
                <a:buChar char="•"/>
                <a:defRPr sz="2200"/>
              </a:pPr>
              <a:r>
                <a:t>When fuel are burnt sulphur combines with oxygen to produce sulphur dioxide. </a:t>
              </a:r>
            </a:p>
            <a:p>
              <a:pPr marL="228600" indent="-203200">
                <a:lnSpc>
                  <a:spcPct val="90000"/>
                </a:lnSpc>
                <a:buClr>
                  <a:srgbClr val="000000"/>
                </a:buClr>
                <a:buSzPts val="2200"/>
                <a:buFont typeface="Raleway Regular"/>
                <a:buChar char="•"/>
                <a:defRPr sz="2200"/>
              </a:pPr>
              <a:r>
                <a:t>SO</a:t>
              </a:r>
              <a:r>
                <a:rPr baseline="-26726"/>
                <a:t>2</a:t>
              </a:r>
              <a:r>
                <a:t> is </a:t>
              </a:r>
              <a:r>
                <a:rPr>
                  <a:latin typeface="Raleway Bold"/>
                  <a:ea typeface="Raleway Bold"/>
                  <a:cs typeface="Raleway Bold"/>
                  <a:sym typeface="Raleway Bold"/>
                </a:rPr>
                <a:t>toxic </a:t>
              </a:r>
              <a:r>
                <a:t>and is a cause of </a:t>
              </a:r>
              <a:r>
                <a:rPr>
                  <a:latin typeface="Raleway Bold"/>
                  <a:ea typeface="Raleway Bold"/>
                  <a:cs typeface="Raleway Bold"/>
                  <a:sym typeface="Raleway Bold"/>
                </a:rPr>
                <a:t>acid rain</a:t>
              </a:r>
              <a:r>
                <a:t>. </a:t>
              </a:r>
            </a:p>
            <a:p>
              <a:pPr marL="228600" indent="-203200">
                <a:lnSpc>
                  <a:spcPct val="90000"/>
                </a:lnSpc>
                <a:buClr>
                  <a:srgbClr val="000000"/>
                </a:buClr>
                <a:buSzPts val="2200"/>
                <a:buFont typeface="Raleway Regular"/>
                <a:buChar char="•"/>
                <a:defRPr sz="2200"/>
              </a:pPr>
              <a:r>
                <a:t>Sulphur can be </a:t>
              </a:r>
              <a:r>
                <a:rPr>
                  <a:latin typeface="Raleway Bold"/>
                  <a:ea typeface="Raleway Bold"/>
                  <a:cs typeface="Raleway Bold"/>
                  <a:sym typeface="Raleway Bold"/>
                </a:rPr>
                <a:t>removed </a:t>
              </a:r>
              <a:r>
                <a:t>from fuels to prevent these problems.</a:t>
              </a:r>
            </a:p>
          </p:txBody>
        </p:sp>
      </p:grpSp>
      <p:grpSp>
        <p:nvGrpSpPr>
          <p:cNvPr id="156" name="Google Shape;140;p18"/>
          <p:cNvGrpSpPr/>
          <p:nvPr/>
        </p:nvGrpSpPr>
        <p:grpSpPr>
          <a:xfrm>
            <a:off x="7874814" y="294105"/>
            <a:ext cx="3718820" cy="6071568"/>
            <a:chOff x="0" y="0"/>
            <a:chExt cx="3718819" cy="6071567"/>
          </a:xfrm>
        </p:grpSpPr>
        <p:sp>
          <p:nvSpPr>
            <p:cNvPr id="154" name="Rectangle"/>
            <p:cNvSpPr/>
            <p:nvPr/>
          </p:nvSpPr>
          <p:spPr>
            <a:xfrm>
              <a:off x="0" y="0"/>
              <a:ext cx="3718820" cy="6071568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90000"/>
                </a:lnSpc>
                <a:defRPr sz="2200"/>
              </a:pPr>
            </a:p>
          </p:txBody>
        </p:sp>
        <p:sp>
          <p:nvSpPr>
            <p:cNvPr id="155" name="Carbon Particulates (Soot):…"/>
            <p:cNvSpPr txBox="1"/>
            <p:nvPr/>
          </p:nvSpPr>
          <p:spPr>
            <a:xfrm>
              <a:off x="43991" y="0"/>
              <a:ext cx="3630901" cy="517647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/>
            <a:p>
              <a:pPr algn="ctr">
                <a:lnSpc>
                  <a:spcPct val="90000"/>
                </a:lnSpc>
                <a:defRPr sz="2200">
                  <a:latin typeface="Raleway Bold"/>
                  <a:ea typeface="Raleway Bold"/>
                  <a:cs typeface="Raleway Bold"/>
                  <a:sym typeface="Raleway Bold"/>
                </a:defRPr>
              </a:pPr>
              <a:r>
                <a:t>Carbon Particulates (Soot):</a:t>
              </a:r>
            </a:p>
            <a:p>
              <a:pPr algn="ctr">
                <a:lnSpc>
                  <a:spcPct val="90000"/>
                </a:lnSpc>
                <a:defRPr sz="2200" u="sng"/>
              </a:pPr>
            </a:p>
            <a:p>
              <a:pPr marL="228600" indent="-228600">
                <a:lnSpc>
                  <a:spcPct val="90000"/>
                </a:lnSpc>
                <a:buClr>
                  <a:srgbClr val="000000"/>
                </a:buClr>
                <a:buSzPts val="2200"/>
                <a:buFont typeface="Raleway Regular"/>
                <a:buChar char="•"/>
                <a:defRPr sz="2200"/>
              </a:pPr>
              <a:r>
                <a:t>Diesel contains larger hydrocarbons than petrol. </a:t>
              </a:r>
            </a:p>
            <a:p>
              <a:pPr marL="228600" indent="-228600">
                <a:lnSpc>
                  <a:spcPct val="90000"/>
                </a:lnSpc>
                <a:buClr>
                  <a:srgbClr val="000000"/>
                </a:buClr>
                <a:buSzPts val="2200"/>
                <a:buFont typeface="Raleway Regular"/>
                <a:buChar char="•"/>
                <a:defRPr sz="2200"/>
              </a:pPr>
              <a:r>
                <a:t>When diesel burns </a:t>
              </a:r>
              <a:r>
                <a:rPr>
                  <a:latin typeface="Raleway Bold"/>
                  <a:ea typeface="Raleway Bold"/>
                  <a:cs typeface="Raleway Bold"/>
                  <a:sym typeface="Raleway Bold"/>
                </a:rPr>
                <a:t>combustion </a:t>
              </a:r>
              <a:r>
                <a:t>is often </a:t>
              </a:r>
              <a:r>
                <a:rPr>
                  <a:latin typeface="Raleway Bold"/>
                  <a:ea typeface="Raleway Bold"/>
                  <a:cs typeface="Raleway Bold"/>
                  <a:sym typeface="Raleway Bold"/>
                </a:rPr>
                <a:t>incomplete</a:t>
              </a:r>
              <a:r>
                <a:t>.</a:t>
              </a:r>
            </a:p>
            <a:p>
              <a:pPr marL="228600" indent="-228600">
                <a:lnSpc>
                  <a:spcPct val="90000"/>
                </a:lnSpc>
                <a:buClr>
                  <a:srgbClr val="000000"/>
                </a:buClr>
                <a:buSzPts val="2200"/>
                <a:buFont typeface="Raleway Regular"/>
                <a:buChar char="•"/>
                <a:defRPr sz="2200"/>
              </a:pPr>
              <a:r>
                <a:t>This leads to the emission of unburnt hydrocarbons or particulates in the atmosphere. </a:t>
              </a:r>
            </a:p>
            <a:p>
              <a:pPr marL="228600" indent="-228600">
                <a:lnSpc>
                  <a:spcPct val="90000"/>
                </a:lnSpc>
                <a:buClr>
                  <a:srgbClr val="000000"/>
                </a:buClr>
                <a:buSzPts val="2200"/>
                <a:buFont typeface="Raleway Regular"/>
                <a:buChar char="•"/>
                <a:defRPr sz="2200"/>
              </a:pPr>
              <a:r>
                <a:t>Particulates contribute towards </a:t>
              </a:r>
              <a:r>
                <a:rPr>
                  <a:latin typeface="Raleway Bold"/>
                  <a:ea typeface="Raleway Bold"/>
                  <a:cs typeface="Raleway Bold"/>
                  <a:sym typeface="Raleway Bold"/>
                </a:rPr>
                <a:t>global dimming</a:t>
              </a:r>
              <a:endParaRPr>
                <a:latin typeface="Raleway Bold"/>
                <a:ea typeface="Raleway Bold"/>
                <a:cs typeface="Raleway Bold"/>
                <a:sym typeface="Raleway Bold"/>
              </a:endParaRPr>
            </a:p>
            <a:p>
              <a:pPr marL="228600" indent="-228600">
                <a:lnSpc>
                  <a:spcPct val="90000"/>
                </a:lnSpc>
                <a:buClr>
                  <a:srgbClr val="000000"/>
                </a:buClr>
                <a:buSzPts val="2200"/>
                <a:buFont typeface="Raleway Regular"/>
                <a:buChar char="•"/>
                <a:defRPr sz="2200"/>
              </a:pPr>
              <a:r>
                <a:t>Particulates are also thought to cause cancer.</a:t>
              </a:r>
            </a:p>
          </p:txBody>
        </p:sp>
      </p:grpSp>
      <p:grpSp>
        <p:nvGrpSpPr>
          <p:cNvPr id="159" name="Title 1"/>
          <p:cNvGrpSpPr/>
          <p:nvPr/>
        </p:nvGrpSpPr>
        <p:grpSpPr>
          <a:xfrm>
            <a:off x="237977" y="191215"/>
            <a:ext cx="3718884" cy="793523"/>
            <a:chOff x="0" y="0"/>
            <a:chExt cx="3718883" cy="793521"/>
          </a:xfrm>
        </p:grpSpPr>
        <p:sp>
          <p:nvSpPr>
            <p:cNvPr id="157" name="Rectangle"/>
            <p:cNvSpPr/>
            <p:nvPr/>
          </p:nvSpPr>
          <p:spPr>
            <a:xfrm>
              <a:off x="-1" y="0"/>
              <a:ext cx="3718884" cy="793522"/>
            </a:xfrm>
            <a:prstGeom prst="rect">
              <a:avLst/>
            </a:prstGeom>
            <a:solidFill>
              <a:srgbClr val="B4C7E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lnSpc>
                  <a:spcPct val="90000"/>
                </a:lnSpc>
                <a:defRPr sz="4400">
                  <a:latin typeface="Calibri Light"/>
                  <a:ea typeface="Calibri Light"/>
                  <a:cs typeface="Calibri Light"/>
                  <a:sym typeface="Calibri Light"/>
                </a:defRPr>
              </a:pPr>
            </a:p>
          </p:txBody>
        </p:sp>
        <p:sp>
          <p:nvSpPr>
            <p:cNvPr id="158" name="Air pollution"/>
            <p:cNvSpPr txBox="1"/>
            <p:nvPr/>
          </p:nvSpPr>
          <p:spPr>
            <a:xfrm>
              <a:off x="45720" y="0"/>
              <a:ext cx="3627443" cy="7391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>
              <a:lvl1pPr>
                <a:lnSpc>
                  <a:spcPct val="90000"/>
                </a:lnSpc>
                <a:defRPr sz="4400">
                  <a:latin typeface="Calibri Light"/>
                  <a:ea typeface="Calibri Light"/>
                  <a:cs typeface="Calibri Light"/>
                  <a:sym typeface="Calibri Light"/>
                </a:defRPr>
              </a:lvl1pPr>
            </a:lstStyle>
            <a:p>
              <a:pPr/>
              <a:r>
                <a:t>Air pollution</a:t>
              </a:r>
            </a:p>
          </p:txBody>
        </p:sp>
      </p:grpSp>
      <p:sp>
        <p:nvSpPr>
          <p:cNvPr id="160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61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45;p19"/>
          <p:cNvSpPr txBox="1"/>
          <p:nvPr/>
        </p:nvSpPr>
        <p:spPr>
          <a:xfrm>
            <a:off x="883923" y="6404312"/>
            <a:ext cx="2651753" cy="269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pPr/>
            <a:r>
              <a:t>1 October, 2017</a:t>
            </a:r>
          </a:p>
        </p:txBody>
      </p:sp>
      <p:pic>
        <p:nvPicPr>
          <p:cNvPr id="164" name="Google Shape;146;p19" descr="Google Shape;146;p19"/>
          <p:cNvPicPr>
            <a:picLocks noChangeAspect="1"/>
          </p:cNvPicPr>
          <p:nvPr/>
        </p:nvPicPr>
        <p:blipFill>
          <a:blip r:embed="rId2">
            <a:extLst/>
          </a:blip>
          <a:srcRect l="2135" t="3095" r="2079" b="3808"/>
          <a:stretch>
            <a:fillRect/>
          </a:stretch>
        </p:blipFill>
        <p:spPr>
          <a:xfrm>
            <a:off x="1618342" y="23613"/>
            <a:ext cx="9911445" cy="6810856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Rectangle"/>
          <p:cNvSpPr/>
          <p:nvPr/>
        </p:nvSpPr>
        <p:spPr>
          <a:xfrm>
            <a:off x="-40086" y="6178093"/>
            <a:ext cx="1602187" cy="63102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defTabSz="457200"/>
          </a:p>
        </p:txBody>
      </p:sp>
      <p:pic>
        <p:nvPicPr>
          <p:cNvPr id="166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27000" y="5994400"/>
            <a:ext cx="1631720" cy="8842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53;p20"/>
          <p:cNvSpPr txBox="1"/>
          <p:nvPr>
            <p:ph type="body" sz="quarter" idx="1"/>
          </p:nvPr>
        </p:nvSpPr>
        <p:spPr>
          <a:xfrm>
            <a:off x="437183" y="1125415"/>
            <a:ext cx="11317634" cy="534573"/>
          </a:xfrm>
          <a:prstGeom prst="rect">
            <a:avLst/>
          </a:prstGeom>
          <a:solidFill>
            <a:srgbClr val="FFFFFF"/>
          </a:solidFill>
        </p:spPr>
        <p:txBody>
          <a:bodyPr lIns="45699" tIns="45699" rIns="45699" bIns="45699"/>
          <a:lstStyle>
            <a:lvl1pPr marL="0" indent="0">
              <a:lnSpc>
                <a:spcPct val="100000"/>
              </a:lnSpc>
              <a:spcBef>
                <a:spcPts val="0"/>
              </a:spcBef>
              <a:buSzTx/>
              <a:buNone/>
              <a:defRPr sz="2000"/>
            </a:lvl1pPr>
          </a:lstStyle>
          <a:p>
            <a:pPr/>
            <a:r>
              <a:t>Copy and complete the table to summarise the effects of atmospheric pollutants.</a:t>
            </a:r>
          </a:p>
        </p:txBody>
      </p:sp>
      <p:graphicFrame>
        <p:nvGraphicFramePr>
          <p:cNvPr id="169" name="Google Shape;155;p20"/>
          <p:cNvGraphicFramePr/>
          <p:nvPr/>
        </p:nvGraphicFramePr>
        <p:xfrm>
          <a:off x="458372" y="1659986"/>
          <a:ext cx="11372558" cy="446109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3001918"/>
                <a:gridCol w="3817355"/>
                <a:gridCol w="4553283"/>
              </a:tblGrid>
              <a:tr h="61255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</a:rPr>
                        <a:t>Pollutant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</a:rPr>
                        <a:t>How pollutant is formed.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400">
                          <a:latin typeface="+mn-lt"/>
                          <a:ea typeface="+mn-ea"/>
                          <a:cs typeface="+mn-cs"/>
                        </a:rPr>
                        <a:t>Environmental/health issues linked to pollutant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75667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Carbon dioxide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75667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Carbon monoxide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75667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Nitrogen oxides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756676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Sulphur dioxide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  <a:tr h="82184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/>
                        <a:t>Carbon particulates (soot)</a:t>
                      </a:r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</a:p>
                  </a:txBody>
                  <a:tcPr marL="45725" marR="45725" marT="45725" marB="45725" anchor="t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0" name="Title 1"/>
          <p:cNvSpPr txBox="1"/>
          <p:nvPr/>
        </p:nvSpPr>
        <p:spPr>
          <a:xfrm>
            <a:off x="458371" y="128377"/>
            <a:ext cx="5534468" cy="814157"/>
          </a:xfrm>
          <a:prstGeom prst="rect">
            <a:avLst/>
          </a:prstGeom>
          <a:solidFill>
            <a:srgbClr val="B4C7E7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defTabSz="804672">
              <a:lnSpc>
                <a:spcPct val="90000"/>
              </a:lnSpc>
              <a:defRPr sz="2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pPr/>
            <a:r>
              <a:t>Problems caused by air pollution</a:t>
            </a:r>
          </a:p>
        </p:txBody>
      </p:sp>
      <p:grpSp>
        <p:nvGrpSpPr>
          <p:cNvPr id="175" name="Google Shape;153;p20"/>
          <p:cNvGrpSpPr/>
          <p:nvPr/>
        </p:nvGrpSpPr>
        <p:grpSpPr>
          <a:xfrm>
            <a:off x="-127002" y="5928352"/>
            <a:ext cx="11912295" cy="950316"/>
            <a:chOff x="0" y="0"/>
            <a:chExt cx="11912294" cy="950314"/>
          </a:xfrm>
        </p:grpSpPr>
        <p:sp>
          <p:nvSpPr>
            <p:cNvPr id="171" name="Rectangle"/>
            <p:cNvSpPr/>
            <p:nvPr/>
          </p:nvSpPr>
          <p:spPr>
            <a:xfrm>
              <a:off x="564182" y="266699"/>
              <a:ext cx="11317638" cy="534574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>
                <a:defRPr sz="2800"/>
              </a:pPr>
            </a:p>
          </p:txBody>
        </p:sp>
        <p:sp>
          <p:nvSpPr>
            <p:cNvPr id="172" name="How can windfarms reduce air pollution? What other measures could be taken to reduce air pollution?"/>
            <p:cNvSpPr txBox="1"/>
            <p:nvPr/>
          </p:nvSpPr>
          <p:spPr>
            <a:xfrm>
              <a:off x="4927264" y="0"/>
              <a:ext cx="6985031" cy="7009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699" tIns="45699" rIns="45699" bIns="45699" numCol="1" anchor="t">
              <a:spAutoFit/>
            </a:bodyPr>
            <a:lstStyle>
              <a:lvl1pPr>
                <a:defRPr sz="2000"/>
              </a:lvl1pPr>
            </a:lstStyle>
            <a:p>
              <a:pPr/>
              <a:r>
                <a:t>How can windfarms reduce air pollution? What other measures could be taken to reduce air pollution?</a:t>
              </a:r>
            </a:p>
          </p:txBody>
        </p:sp>
        <p:sp>
          <p:nvSpPr>
            <p:cNvPr id="173" name="Rectangle"/>
            <p:cNvSpPr/>
            <p:nvPr/>
          </p:nvSpPr>
          <p:spPr>
            <a:xfrm>
              <a:off x="86914" y="249742"/>
              <a:ext cx="1602186" cy="63102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457200"/>
            </a:p>
          </p:txBody>
        </p:sp>
        <p:pic>
          <p:nvPicPr>
            <p:cNvPr id="174" name="Picture 5" descr="Picture 5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66047"/>
              <a:ext cx="1631722" cy="88426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aleway Regular"/>
        <a:ea typeface="Raleway Regular"/>
        <a:cs typeface="Raleway Regula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aleway Regular"/>
        <a:ea typeface="Raleway Regular"/>
        <a:cs typeface="Raleway Regula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aleway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