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 data nasa.gov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newableuk.com/page/WindEnergy" TargetMode="External"/><Relationship Id="rId3" Type="http://schemas.openxmlformats.org/officeDocument/2006/relationships/hyperlink" Target="https://ourfuture.energy/in-focus/3-energy-issues/" TargetMode="External"/><Relationship Id="rId4" Type="http://schemas.openxmlformats.org/officeDocument/2006/relationships/hyperlink" Target="https://ourfuture.energy/bright-idea/world-wind/" TargetMode="External"/><Relationship Id="rId5" Type="http://schemas.openxmlformats.org/officeDocument/2006/relationships/hyperlink" Target="https://ourfuture.energy/in-focus/air-pollution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1" cy="550766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7"/>
          <p:cNvSpPr txBox="1"/>
          <p:nvPr/>
        </p:nvSpPr>
        <p:spPr>
          <a:xfrm>
            <a:off x="-28355" y="4800124"/>
            <a:ext cx="12248710" cy="15646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How can you build an offshore windfarm?</a:t>
            </a:r>
          </a:p>
          <a:p>
            <a:pPr algn="ctr">
              <a:defRPr sz="1400"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  <a:p>
            <a:pPr algn="ctr">
              <a:defRPr sz="200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in partnership with</a:t>
            </a:r>
            <a:endParaRPr sz="2400"/>
          </a:p>
        </p:txBody>
      </p:sp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1993" y="5748930"/>
            <a:ext cx="3132865" cy="9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3770" y="6131419"/>
            <a:ext cx="3064769" cy="6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359648"/>
            <a:ext cx="2803016" cy="1519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Review your notes on what you have done well (www) and what you can do to improve your presentation (ebi)</a:t>
            </a:r>
            <a:endParaRPr sz="2500"/>
          </a:p>
          <a:p>
            <a:pPr marL="0" indent="0">
              <a:lnSpc>
                <a:spcPct val="72000"/>
              </a:lnSpc>
              <a:buSzTx/>
              <a:buNone/>
              <a:defRPr sz="2600"/>
            </a:pPr>
          </a:p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Next steps:</a:t>
            </a:r>
            <a:endParaRPr sz="2500"/>
          </a:p>
          <a:p>
            <a:pPr>
              <a:lnSpc>
                <a:spcPct val="72000"/>
              </a:lnSpc>
              <a:defRPr sz="2400"/>
            </a:pPr>
            <a:r>
              <a:t>Agree what further work you need to do as a team to complete and improve part one of your presentation. </a:t>
            </a:r>
            <a:endParaRPr sz="2500"/>
          </a:p>
          <a:p>
            <a:pPr>
              <a:lnSpc>
                <a:spcPct val="72000"/>
              </a:lnSpc>
              <a:defRPr sz="2400"/>
            </a:pPr>
            <a:r>
              <a:t>Identify what further information, support or resources you need.</a:t>
            </a:r>
            <a:endParaRPr sz="2500"/>
          </a:p>
          <a:p>
            <a:pPr>
              <a:lnSpc>
                <a:spcPct val="72000"/>
              </a:lnSpc>
              <a:defRPr sz="2400"/>
            </a:pPr>
            <a:r>
              <a:t>Agree who is responsible for completing any further work needed.</a:t>
            </a:r>
            <a:endParaRPr sz="2500"/>
          </a:p>
          <a:p>
            <a:pPr marL="0" indent="0">
              <a:lnSpc>
                <a:spcPct val="72000"/>
              </a:lnSpc>
              <a:buSzTx/>
              <a:buNone/>
              <a:defRPr sz="2600"/>
            </a:pPr>
          </a:p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Homework</a:t>
            </a:r>
            <a:endParaRPr sz="2500"/>
          </a:p>
          <a:p>
            <a:pPr>
              <a:lnSpc>
                <a:spcPct val="72000"/>
              </a:lnSpc>
              <a:defRPr sz="2400"/>
            </a:pPr>
            <a:r>
              <a:t>Complete your draft presentation to be reviewed by another team by the beginning of next lesson.</a:t>
            </a:r>
          </a:p>
        </p:txBody>
      </p:sp>
      <p:sp>
        <p:nvSpPr>
          <p:cNvPr id="168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9536">
              <a:defRPr sz="3666"/>
            </a:lvl1pPr>
          </a:lstStyle>
          <a:p>
            <a:pPr/>
            <a:r>
              <a:t>Project presentation – Self assessment</a:t>
            </a:r>
          </a:p>
        </p:txBody>
      </p:sp>
      <p:sp>
        <p:nvSpPr>
          <p:cNvPr id="16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  <a:r>
              <a:t>Scientists predict the average temperature on Earth could rise by 5.8C by 2100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  <a:r>
              <a:t>Climate change could lead to rising sea levels, extreme weather events and  the extinction of wildlife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  <a:r>
              <a:t>Carbon dioxide levels in the atmosphere have risen by 11% since the industrial revolution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  <a:r>
              <a:t>The leading source of human-produced carbon dioxide is cattle farming 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5"/>
              <a:defRPr sz="2450"/>
            </a:pPr>
            <a:r>
              <a:t>Shutting down all fossil fuel power stations would have the biggest impact on reducing carbon dioxide emissions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5"/>
              <a:defRPr sz="2450"/>
            </a:pPr>
            <a:r>
              <a:t>Air pollution causes 40,000 premature deaths in the UK each year</a:t>
            </a:r>
          </a:p>
        </p:txBody>
      </p:sp>
      <p:sp>
        <p:nvSpPr>
          <p:cNvPr id="103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True or False</a:t>
            </a:r>
          </a:p>
        </p:txBody>
      </p:sp>
      <p:sp>
        <p:nvSpPr>
          <p:cNvPr id="104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  <a:r>
              <a:t>Scientists predict the average temperature on Earth could rise by 5.8C by 2100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  <a:r>
              <a:t>Climate change could lead to rising sea levels, extreme weather events and  the extinction of wildlife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  <a:r>
              <a:t>Carbon dioxide levels in the atmosphere have risen by 11% since the industrial revolution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  <a:r>
              <a:t>The leading source of human-produced carbon dioxide is cattle farming 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1"/>
              <a:defRPr sz="2450"/>
            </a:pP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5"/>
              <a:defRPr sz="2450"/>
            </a:pPr>
            <a:r>
              <a:t>Shutting down all fossil fuel power stations would have the biggest impact on reducing carbon dioxide emissions</a:t>
            </a:r>
          </a:p>
          <a:p>
            <a:pPr marL="504063" indent="-504063" defTabSz="896111">
              <a:lnSpc>
                <a:spcPct val="81000"/>
              </a:lnSpc>
              <a:spcBef>
                <a:spcPts val="900"/>
              </a:spcBef>
              <a:buFontTx/>
              <a:buAutoNum type="arabicPeriod" startAt="5"/>
              <a:defRPr sz="2450"/>
            </a:pPr>
            <a:r>
              <a:t>Air pollution causes 40,000 premature deaths in the UK each year</a:t>
            </a:r>
          </a:p>
        </p:txBody>
      </p:sp>
      <p:sp>
        <p:nvSpPr>
          <p:cNvPr id="111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True or False</a:t>
            </a:r>
          </a:p>
        </p:txBody>
      </p:sp>
      <p:sp>
        <p:nvSpPr>
          <p:cNvPr id="112" name="TextBox 1"/>
          <p:cNvSpPr txBox="1"/>
          <p:nvPr/>
        </p:nvSpPr>
        <p:spPr>
          <a:xfrm>
            <a:off x="2232328" y="2186608"/>
            <a:ext cx="167109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pPr/>
            <a:r>
              <a:t>True</a:t>
            </a:r>
          </a:p>
        </p:txBody>
      </p:sp>
      <p:sp>
        <p:nvSpPr>
          <p:cNvPr id="113" name="TextBox 6"/>
          <p:cNvSpPr txBox="1"/>
          <p:nvPr/>
        </p:nvSpPr>
        <p:spPr>
          <a:xfrm>
            <a:off x="5406224" y="2975112"/>
            <a:ext cx="158496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pPr/>
            <a:r>
              <a:t>True</a:t>
            </a:r>
          </a:p>
        </p:txBody>
      </p:sp>
      <p:sp>
        <p:nvSpPr>
          <p:cNvPr id="114" name="TextBox 7"/>
          <p:cNvSpPr txBox="1"/>
          <p:nvPr/>
        </p:nvSpPr>
        <p:spPr>
          <a:xfrm>
            <a:off x="4405684" y="3735294"/>
            <a:ext cx="690239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pPr/>
            <a:r>
              <a:t>False – levels have risen by 43%</a:t>
            </a:r>
          </a:p>
        </p:txBody>
      </p:sp>
      <p:sp>
        <p:nvSpPr>
          <p:cNvPr id="115" name="TextBox 9"/>
          <p:cNvSpPr txBox="1"/>
          <p:nvPr/>
        </p:nvSpPr>
        <p:spPr>
          <a:xfrm>
            <a:off x="1489019" y="4495477"/>
            <a:ext cx="969736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pPr/>
            <a:r>
              <a:t>False – burning fossil fuels is the leading source</a:t>
            </a:r>
          </a:p>
        </p:txBody>
      </p:sp>
      <p:sp>
        <p:nvSpPr>
          <p:cNvPr id="116" name="TextBox 10"/>
          <p:cNvSpPr txBox="1"/>
          <p:nvPr/>
        </p:nvSpPr>
        <p:spPr>
          <a:xfrm>
            <a:off x="7539823" y="5351290"/>
            <a:ext cx="158496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pPr/>
            <a:r>
              <a:t>True</a:t>
            </a:r>
          </a:p>
        </p:txBody>
      </p:sp>
      <p:sp>
        <p:nvSpPr>
          <p:cNvPr id="117" name="TextBox 11"/>
          <p:cNvSpPr txBox="1"/>
          <p:nvPr/>
        </p:nvSpPr>
        <p:spPr>
          <a:xfrm>
            <a:off x="10439626" y="5782554"/>
            <a:ext cx="158496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</a:lstStyle>
          <a:p>
            <a:pPr/>
            <a:r>
              <a:t>True</a:t>
            </a:r>
          </a:p>
        </p:txBody>
      </p:sp>
      <p:sp>
        <p:nvSpPr>
          <p:cNvPr id="118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1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5"/>
      <p:bldP build="whole" bldLvl="1" animBg="1" rev="0" advAuto="0" spid="112" grpId="1"/>
      <p:bldP build="whole" bldLvl="1" animBg="1" rev="0" advAuto="0" spid="115" grpId="4"/>
      <p:bldP build="whole" bldLvl="1" animBg="1" rev="0" advAuto="0" spid="114" grpId="3"/>
      <p:bldP build="whole" bldLvl="1" animBg="1" rev="0" advAuto="0" spid="113" grpId="2"/>
      <p:bldP build="whole" bldLvl="1" animBg="1" rev="0" advAuto="0" spid="117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/>
            <a:r>
              <a:t>Tekmar are an important engineering business in the offshore energy sector. </a:t>
            </a:r>
          </a:p>
          <a:p>
            <a:pPr/>
            <a:r>
              <a:t>They need your help as associate project engineers to deliver a protection system for cables to a new offshore wind farm off the coast of North East England. </a:t>
            </a:r>
          </a:p>
          <a:p>
            <a:pPr/>
            <a:r>
              <a:t>You need to produce a presentation as part of the bid team to explain why the offshore wind farm should be built and how Tekmar can help.  </a:t>
            </a:r>
          </a:p>
        </p:txBody>
      </p:sp>
      <p:sp>
        <p:nvSpPr>
          <p:cNvPr id="123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 -Recap</a:t>
            </a:r>
          </a:p>
        </p:txBody>
      </p:sp>
      <p:pic>
        <p:nvPicPr>
          <p:cNvPr id="12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5820" y="5418361"/>
            <a:ext cx="2958770" cy="647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59260" y="5237795"/>
            <a:ext cx="2824250" cy="82779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</a:pPr>
            <a:r>
              <a:t>You are going to work in teams of four on a project to answer the question</a:t>
            </a:r>
          </a:p>
          <a:p>
            <a:pPr marL="0" indent="0">
              <a:lnSpc>
                <a:spcPct val="81000"/>
              </a:lnSpc>
              <a:buSzTx/>
              <a:buNone/>
            </a:pPr>
            <a:r>
              <a:t>“How can you build an offshore windfarm?”</a:t>
            </a:r>
          </a:p>
          <a:p>
            <a:pPr marL="0" indent="0">
              <a:lnSpc>
                <a:spcPct val="81000"/>
              </a:lnSpc>
              <a:buSzTx/>
              <a:buNone/>
            </a:pPr>
          </a:p>
          <a:p>
            <a:pPr marL="0" indent="0">
              <a:lnSpc>
                <a:spcPct val="81000"/>
              </a:lnSpc>
              <a:buSzTx/>
              <a:buNone/>
            </a:pPr>
            <a:r>
              <a:t>Your group needs to work together to produce your </a:t>
            </a:r>
            <a:r>
              <a:rPr u="sng"/>
              <a:t>first draft of part one of your presentation</a:t>
            </a:r>
            <a:r>
              <a:t> to be reviewed by your classmates. Remember it must include the following information:</a:t>
            </a:r>
          </a:p>
          <a:p>
            <a:pPr>
              <a:lnSpc>
                <a:spcPct val="81000"/>
              </a:lnSpc>
              <a:defRPr b="1">
                <a:solidFill>
                  <a:schemeClr val="accent1"/>
                </a:solidFill>
              </a:defRPr>
            </a:pPr>
            <a:r>
              <a:t>Why do we need offshore windfarms? 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400"/>
            </a:pPr>
            <a:r>
              <a:t>Climate change and greenhouse gases, reduce carbon footprint and reduce air pollution.</a:t>
            </a:r>
          </a:p>
        </p:txBody>
      </p:sp>
      <p:sp>
        <p:nvSpPr>
          <p:cNvPr id="131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Project presentation – Recap</a:t>
            </a:r>
          </a:p>
        </p:txBody>
      </p:sp>
      <p:sp>
        <p:nvSpPr>
          <p:cNvPr id="132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3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Content Placeholder 1" descr="Content Placeholder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5100" y="3679997"/>
            <a:ext cx="5309381" cy="298652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Project presentation – Part 1</a:t>
            </a:r>
          </a:p>
        </p:txBody>
      </p:sp>
      <p:sp>
        <p:nvSpPr>
          <p:cNvPr id="138" name="TextBox 2"/>
          <p:cNvSpPr txBox="1"/>
          <p:nvPr/>
        </p:nvSpPr>
        <p:spPr>
          <a:xfrm>
            <a:off x="883919" y="1804504"/>
            <a:ext cx="8481648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Last lesson you allocated job roles to each team member and set timelines. Use this to ensure you use your time effectively during this lesson. You must have a first draft of part one of your presentation to share with your peers by the beginning of next lesson</a:t>
            </a:r>
            <a:r>
              <a:rPr sz="1800"/>
              <a:t>. </a:t>
            </a:r>
          </a:p>
        </p:txBody>
      </p:sp>
      <p:sp>
        <p:nvSpPr>
          <p:cNvPr id="139" name="Rectangle: Rounded Corners 4"/>
          <p:cNvSpPr/>
          <p:nvPr/>
        </p:nvSpPr>
        <p:spPr>
          <a:xfrm>
            <a:off x="3016347" y="5816794"/>
            <a:ext cx="4867423" cy="661183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4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Use the resources you have already produced to help you put together your presentation.</a:t>
            </a:r>
          </a:p>
        </p:txBody>
      </p:sp>
      <p:sp>
        <p:nvSpPr>
          <p:cNvPr id="145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9536">
              <a:defRPr sz="3666"/>
            </a:lvl1pPr>
          </a:lstStyle>
          <a:p>
            <a:pPr/>
            <a:r>
              <a:t>Project presentation – Resources</a:t>
            </a:r>
          </a:p>
        </p:txBody>
      </p:sp>
      <p:pic>
        <p:nvPicPr>
          <p:cNvPr id="14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199" y="2840825"/>
            <a:ext cx="3796277" cy="2135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5315" y="2343462"/>
            <a:ext cx="3796277" cy="2135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31400" y="4561302"/>
            <a:ext cx="3796277" cy="2135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28185" y="4624337"/>
            <a:ext cx="3180787" cy="178919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51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Review your presentation plan, what further research and information do you need to produce part 1 of your presentation? You may find the links below useful.</a:t>
            </a:r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Information on UK Wind Energy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https://www.renewableuk.com/page/WindEnergy</a:t>
            </a:r>
            <a:endParaRPr sz="22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Energy challenge – why we need offshore windfarms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https://ourfuture.energy/in-focus/3-energy-issues/</a:t>
            </a:r>
            <a:endParaRPr sz="22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World wind- why north sea windfarms.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https://ourfuture.energy/bright-idea/world-wind/</a:t>
            </a:r>
            <a:endParaRPr sz="22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t>Air pollution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20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https://ourfuture.energy/in-focus/air-pollution/</a:t>
            </a:r>
          </a:p>
        </p:txBody>
      </p:sp>
      <p:sp>
        <p:nvSpPr>
          <p:cNvPr id="154" name="Title 1"/>
          <p:cNvSpPr txBox="1"/>
          <p:nvPr/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59536">
              <a:lnSpc>
                <a:spcPct val="90000"/>
              </a:lnSpc>
              <a:defRPr sz="3666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Further research – useful links</a:t>
            </a:r>
          </a:p>
        </p:txBody>
      </p:sp>
      <p:pic>
        <p:nvPicPr>
          <p:cNvPr id="155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57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39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50"/>
            </a:pPr>
            <a:r>
              <a:t>Review the work you have produced so far against the success criteria below:</a:t>
            </a:r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Does it answer the question “</a:t>
            </a:r>
            <a:r>
              <a:rPr b="1">
                <a:solidFill>
                  <a:schemeClr val="accent1"/>
                </a:solidFill>
              </a:rPr>
              <a:t>Why do we need offshore windfarms?”</a:t>
            </a:r>
            <a:endParaRPr sz="2450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Does it include information on:</a:t>
            </a:r>
            <a:endParaRPr sz="2450"/>
          </a:p>
          <a:p>
            <a:pPr lvl="1" marL="672084" indent="-224027" defTabSz="896111">
              <a:lnSpc>
                <a:spcPct val="72000"/>
              </a:lnSpc>
              <a:spcBef>
                <a:spcPts val="400"/>
              </a:spcBef>
              <a:buFontTx/>
              <a:buChar char="✓"/>
              <a:defRPr sz="1960"/>
            </a:pPr>
            <a:r>
              <a:t>climate change and greenhouse gases</a:t>
            </a:r>
            <a:endParaRPr sz="2156"/>
          </a:p>
          <a:p>
            <a:pPr lvl="1" marL="672084" indent="-224027" defTabSz="896111">
              <a:lnSpc>
                <a:spcPct val="72000"/>
              </a:lnSpc>
              <a:spcBef>
                <a:spcPts val="400"/>
              </a:spcBef>
              <a:buFontTx/>
              <a:buChar char="✓"/>
              <a:defRPr sz="1960"/>
            </a:pPr>
            <a:r>
              <a:t>carbon footprint</a:t>
            </a:r>
            <a:endParaRPr sz="2156"/>
          </a:p>
          <a:p>
            <a:pPr lvl="1" marL="672084" indent="-224027" defTabSz="896111">
              <a:lnSpc>
                <a:spcPct val="72000"/>
              </a:lnSpc>
              <a:spcBef>
                <a:spcPts val="400"/>
              </a:spcBef>
              <a:buFontTx/>
              <a:buChar char="✓"/>
              <a:defRPr sz="1960"/>
            </a:pPr>
            <a:r>
              <a:t>air pollution.</a:t>
            </a:r>
            <a:endParaRPr sz="2156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Have you checked the spelling and grammar?</a:t>
            </a:r>
            <a:endParaRPr sz="2450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Are the slides clear and easy to read?</a:t>
            </a:r>
            <a:endParaRPr sz="2450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Does the presentation look professional and engaging? </a:t>
            </a:r>
            <a:endParaRPr sz="2450"/>
          </a:p>
          <a:p>
            <a:pPr lvl="1" marL="0" indent="448055" defTabSz="896111">
              <a:lnSpc>
                <a:spcPct val="72000"/>
              </a:lnSpc>
              <a:spcBef>
                <a:spcPts val="400"/>
              </a:spcBef>
              <a:buSzTx/>
              <a:buNone/>
              <a:defRPr sz="1568"/>
            </a:pPr>
            <a:r>
              <a:t>E.g. have you included pictures and do all links work correctly?</a:t>
            </a:r>
            <a:endParaRPr sz="2156"/>
          </a:p>
          <a:p>
            <a:pPr marL="224027" indent="-224027" defTabSz="896111">
              <a:lnSpc>
                <a:spcPct val="72000"/>
              </a:lnSpc>
              <a:spcBef>
                <a:spcPts val="900"/>
              </a:spcBef>
              <a:buFontTx/>
              <a:buChar char="✓"/>
              <a:defRPr sz="1960"/>
            </a:pPr>
            <a:r>
              <a:t>Have you referenced any data, quotes you have included?</a:t>
            </a:r>
            <a:endParaRPr sz="2450"/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352"/>
            </a:pPr>
            <a:r>
              <a:t>Write down what you have done well (www) and what you can do to improve your presentation (ebi)</a:t>
            </a:r>
          </a:p>
        </p:txBody>
      </p:sp>
      <p:sp>
        <p:nvSpPr>
          <p:cNvPr id="161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9536">
              <a:defRPr sz="3666"/>
            </a:lvl1pPr>
          </a:lstStyle>
          <a:p>
            <a:pPr/>
            <a:r>
              <a:t>Project presentation – Self assessment</a:t>
            </a:r>
          </a:p>
        </p:txBody>
      </p:sp>
      <p:pic>
        <p:nvPicPr>
          <p:cNvPr id="16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0703" y="2886216"/>
            <a:ext cx="3291174" cy="196713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>
              <a:defRPr>
                <a:latin typeface="Raleway Regular"/>
                <a:ea typeface="Raleway Regular"/>
                <a:cs typeface="Raleway Regular"/>
                <a:sym typeface="Raleway Regular"/>
              </a:defRPr>
            </a:pPr>
          </a:p>
        </p:txBody>
      </p:sp>
      <p:pic>
        <p:nvPicPr>
          <p:cNvPr id="16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