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Raleway Regular"/>
      </a:defRPr>
    </a:lvl1pPr>
    <a:lvl2pPr indent="228600" latinLnBrk="0">
      <a:defRPr sz="1200">
        <a:latin typeface="+mn-lt"/>
        <a:ea typeface="+mn-ea"/>
        <a:cs typeface="+mn-cs"/>
        <a:sym typeface="Raleway Regular"/>
      </a:defRPr>
    </a:lvl2pPr>
    <a:lvl3pPr indent="457200" latinLnBrk="0">
      <a:defRPr sz="1200">
        <a:latin typeface="+mn-lt"/>
        <a:ea typeface="+mn-ea"/>
        <a:cs typeface="+mn-cs"/>
        <a:sym typeface="Raleway Regular"/>
      </a:defRPr>
    </a:lvl3pPr>
    <a:lvl4pPr indent="685800" latinLnBrk="0">
      <a:defRPr sz="1200">
        <a:latin typeface="+mn-lt"/>
        <a:ea typeface="+mn-ea"/>
        <a:cs typeface="+mn-cs"/>
        <a:sym typeface="Raleway Regular"/>
      </a:defRPr>
    </a:lvl4pPr>
    <a:lvl5pPr indent="914400" latinLnBrk="0">
      <a:defRPr sz="1200">
        <a:latin typeface="+mn-lt"/>
        <a:ea typeface="+mn-ea"/>
        <a:cs typeface="+mn-cs"/>
        <a:sym typeface="Raleway Regular"/>
      </a:defRPr>
    </a:lvl5pPr>
    <a:lvl6pPr indent="1143000" latinLnBrk="0">
      <a:defRPr sz="1200">
        <a:latin typeface="+mn-lt"/>
        <a:ea typeface="+mn-ea"/>
        <a:cs typeface="+mn-cs"/>
        <a:sym typeface="Raleway Regular"/>
      </a:defRPr>
    </a:lvl6pPr>
    <a:lvl7pPr indent="1371600" latinLnBrk="0">
      <a:defRPr sz="1200">
        <a:latin typeface="+mn-lt"/>
        <a:ea typeface="+mn-ea"/>
        <a:cs typeface="+mn-cs"/>
        <a:sym typeface="Raleway Regular"/>
      </a:defRPr>
    </a:lvl7pPr>
    <a:lvl8pPr indent="1600200" latinLnBrk="0">
      <a:defRPr sz="1200">
        <a:latin typeface="+mn-lt"/>
        <a:ea typeface="+mn-ea"/>
        <a:cs typeface="+mn-cs"/>
        <a:sym typeface="Raleway Regular"/>
      </a:defRPr>
    </a:lvl8pPr>
    <a:lvl9pPr indent="1828800" latinLnBrk="0">
      <a:defRPr sz="1200">
        <a:latin typeface="+mn-lt"/>
        <a:ea typeface="+mn-ea"/>
        <a:cs typeface="+mn-cs"/>
        <a:sym typeface="Raleway Regular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" name="Shape 11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Agree a class contract on how feedback will be given during peer review.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1pPr>
            <a:lvl2pPr marL="0" indent="45720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2pPr>
            <a:lvl3pPr marL="0" indent="91440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3pPr>
            <a:lvl4pPr marL="0" indent="137160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4pPr>
            <a:lvl5pPr marL="0" indent="182880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1164" y="6404292"/>
            <a:ext cx="262636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urfuture.energy/category/quiz/" TargetMode="External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9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1" cy="550766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extBox 7"/>
          <p:cNvSpPr txBox="1"/>
          <p:nvPr/>
        </p:nvSpPr>
        <p:spPr>
          <a:xfrm>
            <a:off x="-28355" y="4800124"/>
            <a:ext cx="12248710" cy="15646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4000"/>
            </a:pPr>
            <a:r>
              <a:t>How can you build an offshore windfarm?</a:t>
            </a:r>
          </a:p>
          <a:p>
            <a:pPr algn="ctr">
              <a:defRPr sz="1400"/>
            </a:pPr>
          </a:p>
          <a:p>
            <a:pPr algn="ctr">
              <a:defRPr sz="2000"/>
            </a:pPr>
            <a:r>
              <a:t>in partnership with</a:t>
            </a:r>
            <a:endParaRPr sz="2400"/>
          </a:p>
        </p:txBody>
      </p:sp>
      <p:pic>
        <p:nvPicPr>
          <p:cNvPr id="9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1993" y="5748930"/>
            <a:ext cx="3132865" cy="918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43770" y="6131419"/>
            <a:ext cx="3064769" cy="669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9000" y="5359648"/>
            <a:ext cx="2803016" cy="15190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2043" y="1758704"/>
            <a:ext cx="6550515" cy="4332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3876" y="2006476"/>
            <a:ext cx="5022573" cy="4456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rcRect l="7523" t="5795" r="2012" b="57065"/>
          <a:stretch>
            <a:fillRect/>
          </a:stretch>
        </p:blipFill>
        <p:spPr>
          <a:xfrm>
            <a:off x="4487812" y="5512903"/>
            <a:ext cx="2375968" cy="1156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3" descr="Picture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Content Placeholder 5"/>
          <p:cNvSpPr txBox="1"/>
          <p:nvPr>
            <p:ph type="body" sz="quarter" idx="1"/>
          </p:nvPr>
        </p:nvSpPr>
        <p:spPr>
          <a:xfrm>
            <a:off x="1915767" y="2984791"/>
            <a:ext cx="2496276" cy="22815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2000"/>
              </a:lnSpc>
              <a:buSzTx/>
              <a:buNone/>
              <a:defRPr sz="19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On a yellow post-it note write down your thoughts on what makes good feedback and stick it to the board.</a:t>
            </a:r>
          </a:p>
        </p:txBody>
      </p:sp>
      <p:sp>
        <p:nvSpPr>
          <p:cNvPr id="106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 defTabSz="868680">
              <a:defRPr sz="3705"/>
            </a:lvl1pPr>
          </a:lstStyle>
          <a:p>
            <a:pPr/>
            <a:r>
              <a:t>What makes good feedback?</a:t>
            </a:r>
          </a:p>
        </p:txBody>
      </p:sp>
      <p:pic>
        <p:nvPicPr>
          <p:cNvPr id="107" name="Picture 1" descr="Picture 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446577" y="4949216"/>
            <a:ext cx="2657476" cy="1771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2" descr="Picture 2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708515" y="2179928"/>
            <a:ext cx="2133601" cy="1609726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9"/>
          <p:cNvSpPr txBox="1"/>
          <p:nvPr/>
        </p:nvSpPr>
        <p:spPr>
          <a:xfrm>
            <a:off x="6764213" y="2808728"/>
            <a:ext cx="2284528" cy="242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9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On a pink post-it note write down what you think good feedback is not and again stick it to the board.</a:t>
            </a:r>
          </a:p>
        </p:txBody>
      </p:sp>
      <p:sp>
        <p:nvSpPr>
          <p:cNvPr id="110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11" name="Picture 5" descr="Picture 5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Content Placeholder 5"/>
          <p:cNvSpPr txBox="1"/>
          <p:nvPr>
            <p:ph type="body" idx="1"/>
          </p:nvPr>
        </p:nvSpPr>
        <p:spPr>
          <a:xfrm>
            <a:off x="838200" y="1918390"/>
            <a:ext cx="10515600" cy="4351339"/>
          </a:xfrm>
          <a:prstGeom prst="rect">
            <a:avLst/>
          </a:prstGeom>
        </p:spPr>
        <p:txBody>
          <a:bodyPr/>
          <a:lstStyle/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450"/>
            </a:pPr>
            <a:r>
              <a:t>Review the work you have been given against the success criteria below:</a:t>
            </a:r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buFontTx/>
              <a:buChar char="✓"/>
              <a:defRPr sz="1960"/>
            </a:pPr>
            <a:r>
              <a:t>Does it answer the question “Why do we need offshore windfarms?”</a:t>
            </a:r>
            <a:endParaRPr sz="2450"/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buFontTx/>
              <a:buChar char="✓"/>
              <a:defRPr sz="1960"/>
            </a:pPr>
            <a:r>
              <a:t>Does it include information on:</a:t>
            </a:r>
            <a:endParaRPr sz="2450"/>
          </a:p>
          <a:p>
            <a:pPr lvl="1" marL="672084" indent="-224027" defTabSz="896111">
              <a:lnSpc>
                <a:spcPct val="72000"/>
              </a:lnSpc>
              <a:spcBef>
                <a:spcPts val="400"/>
              </a:spcBef>
              <a:buFontTx/>
              <a:buChar char="✓"/>
              <a:defRPr sz="1960"/>
            </a:pPr>
            <a:r>
              <a:t>climate change and greenhouse gases</a:t>
            </a:r>
            <a:endParaRPr sz="2156"/>
          </a:p>
          <a:p>
            <a:pPr lvl="1" marL="672084" indent="-224027" defTabSz="896111">
              <a:lnSpc>
                <a:spcPct val="72000"/>
              </a:lnSpc>
              <a:spcBef>
                <a:spcPts val="400"/>
              </a:spcBef>
              <a:buFontTx/>
              <a:buChar char="✓"/>
              <a:defRPr sz="1960"/>
            </a:pPr>
            <a:r>
              <a:t>carbon footprint</a:t>
            </a:r>
            <a:endParaRPr sz="2156"/>
          </a:p>
          <a:p>
            <a:pPr lvl="1" marL="672084" indent="-224027" defTabSz="896111">
              <a:lnSpc>
                <a:spcPct val="72000"/>
              </a:lnSpc>
              <a:spcBef>
                <a:spcPts val="400"/>
              </a:spcBef>
              <a:buFontTx/>
              <a:buChar char="✓"/>
              <a:defRPr sz="1960"/>
            </a:pPr>
            <a:r>
              <a:t>air pollution.</a:t>
            </a:r>
            <a:endParaRPr sz="2156"/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buFontTx/>
              <a:buChar char="✓"/>
              <a:defRPr sz="1960"/>
            </a:pPr>
            <a:r>
              <a:t>Have you checked the spelling and grammar?</a:t>
            </a:r>
            <a:endParaRPr sz="2450"/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buFontTx/>
              <a:buChar char="✓"/>
              <a:defRPr sz="1960"/>
            </a:pPr>
            <a:r>
              <a:t>Are the slides clear and easy to read?</a:t>
            </a:r>
            <a:endParaRPr sz="2450"/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buFontTx/>
              <a:buChar char="✓"/>
              <a:defRPr sz="1960"/>
            </a:pPr>
            <a:r>
              <a:t>Does the presentation look professional and engaging? </a:t>
            </a:r>
            <a:endParaRPr sz="2450"/>
          </a:p>
          <a:p>
            <a:pPr lvl="1" marL="0" indent="448055" defTabSz="896111">
              <a:lnSpc>
                <a:spcPct val="72000"/>
              </a:lnSpc>
              <a:spcBef>
                <a:spcPts val="400"/>
              </a:spcBef>
              <a:buSzTx/>
              <a:buNone/>
              <a:defRPr sz="1568"/>
            </a:pPr>
            <a:r>
              <a:t>E.g. have you included pictures and do all links work correctly?</a:t>
            </a:r>
            <a:endParaRPr sz="2156"/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buFontTx/>
              <a:buChar char="✓"/>
              <a:defRPr sz="1960"/>
            </a:pPr>
            <a:r>
              <a:t>Have you referenced any data, quotes you have included?</a:t>
            </a:r>
            <a:endParaRPr sz="2450"/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352"/>
            </a:pPr>
            <a:r>
              <a:t>Write down what has been done well (www) and what would make the presentation even better (ebi)</a:t>
            </a:r>
          </a:p>
        </p:txBody>
      </p:sp>
      <p:sp>
        <p:nvSpPr>
          <p:cNvPr id="117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 defTabSz="850391">
              <a:defRPr sz="3627"/>
            </a:lvl1pPr>
          </a:lstStyle>
          <a:p>
            <a:pPr/>
            <a:r>
              <a:t>Project presentation part one  Peer assessment</a:t>
            </a:r>
          </a:p>
        </p:txBody>
      </p:sp>
      <p:pic>
        <p:nvPicPr>
          <p:cNvPr id="118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23766" y="2695084"/>
            <a:ext cx="4025872" cy="1961322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20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Content Placeholder 5"/>
          <p:cNvSpPr txBox="1"/>
          <p:nvPr>
            <p:ph type="body" idx="1"/>
          </p:nvPr>
        </p:nvSpPr>
        <p:spPr>
          <a:xfrm>
            <a:off x="838200" y="1918390"/>
            <a:ext cx="10515600" cy="435133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600"/>
            </a:pPr>
            <a:r>
              <a:t>Review the feedback you have been given.</a:t>
            </a:r>
          </a:p>
          <a:p>
            <a:pPr marL="0" indent="0">
              <a:buSzTx/>
              <a:buNone/>
              <a:defRPr sz="2600"/>
            </a:pPr>
            <a:r>
              <a:t>Next steps:</a:t>
            </a:r>
          </a:p>
          <a:p>
            <a:pPr>
              <a:defRPr sz="2600"/>
            </a:pPr>
            <a:r>
              <a:t>Agree what further work you need to do as a team to complete and improve part one of your presentation. </a:t>
            </a:r>
          </a:p>
          <a:p>
            <a:pPr>
              <a:defRPr sz="2600"/>
            </a:pPr>
            <a:r>
              <a:t>Identify what further information, support or resources you need.</a:t>
            </a:r>
          </a:p>
          <a:p>
            <a:pPr>
              <a:defRPr sz="2600"/>
            </a:pPr>
            <a:r>
              <a:t>Agree who is responsible for completing any further work needed and set a deadline for this to be completed.</a:t>
            </a:r>
          </a:p>
        </p:txBody>
      </p:sp>
      <p:sp>
        <p:nvSpPr>
          <p:cNvPr id="124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 defTabSz="850391">
              <a:defRPr sz="3627"/>
            </a:lvl1pPr>
          </a:lstStyle>
          <a:p>
            <a:pPr/>
            <a:r>
              <a:t>Project presentation part one Peer assessment</a:t>
            </a:r>
          </a:p>
        </p:txBody>
      </p:sp>
      <p:sp>
        <p:nvSpPr>
          <p:cNvPr id="125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2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Content Placeholder 5"/>
          <p:cNvSpPr txBox="1"/>
          <p:nvPr>
            <p:ph type="body" idx="1"/>
          </p:nvPr>
        </p:nvSpPr>
        <p:spPr>
          <a:xfrm>
            <a:off x="838200" y="1918390"/>
            <a:ext cx="10515600" cy="4351339"/>
          </a:xfrm>
          <a:prstGeom prst="rect">
            <a:avLst/>
          </a:prstGeom>
        </p:spPr>
        <p:txBody>
          <a:bodyPr/>
          <a:lstStyle/>
          <a:p>
            <a:pPr/>
            <a:r>
              <a:t>Tekmar are an important engineering business in the offshore energy sector. </a:t>
            </a:r>
          </a:p>
          <a:p>
            <a:pPr/>
            <a:r>
              <a:t>They need your help as associate project engineers to deliver a protection system for cables to a new offshore wind farm off the coast of North East England. </a:t>
            </a:r>
          </a:p>
          <a:p>
            <a:pPr/>
            <a:r>
              <a:t>You need to produce a presentation as part of the bid team to explain why the offshore wind farm should be built and how Tekmar can help.  </a:t>
            </a:r>
          </a:p>
        </p:txBody>
      </p:sp>
      <p:sp>
        <p:nvSpPr>
          <p:cNvPr id="130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Project briefing- Recap</a:t>
            </a:r>
          </a:p>
        </p:txBody>
      </p:sp>
      <p:sp>
        <p:nvSpPr>
          <p:cNvPr id="131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3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defTabSz="850391">
              <a:spcBef>
                <a:spcPts val="900"/>
              </a:spcBef>
              <a:buSzTx/>
              <a:buNone/>
              <a:defRPr sz="2325"/>
            </a:pPr>
            <a:r>
              <a:t>You are going to work in teams of four on a project to answer the question</a:t>
            </a:r>
          </a:p>
          <a:p>
            <a:pPr marL="0" indent="0" defTabSz="850391">
              <a:spcBef>
                <a:spcPts val="900"/>
              </a:spcBef>
              <a:buSzTx/>
              <a:buNone/>
              <a:defRPr sz="2325"/>
            </a:pPr>
            <a:r>
              <a:t>“How can you build an offshore windfarm?”</a:t>
            </a:r>
          </a:p>
          <a:p>
            <a:pPr marL="0" indent="0" defTabSz="850391">
              <a:spcBef>
                <a:spcPts val="900"/>
              </a:spcBef>
              <a:buSzTx/>
              <a:buNone/>
              <a:defRPr sz="2325"/>
            </a:pPr>
          </a:p>
          <a:p>
            <a:pPr marL="0" indent="0" defTabSz="850391">
              <a:spcBef>
                <a:spcPts val="900"/>
              </a:spcBef>
              <a:buSzTx/>
              <a:buNone/>
              <a:defRPr sz="2325"/>
            </a:pPr>
            <a:r>
              <a:t>Your presentation must include the following information:</a:t>
            </a:r>
          </a:p>
          <a:p>
            <a:pPr marL="212597" indent="-212597" defTabSz="850391">
              <a:spcBef>
                <a:spcPts val="900"/>
              </a:spcBef>
              <a:defRPr sz="2325"/>
            </a:pPr>
            <a:r>
              <a:t>Why do we need offshore windfarms? </a:t>
            </a:r>
          </a:p>
          <a:p>
            <a:pPr lvl="1" marL="637794" indent="-212597" defTabSz="850391">
              <a:spcBef>
                <a:spcPts val="400"/>
              </a:spcBef>
              <a:defRPr sz="2046"/>
            </a:pPr>
            <a:r>
              <a:t>climate change and greenhouse gases, reduce carbon footprint and air pollution.</a:t>
            </a:r>
          </a:p>
          <a:p>
            <a:pPr marL="212597" indent="-212597" defTabSz="850391">
              <a:spcBef>
                <a:spcPts val="900"/>
              </a:spcBef>
              <a:defRPr sz="2325"/>
            </a:pPr>
            <a:r>
              <a:t>How can Tekmar contribute to success of the offshore wind farm?</a:t>
            </a:r>
          </a:p>
          <a:p>
            <a:pPr lvl="1" marL="637794" indent="-212597" defTabSz="850391">
              <a:spcBef>
                <a:spcPts val="400"/>
              </a:spcBef>
              <a:defRPr sz="2046"/>
            </a:pPr>
            <a:r>
              <a:t>What materials are needed? How are they manufactured? Produce LCA of materials</a:t>
            </a:r>
          </a:p>
          <a:p>
            <a:pPr lvl="1" marL="637794" indent="-212597" defTabSz="850391">
              <a:spcBef>
                <a:spcPts val="400"/>
              </a:spcBef>
              <a:defRPr sz="2046"/>
            </a:pPr>
            <a:r>
              <a:t>How can corrosion be prevented? What are the structure and properties of polymers</a:t>
            </a:r>
          </a:p>
        </p:txBody>
      </p:sp>
      <p:pic>
        <p:nvPicPr>
          <p:cNvPr id="13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Project briefing - recap</a:t>
            </a:r>
          </a:p>
        </p:txBody>
      </p:sp>
      <p:sp>
        <p:nvSpPr>
          <p:cNvPr id="137" name="Rectangle: Rounded Corners 1"/>
          <p:cNvSpPr/>
          <p:nvPr/>
        </p:nvSpPr>
        <p:spPr>
          <a:xfrm>
            <a:off x="838200" y="4614202"/>
            <a:ext cx="10556631" cy="1392703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8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3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Who are Tekmar?</a:t>
            </a:r>
            <a:br/>
            <a:r>
              <a:rPr sz="1800"/>
              <a:t>https://www.tekmar.co.uk/</a:t>
            </a:r>
          </a:p>
        </p:txBody>
      </p:sp>
      <p:sp>
        <p:nvSpPr>
          <p:cNvPr id="142" name="Content Placeholder 2"/>
          <p:cNvSpPr txBox="1"/>
          <p:nvPr>
            <p:ph type="body" idx="1"/>
          </p:nvPr>
        </p:nvSpPr>
        <p:spPr>
          <a:xfrm>
            <a:off x="838200" y="1825624"/>
            <a:ext cx="10515600" cy="476646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Review your answers to the questions from the project launch lesson:</a:t>
            </a:r>
          </a:p>
          <a:p>
            <a:pPr marL="514350" indent="-514350">
              <a:buFontTx/>
              <a:buAutoNum type="arabicPeriod" startAt="1"/>
            </a:pPr>
            <a:r>
              <a:t>What do Tekmar do?</a:t>
            </a:r>
          </a:p>
          <a:p>
            <a:pPr marL="514350" indent="-514350">
              <a:buFontTx/>
              <a:buAutoNum type="arabicPeriod" startAt="1"/>
            </a:pPr>
          </a:p>
          <a:p>
            <a:pPr marL="514350" indent="-514350">
              <a:buFontTx/>
              <a:buAutoNum type="arabicPeriod" startAt="2"/>
            </a:pPr>
            <a:r>
              <a:t>How can Tekmar help to build an offshore windfarm?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Use this information and the project brief to help you identify what information you still need to help you complete your presentation to support a successful bid for the windfarm contract.</a:t>
            </a:r>
          </a:p>
        </p:txBody>
      </p:sp>
      <p:pic>
        <p:nvPicPr>
          <p:cNvPr id="14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99224" y="5605669"/>
            <a:ext cx="3370256" cy="986417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itle 1"/>
          <p:cNvSpPr txBox="1"/>
          <p:nvPr/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How can Tekmar help?</a:t>
            </a:r>
          </a:p>
        </p:txBody>
      </p:sp>
      <p:sp>
        <p:nvSpPr>
          <p:cNvPr id="146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47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Who are Tekmar?</a:t>
            </a:r>
            <a:br/>
            <a:r>
              <a:rPr sz="1800"/>
              <a:t>https://www.tekmar.co.uk/</a:t>
            </a:r>
          </a:p>
        </p:txBody>
      </p:sp>
      <p:sp>
        <p:nvSpPr>
          <p:cNvPr id="150" name="Content Placeholder 2"/>
          <p:cNvSpPr txBox="1"/>
          <p:nvPr>
            <p:ph type="body" idx="1"/>
          </p:nvPr>
        </p:nvSpPr>
        <p:spPr>
          <a:xfrm>
            <a:off x="838200" y="1825624"/>
            <a:ext cx="10515600" cy="4766462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Complete your exit ticket with the information you have identified you need to know for the second part of your presentation. Then hand it in to your teacher.</a:t>
            </a:r>
          </a:p>
        </p:txBody>
      </p:sp>
      <p:pic>
        <p:nvPicPr>
          <p:cNvPr id="15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le 1"/>
          <p:cNvSpPr txBox="1"/>
          <p:nvPr/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Exit ticket review</a:t>
            </a:r>
          </a:p>
        </p:txBody>
      </p:sp>
      <p:graphicFrame>
        <p:nvGraphicFramePr>
          <p:cNvPr id="153" name="Table 6"/>
          <p:cNvGraphicFramePr/>
          <p:nvPr/>
        </p:nvGraphicFramePr>
        <p:xfrm>
          <a:off x="2560124" y="3348625"/>
          <a:ext cx="6080761" cy="1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1" rtl="0">
                <a:tableStyleId>{4C3C2611-4C71-4FC5-86AE-919BDF0F9419}</a:tableStyleId>
              </a:tblPr>
              <a:tblGrid>
                <a:gridCol w="1161325"/>
                <a:gridCol w="4919434"/>
              </a:tblGrid>
              <a:tr h="50800"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ym typeface="Raleway Bold"/>
                        </a:rPr>
                        <a:t>Exit Ticket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400">
                          <a:latin typeface="Raleway Bold"/>
                          <a:ea typeface="Raleway Bold"/>
                          <a:cs typeface="Raleway Bold"/>
                          <a:sym typeface="Raleway Bold"/>
                        </a:defRPr>
                      </a:pPr>
                      <a:r>
                        <a:t> </a:t>
                      </a:r>
                      <a:endParaRPr sz="1100"/>
                    </a:p>
                    <a:p>
                      <a:pPr algn="l">
                        <a:lnSpc>
                          <a:spcPct val="115000"/>
                        </a:lnSpc>
                        <a:defRPr sz="1400">
                          <a:latin typeface="Raleway Bold"/>
                          <a:ea typeface="Raleway Bold"/>
                          <a:cs typeface="Raleway Bold"/>
                          <a:sym typeface="Raleway Bold"/>
                        </a:defRPr>
                      </a:pPr>
                      <a:r>
                        <a:t> </a:t>
                      </a:r>
                      <a:endParaRPr sz="1100"/>
                    </a:p>
                    <a:p>
                      <a:pPr algn="l">
                        <a:lnSpc>
                          <a:spcPct val="115000"/>
                        </a:lnSpc>
                        <a:defRPr sz="1400">
                          <a:latin typeface="Raleway Bold"/>
                          <a:ea typeface="Raleway Bold"/>
                          <a:cs typeface="Raleway Bold"/>
                          <a:sym typeface="Raleway Bold"/>
                        </a:defRPr>
                      </a:pPr>
                      <a:r>
                        <a:t> </a:t>
                      </a:r>
                      <a:endParaRPr sz="1100"/>
                    </a:p>
                    <a:p>
                      <a:pPr algn="l">
                        <a:lnSpc>
                          <a:spcPct val="115000"/>
                        </a:lnSpc>
                        <a:defRPr sz="1400">
                          <a:latin typeface="Raleway Bold"/>
                          <a:ea typeface="Raleway Bold"/>
                          <a:cs typeface="Raleway Bold"/>
                          <a:sym typeface="Raleway Bold"/>
                        </a:defRPr>
                      </a:pPr>
                      <a:r>
                        <a:t> </a:t>
                      </a:r>
                      <a:endParaRPr sz="1100"/>
                    </a:p>
                    <a:p>
                      <a:pPr algn="l">
                        <a:lnSpc>
                          <a:spcPct val="115000"/>
                        </a:lnSpc>
                        <a:defRPr sz="1400">
                          <a:latin typeface="Raleway Bold"/>
                          <a:ea typeface="Raleway Bold"/>
                          <a:cs typeface="Raleway Bold"/>
                          <a:sym typeface="Raleway Bold"/>
                        </a:defRPr>
                      </a:pPr>
                      <a:r>
                        <a:t> </a:t>
                      </a:r>
                      <a:endParaRPr sz="1100"/>
                    </a:p>
                    <a:p>
                      <a:pPr algn="l">
                        <a:lnSpc>
                          <a:spcPct val="115000"/>
                        </a:lnSpc>
                        <a:defRPr sz="1400">
                          <a:latin typeface="Raleway Bold"/>
                          <a:ea typeface="Raleway Bold"/>
                          <a:cs typeface="Raleway Bold"/>
                          <a:sym typeface="Raleway Bold"/>
                        </a:defRPr>
                      </a:pPr>
                      <a:r>
                        <a:t> </a:t>
                      </a:r>
                      <a:endParaRPr sz="1100"/>
                    </a:p>
                    <a:p>
                      <a:pPr algn="l">
                        <a:lnSpc>
                          <a:spcPct val="115000"/>
                        </a:lnSpc>
                        <a:defRPr sz="1400">
                          <a:latin typeface="Raleway Bold"/>
                          <a:ea typeface="Raleway Bold"/>
                          <a:cs typeface="Raleway Bold"/>
                          <a:sym typeface="Raleway Bold"/>
                        </a:defRPr>
                      </a:pPr>
                      <a:r>
                        <a:t> </a:t>
                      </a:r>
                      <a:endParaRPr sz="1100"/>
                    </a:p>
                    <a:p>
                      <a:pPr algn="l">
                        <a:lnSpc>
                          <a:spcPct val="115000"/>
                        </a:lnSpc>
                        <a:defRPr sz="1100">
                          <a:latin typeface="Raleway Bold"/>
                          <a:ea typeface="Raleway Bold"/>
                          <a:cs typeface="Raleway Bold"/>
                          <a:sym typeface="Raleway Bold"/>
                        </a:defRPr>
                      </a:pPr>
                      <a: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defRPr sz="1100">
                          <a:latin typeface="Raleway Bold"/>
                          <a:ea typeface="Raleway Bold"/>
                          <a:cs typeface="Raleway Bold"/>
                          <a:sym typeface="Raleway Bold"/>
                        </a:defRPr>
                      </a:pPr>
                      <a: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defRPr sz="1100">
                          <a:latin typeface="Raleway Bold"/>
                          <a:ea typeface="Raleway Bold"/>
                          <a:cs typeface="Raleway Bold"/>
                          <a:sym typeface="Raleway Bold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4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5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assessment</a:t>
            </a:r>
          </a:p>
        </p:txBody>
      </p:sp>
      <p:sp>
        <p:nvSpPr>
          <p:cNvPr id="158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Quizzes resource</a:t>
            </a:r>
          </a:p>
          <a:p>
            <a:pPr marL="0" indent="0">
              <a:buSzTx/>
              <a:buNone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https://ourfuture.energy/category/quiz/</a:t>
            </a:r>
          </a:p>
        </p:txBody>
      </p:sp>
      <p:sp>
        <p:nvSpPr>
          <p:cNvPr id="159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6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Raleway Regular"/>
        <a:ea typeface="Raleway Regular"/>
        <a:cs typeface="Raleway Regular"/>
      </a:majorFont>
      <a:minorFont>
        <a:latin typeface="Raleway Regular"/>
        <a:ea typeface="Raleway Regular"/>
        <a:cs typeface="Raleway Regula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Raleway Regular"/>
        <a:ea typeface="Raleway Regular"/>
        <a:cs typeface="Raleway Regular"/>
      </a:majorFont>
      <a:minorFont>
        <a:latin typeface="Raleway Regular"/>
        <a:ea typeface="Raleway Regular"/>
        <a:cs typeface="Raleway Regula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