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Raleway Regular"/>
      </a:defRPr>
    </a:lvl1pPr>
    <a:lvl2pPr indent="228600" latinLnBrk="0">
      <a:defRPr sz="1200">
        <a:latin typeface="+mn-lt"/>
        <a:ea typeface="+mn-ea"/>
        <a:cs typeface="+mn-cs"/>
        <a:sym typeface="Raleway Regular"/>
      </a:defRPr>
    </a:lvl2pPr>
    <a:lvl3pPr indent="457200" latinLnBrk="0">
      <a:defRPr sz="1200">
        <a:latin typeface="+mn-lt"/>
        <a:ea typeface="+mn-ea"/>
        <a:cs typeface="+mn-cs"/>
        <a:sym typeface="Raleway Regular"/>
      </a:defRPr>
    </a:lvl3pPr>
    <a:lvl4pPr indent="685800" latinLnBrk="0">
      <a:defRPr sz="1200">
        <a:latin typeface="+mn-lt"/>
        <a:ea typeface="+mn-ea"/>
        <a:cs typeface="+mn-cs"/>
        <a:sym typeface="Raleway Regular"/>
      </a:defRPr>
    </a:lvl4pPr>
    <a:lvl5pPr indent="914400" latinLnBrk="0">
      <a:defRPr sz="1200">
        <a:latin typeface="+mn-lt"/>
        <a:ea typeface="+mn-ea"/>
        <a:cs typeface="+mn-cs"/>
        <a:sym typeface="Raleway Regular"/>
      </a:defRPr>
    </a:lvl5pPr>
    <a:lvl6pPr indent="1143000" latinLnBrk="0">
      <a:defRPr sz="1200">
        <a:latin typeface="+mn-lt"/>
        <a:ea typeface="+mn-ea"/>
        <a:cs typeface="+mn-cs"/>
        <a:sym typeface="Raleway Regular"/>
      </a:defRPr>
    </a:lvl6pPr>
    <a:lvl7pPr indent="1371600" latinLnBrk="0">
      <a:defRPr sz="1200">
        <a:latin typeface="+mn-lt"/>
        <a:ea typeface="+mn-ea"/>
        <a:cs typeface="+mn-cs"/>
        <a:sym typeface="Raleway Regular"/>
      </a:defRPr>
    </a:lvl7pPr>
    <a:lvl8pPr indent="1600200" latinLnBrk="0">
      <a:defRPr sz="1200">
        <a:latin typeface="+mn-lt"/>
        <a:ea typeface="+mn-ea"/>
        <a:cs typeface="+mn-cs"/>
        <a:sym typeface="Raleway Regular"/>
      </a:defRPr>
    </a:lvl8pPr>
    <a:lvl9pPr indent="1828800" latinLnBrk="0">
      <a:defRPr sz="1200">
        <a:latin typeface="+mn-lt"/>
        <a:ea typeface="+mn-ea"/>
        <a:cs typeface="+mn-cs"/>
        <a:sym typeface="Raleway Regular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renewableuk.com/page/UKWEDhome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Students can work in teams or pairs to complete this task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https://www.ecotricity.co.uk/our-green-energy/energy-independence/the-end-of-fossil-fuels</a:t>
            </a:r>
          </a:p>
          <a:p>
            <a:pPr/>
            <a:r>
              <a:t>Students can be given copies of the graphs to interpret the data</a:t>
            </a:r>
          </a:p>
          <a:p>
            <a:pPr/>
            <a:r>
              <a:t>Aim to highlight trend in finite fossil fuels, increasing energy demand therefore increased demand for renewable energy.</a:t>
            </a:r>
          </a:p>
          <a:p>
            <a:pPr/>
            <a:r>
              <a:t>Additional off shore wind statistics if needed.</a:t>
            </a:r>
          </a:p>
          <a:p>
            <a:pP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https://www.renewableuk.com/page/UKWEDhome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1pPr>
            <a:lvl2pPr marL="0" indent="4572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2pPr>
            <a:lvl3pPr marL="0" indent="9144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3pPr>
            <a:lvl4pPr marL="0" indent="13716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4pPr>
            <a:lvl5pPr marL="0" indent="182880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1164" y="6404292"/>
            <a:ext cx="262636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://www.madehow.com/Volume-1/Wind-Turbine.html" TargetMode="External"/><Relationship Id="rId6" Type="http://schemas.openxmlformats.org/officeDocument/2006/relationships/hyperlink" Target="https://www.azocleantech.com/article.aspx?ArticleID=379" TargetMode="External"/><Relationship Id="rId7" Type="http://schemas.openxmlformats.org/officeDocument/2006/relationships/hyperlink" Target="https://www.windpowerengineering.com/business-news-projects/blade-materials-manufacturing-changing-keep-larger-turbines/" TargetMode="External"/><Relationship Id="rId8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www.prospects.ac.uk/job-profiles/materials-engineer" TargetMode="External"/><Relationship Id="rId4" Type="http://schemas.openxmlformats.org/officeDocument/2006/relationships/hyperlink" Target="https://www.careerexplorer.com/careers/materials-scientist/" TargetMode="External"/><Relationship Id="rId5" Type="http://schemas.openxmlformats.org/officeDocument/2006/relationships/hyperlink" Target="https://work.chron.com/job-description-polymer-chemist-16922.html" TargetMode="External"/><Relationship Id="rId6" Type="http://schemas.openxmlformats.org/officeDocument/2006/relationships/hyperlink" Target="https://www.tomorrowsengineers.org.uk/articles/3839" TargetMode="External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gif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9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1" cy="550766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extBox 7"/>
          <p:cNvSpPr txBox="1"/>
          <p:nvPr/>
        </p:nvSpPr>
        <p:spPr>
          <a:xfrm>
            <a:off x="-28355" y="4800124"/>
            <a:ext cx="12248710" cy="15646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000"/>
            </a:pPr>
            <a:r>
              <a:t>How can you build an offshore windfarm?</a:t>
            </a:r>
          </a:p>
          <a:p>
            <a:pPr algn="ctr">
              <a:defRPr sz="1400"/>
            </a:pPr>
          </a:p>
          <a:p>
            <a:pPr algn="ctr">
              <a:defRPr sz="2000"/>
            </a:pPr>
            <a:r>
              <a:t>in partnership with</a:t>
            </a:r>
            <a:endParaRPr sz="2400"/>
          </a:p>
        </p:txBody>
      </p:sp>
      <p:pic>
        <p:nvPicPr>
          <p:cNvPr id="9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1993" y="5748930"/>
            <a:ext cx="3132865" cy="918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3770" y="6131419"/>
            <a:ext cx="3064769" cy="669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0" y="5359648"/>
            <a:ext cx="2803016" cy="1519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Connect</a:t>
            </a:r>
          </a:p>
        </p:txBody>
      </p:sp>
      <p:sp>
        <p:nvSpPr>
          <p:cNvPr id="103" name="Google Shape;61;p14"/>
          <p:cNvSpPr txBox="1"/>
          <p:nvPr>
            <p:ph type="body" idx="1"/>
          </p:nvPr>
        </p:nvSpPr>
        <p:spPr>
          <a:xfrm>
            <a:off x="838199" y="1804504"/>
            <a:ext cx="9896063" cy="3818077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0" indent="0" defTabSz="749808">
              <a:spcBef>
                <a:spcPts val="800"/>
              </a:spcBef>
              <a:buSzTx/>
              <a:buNone/>
              <a:defRPr sz="1968"/>
            </a:pPr>
            <a:r>
              <a:t>On a whiteboard classify these resources as finite or renewable:</a:t>
            </a:r>
          </a:p>
          <a:p>
            <a:pPr marL="0" indent="0" defTabSz="749808">
              <a:spcBef>
                <a:spcPts val="800"/>
              </a:spcBef>
              <a:buSzTx/>
              <a:buNone/>
              <a:defRPr sz="1968">
                <a:solidFill>
                  <a:srgbClr val="FF9900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natural gas</a:t>
            </a:r>
          </a:p>
          <a:p>
            <a:pPr marL="0" indent="0" algn="r" defTabSz="749808">
              <a:spcBef>
                <a:spcPts val="400"/>
              </a:spcBef>
              <a:buSzTx/>
              <a:buNone/>
              <a:defRPr sz="1968">
                <a:solidFill>
                  <a:srgbClr val="0000FF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solar power</a:t>
            </a:r>
          </a:p>
          <a:p>
            <a:pPr marL="0" indent="0" algn="ctr" defTabSz="749808">
              <a:spcBef>
                <a:spcPts val="400"/>
              </a:spcBef>
              <a:buSzTx/>
              <a:buNone/>
              <a:defRPr sz="1968">
                <a:solidFill>
                  <a:srgbClr val="6AA84F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nuclear fuels</a:t>
            </a:r>
          </a:p>
          <a:p>
            <a:pPr marL="0" indent="0" defTabSz="749808">
              <a:spcBef>
                <a:spcPts val="400"/>
              </a:spcBef>
              <a:buSzTx/>
              <a:buNone/>
              <a:defRPr sz="1968">
                <a:solidFill>
                  <a:srgbClr val="CC0000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       metals e.g. copper</a:t>
            </a:r>
          </a:p>
          <a:p>
            <a:pPr marL="0" indent="2999232" algn="ctr" defTabSz="749808">
              <a:spcBef>
                <a:spcPts val="400"/>
              </a:spcBef>
              <a:buSzTx/>
              <a:buNone/>
              <a:defRPr sz="1968">
                <a:solidFill>
                  <a:srgbClr val="4A86E8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wood</a:t>
            </a:r>
          </a:p>
          <a:p>
            <a:pPr marL="0" indent="0" algn="ctr" defTabSz="749808">
              <a:spcBef>
                <a:spcPts val="400"/>
              </a:spcBef>
              <a:buSzTx/>
              <a:buNone/>
              <a:defRPr sz="1968">
                <a:solidFill>
                  <a:srgbClr val="BF9000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cotton</a:t>
            </a:r>
          </a:p>
          <a:p>
            <a:pPr marL="0" indent="0" defTabSz="749808">
              <a:spcBef>
                <a:spcPts val="400"/>
              </a:spcBef>
              <a:buSzTx/>
              <a:buNone/>
              <a:defRPr sz="1968">
                <a:solidFill>
                  <a:srgbClr val="333333"/>
                </a:solidFill>
              </a:defRPr>
            </a:pPr>
            <a:r>
              <a:t>   </a:t>
            </a:r>
            <a:r>
              <a:rPr>
                <a:solidFill>
                  <a:srgbClr val="741B47"/>
                </a:solidFill>
                <a:latin typeface="Raleway Bold"/>
                <a:ea typeface="Raleway Bold"/>
                <a:cs typeface="Raleway Bold"/>
                <a:sym typeface="Raleway Bold"/>
              </a:rPr>
              <a:t>leather</a:t>
            </a:r>
            <a:endParaRPr>
              <a:solidFill>
                <a:srgbClr val="741B47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marL="0" indent="1874520" defTabSz="749808">
              <a:spcBef>
                <a:spcPts val="400"/>
              </a:spcBef>
              <a:buSzTx/>
              <a:buNone/>
              <a:defRPr sz="1968">
                <a:solidFill>
                  <a:srgbClr val="FF00FF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coal</a:t>
            </a:r>
          </a:p>
          <a:p>
            <a:pPr marL="0" indent="2249423" algn="ctr" defTabSz="749808">
              <a:spcBef>
                <a:spcPts val="400"/>
              </a:spcBef>
              <a:buSzTx/>
              <a:buNone/>
              <a:defRPr sz="1968">
                <a:solidFill>
                  <a:srgbClr val="333333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oil</a:t>
            </a:r>
          </a:p>
          <a:p>
            <a:pPr marL="0" indent="0" defTabSz="749808">
              <a:spcBef>
                <a:spcPts val="400"/>
              </a:spcBef>
              <a:buSzTx/>
              <a:buNone/>
              <a:defRPr sz="1968">
                <a:solidFill>
                  <a:schemeClr val="accent3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ethanol made from fermentation</a:t>
            </a:r>
          </a:p>
        </p:txBody>
      </p:sp>
      <p:sp>
        <p:nvSpPr>
          <p:cNvPr id="104" name="TextBox 8"/>
          <p:cNvSpPr txBox="1"/>
          <p:nvPr/>
        </p:nvSpPr>
        <p:spPr>
          <a:xfrm>
            <a:off x="8189842" y="5762902"/>
            <a:ext cx="3657601" cy="901066"/>
          </a:xfrm>
          <a:prstGeom prst="rect">
            <a:avLst/>
          </a:prstGeom>
          <a:ln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2F5597"/>
                </a:solidFill>
              </a:defRPr>
            </a:pPr>
            <a:r>
              <a:t>Challenge:</a:t>
            </a:r>
          </a:p>
          <a:p>
            <a:pPr>
              <a:defRPr>
                <a:solidFill>
                  <a:srgbClr val="2F5597"/>
                </a:solidFill>
              </a:defRPr>
            </a:pPr>
            <a:r>
              <a:t>Are these resources natural or synthetic?</a:t>
            </a:r>
          </a:p>
        </p:txBody>
      </p:sp>
      <p:sp>
        <p:nvSpPr>
          <p:cNvPr id="105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0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Learning Outcomes</a:t>
            </a:r>
          </a:p>
        </p:txBody>
      </p:sp>
      <p:sp>
        <p:nvSpPr>
          <p:cNvPr id="110" name="Google Shape;61;p14"/>
          <p:cNvSpPr txBox="1"/>
          <p:nvPr>
            <p:ph type="body" idx="1"/>
          </p:nvPr>
        </p:nvSpPr>
        <p:spPr>
          <a:xfrm>
            <a:off x="838199" y="1804504"/>
            <a:ext cx="9896063" cy="3818077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0" indent="0">
              <a:buSzTx/>
              <a:buNone/>
              <a:defRPr sz="2400"/>
            </a:pPr>
            <a:r>
              <a:t>By the end of today’s lesson you should be able to:</a:t>
            </a:r>
          </a:p>
          <a:p>
            <a:pPr>
              <a:buClr>
                <a:srgbClr val="000000"/>
              </a:buClr>
              <a:buSzPts val="2400"/>
              <a:defRPr sz="2400"/>
            </a:pPr>
            <a:r>
              <a:t>Distinguish between finite and renewable resources</a:t>
            </a:r>
          </a:p>
          <a:p>
            <a:pPr>
              <a:buClr>
                <a:srgbClr val="000000"/>
              </a:buClr>
              <a:buSzPts val="2400"/>
              <a:defRPr sz="2400"/>
            </a:pPr>
            <a:r>
              <a:t>Extract and interpret information about resources from charts, graphs and tables.</a:t>
            </a:r>
          </a:p>
          <a:p>
            <a:pPr>
              <a:buClr>
                <a:srgbClr val="000000"/>
              </a:buClr>
              <a:buSzPts val="2400"/>
              <a:defRPr sz="2400"/>
            </a:pPr>
            <a:r>
              <a:t>Explain how this might affect the build of an offshore windfarm,</a:t>
            </a:r>
          </a:p>
        </p:txBody>
      </p:sp>
      <p:sp>
        <p:nvSpPr>
          <p:cNvPr id="111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1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Key definitions</a:t>
            </a:r>
          </a:p>
        </p:txBody>
      </p:sp>
      <p:sp>
        <p:nvSpPr>
          <p:cNvPr id="116" name="Google Shape;61;p14"/>
          <p:cNvSpPr txBox="1"/>
          <p:nvPr>
            <p:ph type="body" sz="quarter" idx="1"/>
          </p:nvPr>
        </p:nvSpPr>
        <p:spPr>
          <a:xfrm>
            <a:off x="1232451" y="4884882"/>
            <a:ext cx="4863548" cy="1123819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 defTabSz="813816">
              <a:spcBef>
                <a:spcPts val="800"/>
              </a:spcBef>
              <a:buSzTx/>
              <a:buNone/>
              <a:defRPr sz="1779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What are the advantages and disadvantages of building an offshore windfarm in terms of finite and renewable resources?</a:t>
            </a:r>
          </a:p>
        </p:txBody>
      </p:sp>
      <p:sp>
        <p:nvSpPr>
          <p:cNvPr id="117" name="Rectangle 1"/>
          <p:cNvSpPr/>
          <p:nvPr/>
        </p:nvSpPr>
        <p:spPr>
          <a:xfrm>
            <a:off x="838200" y="2031031"/>
            <a:ext cx="5257800" cy="2513966"/>
          </a:xfrm>
          <a:prstGeom prst="rect">
            <a:avLst/>
          </a:prstGeom>
          <a:ln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2F5597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Finite: </a:t>
            </a:r>
            <a:r>
              <a:rPr i="1">
                <a:latin typeface="+mn-lt"/>
                <a:ea typeface="+mn-ea"/>
                <a:cs typeface="+mn-cs"/>
                <a:sym typeface="Raleway Regular"/>
              </a:rPr>
              <a:t>Finite resources are those that are being using up at a faster rate than they can be replaced</a:t>
            </a:r>
            <a:endParaRPr i="1">
              <a:latin typeface="+mn-lt"/>
              <a:ea typeface="+mn-ea"/>
              <a:cs typeface="+mn-cs"/>
              <a:sym typeface="Raleway Regular"/>
            </a:endParaRPr>
          </a:p>
          <a:p>
            <a:pPr>
              <a:spcBef>
                <a:spcPts val="1600"/>
              </a:spcBef>
              <a:defRPr sz="2400">
                <a:solidFill>
                  <a:srgbClr val="2F5597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 Renewable: </a:t>
            </a:r>
            <a:r>
              <a:rPr i="1">
                <a:latin typeface="+mn-lt"/>
                <a:ea typeface="+mn-ea"/>
                <a:cs typeface="+mn-cs"/>
                <a:sym typeface="Raleway Regular"/>
              </a:rPr>
              <a:t>Renewable resources can be replaced at the same rate as they are being using up.</a:t>
            </a:r>
          </a:p>
        </p:txBody>
      </p:sp>
      <p:sp>
        <p:nvSpPr>
          <p:cNvPr id="118" name="Rectangle 7"/>
          <p:cNvSpPr/>
          <p:nvPr/>
        </p:nvSpPr>
        <p:spPr>
          <a:xfrm>
            <a:off x="6321285" y="3495192"/>
            <a:ext cx="5560944" cy="2882266"/>
          </a:xfrm>
          <a:prstGeom prst="rect">
            <a:avLst/>
          </a:prstGeom>
          <a:ln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2F5597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Natural Resources: </a:t>
            </a:r>
            <a:r>
              <a:rPr>
                <a:latin typeface="+mn-lt"/>
                <a:ea typeface="+mn-ea"/>
                <a:cs typeface="+mn-cs"/>
                <a:sym typeface="Raleway Regular"/>
              </a:rPr>
              <a:t>These come from the earth, the sea or the air. They have been formed without human impact.</a:t>
            </a:r>
            <a:endParaRPr i="1"/>
          </a:p>
          <a:p>
            <a:pPr>
              <a:spcBef>
                <a:spcPts val="1600"/>
              </a:spcBef>
              <a:defRPr sz="2400">
                <a:solidFill>
                  <a:srgbClr val="2F5597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 Synthetic Resources: </a:t>
            </a:r>
            <a:r>
              <a:rPr>
                <a:latin typeface="+mn-lt"/>
                <a:ea typeface="+mn-ea"/>
                <a:cs typeface="+mn-cs"/>
                <a:sym typeface="Raleway Regular"/>
              </a:rPr>
              <a:t>Synthetic materials have been designed to either replace or improve upon natural products. </a:t>
            </a:r>
          </a:p>
        </p:txBody>
      </p:sp>
      <p:pic>
        <p:nvPicPr>
          <p:cNvPr id="119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37275"/>
            <a:ext cx="1232453" cy="123245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21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>
            <a:lvl1pPr defTabSz="850391">
              <a:defRPr sz="3627"/>
            </a:lvl1pPr>
          </a:lstStyle>
          <a:p>
            <a:pPr/>
            <a:r>
              <a:t>How can we build an offshore windfarm?</a:t>
            </a:r>
          </a:p>
        </p:txBody>
      </p:sp>
      <p:pic>
        <p:nvPicPr>
          <p:cNvPr id="125" name="Content Placeholder 1" descr="Content Placeholder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64379" y="2259367"/>
            <a:ext cx="2595933" cy="309978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Box 4"/>
          <p:cNvSpPr txBox="1"/>
          <p:nvPr/>
        </p:nvSpPr>
        <p:spPr>
          <a:xfrm>
            <a:off x="883920" y="1782761"/>
            <a:ext cx="8034740" cy="363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100"/>
            </a:pPr>
            <a:r>
              <a:t>1. Make a list of all the materials you might need to build an offshore windfarm. You may find the links below useful:</a:t>
            </a:r>
          </a:p>
          <a:p>
            <a:pPr>
              <a:defRPr sz="1000"/>
            </a:pPr>
          </a:p>
          <a:p>
            <a:pPr>
              <a:defRPr sz="16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http://www.madehow.com/Volume-1/Wind-Turbine.html</a:t>
            </a:r>
          </a:p>
          <a:p>
            <a:pPr>
              <a:defRPr sz="1600"/>
            </a:pPr>
          </a:p>
          <a:p>
            <a:pPr>
              <a:defRPr sz="16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https://www.azocleantech.com/article.aspx?ArticleID=379</a:t>
            </a:r>
          </a:p>
          <a:p>
            <a:pPr>
              <a:defRPr sz="1600"/>
            </a:pPr>
          </a:p>
          <a:p>
            <a:pPr>
              <a:defRPr sz="16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 invalidUrl="" action="" tgtFrame="" tooltip="" history="1" highlightClick="0" endSnd="0"/>
              </a:rPr>
              <a:t>https://www.windpowerengineering.com/business-news-projects/blade-materials-manufacturing-changing-keep-larger-turbines/</a:t>
            </a:r>
          </a:p>
          <a:p>
            <a:pPr>
              <a:defRPr sz="2400"/>
            </a:pPr>
          </a:p>
          <a:p>
            <a:pPr>
              <a:defRPr sz="2100"/>
            </a:pPr>
            <a:r>
              <a:t>2. Now categorise the materials as finite or renewable.</a:t>
            </a:r>
          </a:p>
          <a:p>
            <a:pPr>
              <a:defRPr sz="2100"/>
            </a:pPr>
          </a:p>
          <a:p>
            <a:pPr>
              <a:defRPr sz="2100"/>
            </a:pPr>
            <a:r>
              <a:t>Challenge: Which materials are synthetic and which are natural?</a:t>
            </a:r>
          </a:p>
        </p:txBody>
      </p:sp>
      <p:sp>
        <p:nvSpPr>
          <p:cNvPr id="127" name="TextBox 7"/>
          <p:cNvSpPr txBox="1"/>
          <p:nvPr/>
        </p:nvSpPr>
        <p:spPr>
          <a:xfrm>
            <a:off x="3174836" y="5712950"/>
            <a:ext cx="8010222" cy="710566"/>
          </a:xfrm>
          <a:prstGeom prst="rect">
            <a:avLst/>
          </a:prstGeom>
          <a:ln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2F5597"/>
                </a:solidFill>
              </a:defRPr>
            </a:lvl1pPr>
          </a:lstStyle>
          <a:p>
            <a:pPr/>
            <a:r>
              <a:t>How might wind power be a more sustainable method of generating electricity than some other traditional methods?</a:t>
            </a:r>
          </a:p>
        </p:txBody>
      </p:sp>
      <p:sp>
        <p:nvSpPr>
          <p:cNvPr id="128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29" name="Picture 5" descr="Picture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Ask the expert</a:t>
            </a:r>
          </a:p>
        </p:txBody>
      </p:sp>
      <p:sp>
        <p:nvSpPr>
          <p:cNvPr id="135" name="Google Shape;61;p14"/>
          <p:cNvSpPr txBox="1"/>
          <p:nvPr>
            <p:ph type="body" sz="half" idx="1"/>
          </p:nvPr>
        </p:nvSpPr>
        <p:spPr>
          <a:xfrm>
            <a:off x="838200" y="1934816"/>
            <a:ext cx="7938052" cy="4007624"/>
          </a:xfrm>
          <a:prstGeom prst="rect">
            <a:avLst/>
          </a:prstGeom>
        </p:spPr>
        <p:txBody>
          <a:bodyPr lIns="91424" tIns="91424" rIns="91424" bIns="91424"/>
          <a:lstStyle/>
          <a:p>
            <a:pPr marL="0" indent="0" defTabSz="886968">
              <a:spcBef>
                <a:spcPts val="900"/>
              </a:spcBef>
              <a:buSzTx/>
              <a:buNone/>
              <a:defRPr sz="2328"/>
            </a:pPr>
            <a:r>
              <a:t>There are a wealth of careers in developing the materials used to build wind turbines and in other industries. Here are some examples of some of the jobs available:</a:t>
            </a:r>
          </a:p>
          <a:p>
            <a:pPr marL="0" indent="0" defTabSz="886968">
              <a:spcBef>
                <a:spcPts val="900"/>
              </a:spcBef>
              <a:buSzTx/>
              <a:buNone/>
              <a:defRPr sz="194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https://www.prospects.ac.uk/job-profiles/materials-engineer</a:t>
            </a:r>
          </a:p>
          <a:p>
            <a:pPr marL="0" indent="0" defTabSz="886968">
              <a:spcBef>
                <a:spcPts val="900"/>
              </a:spcBef>
              <a:buSzTx/>
              <a:buNone/>
              <a:defRPr sz="194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https://www.careerexplorer.com/careers/materials-scientist/</a:t>
            </a:r>
          </a:p>
          <a:p>
            <a:pPr marL="0" indent="0" defTabSz="886968">
              <a:spcBef>
                <a:spcPts val="900"/>
              </a:spcBef>
              <a:buSzTx/>
              <a:buNone/>
              <a:defRPr sz="194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https://work.chron.com/job-description-polymer-chemist-16922.html</a:t>
            </a:r>
          </a:p>
          <a:p>
            <a:pPr marL="0" indent="0" defTabSz="886968">
              <a:spcBef>
                <a:spcPts val="900"/>
              </a:spcBef>
              <a:buSzTx/>
              <a:buNone/>
              <a:defRPr sz="194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https://www.tomorrowsengineers.org.uk/articles/3839</a:t>
            </a:r>
          </a:p>
          <a:p>
            <a:pPr marL="0" indent="0" defTabSz="886968">
              <a:spcBef>
                <a:spcPts val="900"/>
              </a:spcBef>
              <a:buSzTx/>
              <a:buNone/>
              <a:defRPr sz="2328"/>
            </a:pPr>
            <a:r>
              <a:t>Each member of your team must choose one job to research and become an expert on. You will then take turns to share what you have learned with your group.</a:t>
            </a:r>
          </a:p>
        </p:txBody>
      </p:sp>
      <p:pic>
        <p:nvPicPr>
          <p:cNvPr id="136" name="Picture 1" descr="Picture 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170503" y="4880314"/>
            <a:ext cx="3021497" cy="203983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38" name="Picture 5" descr="Picture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Think-Pair-Share</a:t>
            </a:r>
          </a:p>
        </p:txBody>
      </p:sp>
      <p:sp>
        <p:nvSpPr>
          <p:cNvPr id="142" name="Google Shape;61;p14"/>
          <p:cNvSpPr txBox="1"/>
          <p:nvPr>
            <p:ph type="body" sz="half" idx="1"/>
          </p:nvPr>
        </p:nvSpPr>
        <p:spPr>
          <a:xfrm>
            <a:off x="838199" y="1827375"/>
            <a:ext cx="7938052" cy="4007623"/>
          </a:xfrm>
          <a:prstGeom prst="rect">
            <a:avLst/>
          </a:prstGeom>
        </p:spPr>
        <p:txBody>
          <a:bodyPr lIns="91424" tIns="91424" rIns="91424" bIns="91424"/>
          <a:lstStyle>
            <a:lvl1pPr marL="0" indent="0">
              <a:buSzTx/>
              <a:buNone/>
              <a:defRPr sz="2400"/>
            </a:lvl1pPr>
          </a:lstStyle>
          <a:p>
            <a:pPr/>
            <a:r>
              <a:t>What do the graphs and charts below show? </a:t>
            </a:r>
          </a:p>
        </p:txBody>
      </p:sp>
      <p:pic>
        <p:nvPicPr>
          <p:cNvPr id="143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5164" y="2461862"/>
            <a:ext cx="3920155" cy="2565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62190" y="2121145"/>
            <a:ext cx="4792160" cy="2871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1"/>
          </p:cNvPicPr>
          <p:nvPr/>
        </p:nvPicPr>
        <p:blipFill>
          <a:blip r:embed="rId6">
            <a:extLst/>
          </a:blip>
          <a:srcRect l="12115" t="10032" r="44846" b="7055"/>
          <a:stretch>
            <a:fillRect/>
          </a:stretch>
        </p:blipFill>
        <p:spPr>
          <a:xfrm>
            <a:off x="4967654" y="4003523"/>
            <a:ext cx="2369031" cy="256592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47" name="Picture 5" descr="Pictur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Write down:</a:t>
            </a:r>
          </a:p>
          <a:p>
            <a:pPr marL="0" indent="0">
              <a:buSzTx/>
              <a:buNone/>
              <a:defRPr sz="5400">
                <a:ln w="22225" cap="flat">
                  <a:solidFill>
                    <a:srgbClr val="203864"/>
                  </a:solidFill>
                  <a:prstDash val="solid"/>
                  <a:round/>
                </a:ln>
                <a:solidFill>
                  <a:schemeClr val="accent1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3</a:t>
            </a:r>
            <a:r>
              <a:rPr sz="4800"/>
              <a:t> </a:t>
            </a:r>
            <a:r>
              <a: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Raleway Regular"/>
              </a:rPr>
              <a:t>things you have learned</a:t>
            </a:r>
            <a:endParaRPr sz="2800">
              <a:solidFill>
                <a:srgbClr val="000000"/>
              </a:solidFill>
              <a:latin typeface="+mn-lt"/>
              <a:ea typeface="+mn-ea"/>
              <a:cs typeface="+mn-cs"/>
              <a:sym typeface="Raleway Regular"/>
            </a:endParaRPr>
          </a:p>
          <a:p>
            <a:pPr marL="0" indent="0">
              <a:buSzTx/>
              <a:buNone/>
              <a:defRPr sz="5400">
                <a:ln w="22225" cap="flat">
                  <a:solidFill>
                    <a:srgbClr val="203864"/>
                  </a:solidFill>
                  <a:prstDash val="solid"/>
                  <a:round/>
                </a:ln>
                <a:solidFill>
                  <a:schemeClr val="accent1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2</a:t>
            </a:r>
            <a:r>
              <a:rPr sz="2800"/>
              <a:t> </a:t>
            </a:r>
            <a:r>
              <a: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Raleway Regular"/>
              </a:rPr>
              <a:t>key words and definitions</a:t>
            </a:r>
            <a:endParaRPr sz="2800">
              <a:solidFill>
                <a:srgbClr val="000000"/>
              </a:solidFill>
              <a:latin typeface="+mn-lt"/>
              <a:ea typeface="+mn-ea"/>
              <a:cs typeface="+mn-cs"/>
              <a:sym typeface="Raleway Regular"/>
            </a:endParaRPr>
          </a:p>
          <a:p>
            <a:pPr marL="0" indent="0">
              <a:buSzTx/>
              <a:buNone/>
              <a:defRPr sz="5400">
                <a:ln w="22225" cap="flat">
                  <a:solidFill>
                    <a:srgbClr val="203864"/>
                  </a:solidFill>
                  <a:prstDash val="solid"/>
                  <a:round/>
                </a:ln>
                <a:solidFill>
                  <a:schemeClr val="accent1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1</a:t>
            </a:r>
            <a:r>
              <a: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Raleway Regular"/>
              </a:rPr>
              <a:t> question you still have.</a:t>
            </a:r>
          </a:p>
        </p:txBody>
      </p:sp>
      <p:pic>
        <p:nvPicPr>
          <p:cNvPr id="15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1"/>
          <p:cNvSpPr txBox="1"/>
          <p:nvPr>
            <p:ph type="title"/>
          </p:nvPr>
        </p:nvSpPr>
        <p:spPr>
          <a:xfrm>
            <a:off x="838199" y="588271"/>
            <a:ext cx="6423993" cy="1102418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3-2-1 Review</a:t>
            </a:r>
          </a:p>
        </p:txBody>
      </p:sp>
      <p:pic>
        <p:nvPicPr>
          <p:cNvPr id="154" name="Picture 4" descr="Picture 4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3541" y="2433123"/>
            <a:ext cx="4733926" cy="2667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56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Raleway Regular"/>
        <a:ea typeface="Raleway Regular"/>
        <a:cs typeface="Raleway Regular"/>
      </a:majorFont>
      <a:minorFont>
        <a:latin typeface="Raleway Regular"/>
        <a:ea typeface="Raleway Regular"/>
        <a:cs typeface="Raleway Regula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Raleway Regular"/>
        <a:ea typeface="Raleway Regular"/>
        <a:cs typeface="Raleway Regular"/>
      </a:majorFont>
      <a:minorFont>
        <a:latin typeface="Raleway Regular"/>
        <a:ea typeface="Raleway Regular"/>
        <a:cs typeface="Raleway Regula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