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Raleway Regular"/>
      </a:defRPr>
    </a:lvl1pPr>
    <a:lvl2pPr indent="228600" latinLnBrk="0">
      <a:defRPr sz="1200">
        <a:latin typeface="+mn-lt"/>
        <a:ea typeface="+mn-ea"/>
        <a:cs typeface="+mn-cs"/>
        <a:sym typeface="Raleway Regular"/>
      </a:defRPr>
    </a:lvl2pPr>
    <a:lvl3pPr indent="457200" latinLnBrk="0">
      <a:defRPr sz="1200">
        <a:latin typeface="+mn-lt"/>
        <a:ea typeface="+mn-ea"/>
        <a:cs typeface="+mn-cs"/>
        <a:sym typeface="Raleway Regular"/>
      </a:defRPr>
    </a:lvl3pPr>
    <a:lvl4pPr indent="685800" latinLnBrk="0">
      <a:defRPr sz="1200">
        <a:latin typeface="+mn-lt"/>
        <a:ea typeface="+mn-ea"/>
        <a:cs typeface="+mn-cs"/>
        <a:sym typeface="Raleway Regular"/>
      </a:defRPr>
    </a:lvl4pPr>
    <a:lvl5pPr indent="914400" latinLnBrk="0">
      <a:defRPr sz="1200">
        <a:latin typeface="+mn-lt"/>
        <a:ea typeface="+mn-ea"/>
        <a:cs typeface="+mn-cs"/>
        <a:sym typeface="Raleway Regular"/>
      </a:defRPr>
    </a:lvl5pPr>
    <a:lvl6pPr indent="1143000" latinLnBrk="0">
      <a:defRPr sz="1200">
        <a:latin typeface="+mn-lt"/>
        <a:ea typeface="+mn-ea"/>
        <a:cs typeface="+mn-cs"/>
        <a:sym typeface="Raleway Regular"/>
      </a:defRPr>
    </a:lvl6pPr>
    <a:lvl7pPr indent="1371600" latinLnBrk="0">
      <a:defRPr sz="1200">
        <a:latin typeface="+mn-lt"/>
        <a:ea typeface="+mn-ea"/>
        <a:cs typeface="+mn-cs"/>
        <a:sym typeface="Raleway Regular"/>
      </a:defRPr>
    </a:lvl7pPr>
    <a:lvl8pPr indent="1600200" latinLnBrk="0">
      <a:defRPr sz="1200">
        <a:latin typeface="+mn-lt"/>
        <a:ea typeface="+mn-ea"/>
        <a:cs typeface="+mn-cs"/>
        <a:sym typeface="Raleway Regular"/>
      </a:defRPr>
    </a:lvl8pPr>
    <a:lvl9pPr indent="1828800" latinLnBrk="0">
      <a:defRPr sz="1200">
        <a:latin typeface="+mn-lt"/>
        <a:ea typeface="+mn-ea"/>
        <a:cs typeface="+mn-cs"/>
        <a:sym typeface="Raleway Regular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Students should hopefully make links to rusting and conductivity of electricity. May also link to costs of materials and density and mass?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Images clockwise from top right – paint, sacrificial protection, oil, galvanised bolt.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 to learning from lesson 7 using earths resources. Should have examples such as steel, composites, polymers.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Pages 222-226 of AQA Chemistry textbook has useful information to complete this task.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Students can complete this optional practical using AQA sheet provided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1pPr>
            <a:lvl2pPr marL="0" indent="4572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2pPr>
            <a:lvl3pPr marL="0" indent="9144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3pPr>
            <a:lvl4pPr marL="0" indent="13716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4pPr>
            <a:lvl5pPr marL="0" indent="18288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1164" y="6404292"/>
            <a:ext cx="26263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7"/>
          <p:cNvSpPr txBox="1"/>
          <p:nvPr/>
        </p:nvSpPr>
        <p:spPr>
          <a:xfrm>
            <a:off x="-28355" y="4800124"/>
            <a:ext cx="12248710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/>
            </a:pPr>
            <a:r>
              <a:t>How can you build an offshore windfarm?</a:t>
            </a:r>
          </a:p>
          <a:p>
            <a:pPr algn="ctr">
              <a:defRPr sz="1400"/>
            </a:pPr>
          </a:p>
          <a:p>
            <a:pPr algn="ctr">
              <a:defRPr sz="2000"/>
            </a:pPr>
            <a:r>
              <a:t>in partnership with</a:t>
            </a:r>
            <a:endParaRPr sz="2400"/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1993" y="57489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359648"/>
            <a:ext cx="2803016" cy="151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we build an offshore windfarm?</a:t>
            </a:r>
          </a:p>
        </p:txBody>
      </p:sp>
      <p:sp>
        <p:nvSpPr>
          <p:cNvPr id="175" name="Google Shape;61;p14"/>
          <p:cNvSpPr txBox="1"/>
          <p:nvPr>
            <p:ph type="body" sz="half" idx="1"/>
          </p:nvPr>
        </p:nvSpPr>
        <p:spPr>
          <a:xfrm>
            <a:off x="838200" y="1804504"/>
            <a:ext cx="7938052" cy="4007623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buSzTx/>
              <a:buNone/>
            </a:lvl1pPr>
          </a:lstStyle>
          <a:p>
            <a:pPr/>
            <a:r>
              <a:t>The subsea cables which carry the electricity back to land need to be protected from the elements and other hazards.</a:t>
            </a:r>
          </a:p>
        </p:txBody>
      </p:sp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3375004"/>
            <a:ext cx="3919893" cy="2208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1301" y="3160653"/>
            <a:ext cx="2968274" cy="179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73388" y="5085189"/>
            <a:ext cx="232410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12785" y="2076258"/>
            <a:ext cx="3247806" cy="24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Google Shape;61;p14"/>
          <p:cNvSpPr txBox="1"/>
          <p:nvPr/>
        </p:nvSpPr>
        <p:spPr>
          <a:xfrm>
            <a:off x="8512784" y="4543157"/>
            <a:ext cx="3076493" cy="208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How can Tekmar help overcome these problems?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</a:p>
        </p:txBody>
      </p:sp>
      <p:pic>
        <p:nvPicPr>
          <p:cNvPr id="181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84221" y="5812128"/>
            <a:ext cx="3133617" cy="92057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83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le 1"/>
          <p:cNvSpPr txBox="1"/>
          <p:nvPr>
            <p:ph type="title"/>
          </p:nvPr>
        </p:nvSpPr>
        <p:spPr>
          <a:xfrm>
            <a:off x="838200" y="588271"/>
            <a:ext cx="7264790" cy="1346546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Why aren’t wind turbines made of pure iron - homework</a:t>
            </a:r>
          </a:p>
        </p:txBody>
      </p:sp>
      <p:sp>
        <p:nvSpPr>
          <p:cNvPr id="187" name="Google Shape;61;p14"/>
          <p:cNvSpPr txBox="1"/>
          <p:nvPr>
            <p:ph type="body" sz="half" idx="1"/>
          </p:nvPr>
        </p:nvSpPr>
        <p:spPr>
          <a:xfrm>
            <a:off x="838200" y="1934816"/>
            <a:ext cx="7938052" cy="4007624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buSzTx/>
              <a:buNone/>
              <a:defRPr sz="2400"/>
            </a:lvl1pPr>
          </a:lstStyle>
          <a:p>
            <a:pPr/>
            <a:r>
              <a:t>How do scientists know that air and water are need for rusting? Design an experiment to investigate this using the equipment below</a:t>
            </a:r>
          </a:p>
        </p:txBody>
      </p:sp>
      <p:sp>
        <p:nvSpPr>
          <p:cNvPr id="188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le 1"/>
          <p:cNvSpPr txBox="1"/>
          <p:nvPr>
            <p:ph type="title"/>
          </p:nvPr>
        </p:nvSpPr>
        <p:spPr>
          <a:xfrm>
            <a:off x="838200" y="588271"/>
            <a:ext cx="7264790" cy="1346546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Why aren’t wind turbines made of pure iron - homework</a:t>
            </a:r>
          </a:p>
        </p:txBody>
      </p:sp>
      <p:sp>
        <p:nvSpPr>
          <p:cNvPr id="193" name="Google Shape;61;p14"/>
          <p:cNvSpPr txBox="1"/>
          <p:nvPr>
            <p:ph type="body" sz="half" idx="1"/>
          </p:nvPr>
        </p:nvSpPr>
        <p:spPr>
          <a:xfrm>
            <a:off x="838200" y="1934816"/>
            <a:ext cx="7938052" cy="4007624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buSzTx/>
              <a:buNone/>
              <a:defRPr sz="2400"/>
            </a:lvl1pPr>
          </a:lstStyle>
          <a:p>
            <a:pPr/>
            <a:r>
              <a:t>How do scientists know that air and water are need for rusting? Design an experiment to investigate this using the equipment below</a:t>
            </a:r>
          </a:p>
        </p:txBody>
      </p:sp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7445" y="3780264"/>
            <a:ext cx="6800851" cy="216217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96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All write round robin</a:t>
            </a:r>
          </a:p>
        </p:txBody>
      </p:sp>
      <p:sp>
        <p:nvSpPr>
          <p:cNvPr id="103" name="Google Shape;61;p14"/>
          <p:cNvSpPr txBox="1"/>
          <p:nvPr>
            <p:ph type="body" sz="half" idx="1"/>
          </p:nvPr>
        </p:nvSpPr>
        <p:spPr>
          <a:xfrm>
            <a:off x="838200" y="1804504"/>
            <a:ext cx="8693633" cy="381807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 defTabSz="905255">
              <a:spcBef>
                <a:spcPts val="1500"/>
              </a:spcBef>
              <a:buSzTx/>
              <a:buNone/>
              <a:defRPr i="1" sz="3564"/>
            </a:pPr>
            <a:r>
              <a:t>Why are offshore wind turbines not made of pure iron?</a:t>
            </a:r>
          </a:p>
          <a:p>
            <a:pPr marL="226313" indent="-226313" defTabSz="905255">
              <a:spcBef>
                <a:spcPts val="1500"/>
              </a:spcBef>
              <a:defRPr sz="2772"/>
            </a:pPr>
            <a:r>
              <a:t>Think about the question in silence</a:t>
            </a:r>
          </a:p>
          <a:p>
            <a:pPr marL="226313" indent="-226313" defTabSz="905255">
              <a:spcBef>
                <a:spcPts val="1500"/>
              </a:spcBef>
              <a:defRPr sz="2772"/>
            </a:pPr>
            <a:r>
              <a:t>In your groups take turns to share your answers.</a:t>
            </a:r>
          </a:p>
          <a:p>
            <a:pPr marL="226313" indent="-226313" defTabSz="905255">
              <a:spcBef>
                <a:spcPts val="1500"/>
              </a:spcBef>
              <a:defRPr sz="2772"/>
            </a:pPr>
            <a:r>
              <a:t>As each person gives their answer, everyone write it down on their piece of paper.</a:t>
            </a:r>
          </a:p>
          <a:p>
            <a:pPr marL="226313" indent="-226313" defTabSz="905255">
              <a:spcBef>
                <a:spcPts val="1500"/>
              </a:spcBef>
              <a:defRPr sz="2772"/>
            </a:pPr>
            <a:r>
              <a:t>Keep going until your teacher says stop!</a:t>
            </a:r>
          </a:p>
        </p:txBody>
      </p:sp>
      <p:pic>
        <p:nvPicPr>
          <p:cNvPr id="10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78823" y="3397429"/>
            <a:ext cx="2404856" cy="233897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0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1"/>
          <p:cNvSpPr txBox="1"/>
          <p:nvPr>
            <p:ph type="title"/>
          </p:nvPr>
        </p:nvSpPr>
        <p:spPr>
          <a:xfrm>
            <a:off x="838199" y="588271"/>
            <a:ext cx="7974498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>
              <a:defRPr sz="3600"/>
            </a:lvl1pPr>
          </a:lstStyle>
          <a:p>
            <a:pPr/>
            <a:r>
              <a:t>How can you build an offshore wind farm?</a:t>
            </a:r>
          </a:p>
        </p:txBody>
      </p:sp>
      <p:sp>
        <p:nvSpPr>
          <p:cNvPr id="110" name="Google Shape;61;p14"/>
          <p:cNvSpPr txBox="1"/>
          <p:nvPr>
            <p:ph type="body" idx="1"/>
          </p:nvPr>
        </p:nvSpPr>
        <p:spPr>
          <a:xfrm>
            <a:off x="838199" y="1804504"/>
            <a:ext cx="10430024" cy="3818077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spcBef>
                <a:spcPts val="1600"/>
              </a:spcBef>
              <a:buSzTx/>
              <a:buNone/>
              <a:defRPr i="1" sz="3600"/>
            </a:lvl1pPr>
          </a:lstStyle>
          <a:p>
            <a:pPr/>
            <a:r>
              <a:t>Why are offshore wind turbines not made of pure iron?</a:t>
            </a:r>
          </a:p>
        </p:txBody>
      </p:sp>
      <p:pic>
        <p:nvPicPr>
          <p:cNvPr id="11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955" y="2644014"/>
            <a:ext cx="3398976" cy="3398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85952" y="2660787"/>
            <a:ext cx="2609851" cy="170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66930" y="4518821"/>
            <a:ext cx="3664984" cy="1942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12696" y="4383363"/>
            <a:ext cx="1438276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57750" y="2605086"/>
            <a:ext cx="2476500" cy="164782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Learning Outcomes</a:t>
            </a:r>
          </a:p>
        </p:txBody>
      </p:sp>
      <p:sp>
        <p:nvSpPr>
          <p:cNvPr id="123" name="Google Shape;61;p14"/>
          <p:cNvSpPr txBox="1"/>
          <p:nvPr>
            <p:ph type="body" idx="1"/>
          </p:nvPr>
        </p:nvSpPr>
        <p:spPr>
          <a:xfrm>
            <a:off x="838199" y="1804504"/>
            <a:ext cx="9896063" cy="381807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>
              <a:buSzTx/>
              <a:buNone/>
              <a:defRPr sz="2400"/>
            </a:pPr>
            <a:r>
              <a:t>By the end of today’s lesson you should be able to:</a:t>
            </a:r>
          </a:p>
          <a:p>
            <a:pPr>
              <a:buClr>
                <a:srgbClr val="000000"/>
              </a:buClr>
              <a:buSzPts val="2400"/>
              <a:defRPr sz="2400"/>
            </a:pPr>
            <a:r>
              <a:t>Describe conditions which cause rusting and prevention methods</a:t>
            </a:r>
          </a:p>
          <a:p>
            <a:pPr>
              <a:buClr>
                <a:srgbClr val="000000"/>
              </a:buClr>
              <a:buSzPts val="2400"/>
              <a:defRPr sz="2400"/>
            </a:pPr>
            <a:r>
              <a:t>Name examples of common alloys</a:t>
            </a:r>
          </a:p>
          <a:p>
            <a:pPr>
              <a:buClr>
                <a:srgbClr val="000000"/>
              </a:buClr>
              <a:buSzPts val="2400"/>
              <a:defRPr sz="2400"/>
            </a:pPr>
            <a:r>
              <a:t>Explain how the properties of materials are related to their uses and how to select appropriate materials.</a:t>
            </a:r>
          </a:p>
        </p:txBody>
      </p:sp>
      <p:sp>
        <p:nvSpPr>
          <p:cNvPr id="124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le 1"/>
          <p:cNvSpPr txBox="1"/>
          <p:nvPr>
            <p:ph type="title"/>
          </p:nvPr>
        </p:nvSpPr>
        <p:spPr>
          <a:xfrm>
            <a:off x="838199" y="351044"/>
            <a:ext cx="708191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>
              <a:defRPr sz="3600"/>
            </a:lvl1pPr>
          </a:lstStyle>
          <a:p>
            <a:pPr/>
            <a:r>
              <a:t>How can you build an offshore wind farm?</a:t>
            </a:r>
          </a:p>
        </p:txBody>
      </p:sp>
      <p:sp>
        <p:nvSpPr>
          <p:cNvPr id="129" name="Google Shape;61;p14"/>
          <p:cNvSpPr txBox="1"/>
          <p:nvPr>
            <p:ph type="body" sz="half" idx="1"/>
          </p:nvPr>
        </p:nvSpPr>
        <p:spPr>
          <a:xfrm>
            <a:off x="838199" y="1804504"/>
            <a:ext cx="7081913" cy="3282214"/>
          </a:xfrm>
          <a:prstGeom prst="rect">
            <a:avLst/>
          </a:prstGeom>
          <a:ln w="9525">
            <a:solidFill>
              <a:schemeClr val="accent1"/>
            </a:solidFill>
            <a:round/>
          </a:ln>
        </p:spPr>
        <p:txBody>
          <a:bodyPr lIns="91424" tIns="91424" rIns="91424" bIns="91424"/>
          <a:lstStyle/>
          <a:p>
            <a:pPr marL="0" indent="0" defTabSz="905255">
              <a:spcBef>
                <a:spcPts val="1500"/>
              </a:spcBef>
              <a:buSzTx/>
              <a:buNone/>
              <a:defRPr sz="2376"/>
            </a:pPr>
            <a:r>
              <a:t>Offshore wind turbines can be difficult to install and maintain, so it is important they last a long time.</a:t>
            </a:r>
          </a:p>
          <a:p>
            <a:pPr marL="0" indent="0" defTabSz="905255">
              <a:spcBef>
                <a:spcPts val="1500"/>
              </a:spcBef>
              <a:buSzTx/>
              <a:buNone/>
              <a:defRPr sz="2376"/>
            </a:pPr>
            <a:r>
              <a:t>The materials needed to build an offshore wind farm have been carefully selected by engineers and developed by scientists. </a:t>
            </a:r>
          </a:p>
          <a:p>
            <a:pPr marL="0" indent="0" defTabSz="905255">
              <a:spcBef>
                <a:spcPts val="1500"/>
              </a:spcBef>
              <a:buSzTx/>
              <a:buNone/>
              <a:defRPr sz="2376"/>
            </a:pPr>
            <a:r>
              <a:t>The materials are chosen to suit the purpose of the wind turbine and conditions. </a:t>
            </a:r>
          </a:p>
        </p:txBody>
      </p:sp>
      <p:pic>
        <p:nvPicPr>
          <p:cNvPr id="13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0736" y="1916083"/>
            <a:ext cx="2969901" cy="198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9600" y="5223527"/>
            <a:ext cx="2857500" cy="1581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10037" y="5246520"/>
            <a:ext cx="2610074" cy="153516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7"/>
          <p:cNvSpPr txBox="1"/>
          <p:nvPr/>
        </p:nvSpPr>
        <p:spPr>
          <a:xfrm>
            <a:off x="8180736" y="4128837"/>
            <a:ext cx="3783615" cy="26917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400"/>
            </a:pPr>
            <a:r>
              <a:t>Corrosion can be a problem with some materials but can be prevented.</a:t>
            </a:r>
          </a:p>
          <a:p>
            <a:pPr>
              <a:spcBef>
                <a:spcPts val="1600"/>
              </a:spcBef>
              <a:defRPr i="1" sz="2000">
                <a:solidFill>
                  <a:schemeClr val="accent1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Corrosion – the destruction of materials by chemical reactions with substances.</a:t>
            </a:r>
          </a:p>
        </p:txBody>
      </p:sp>
      <p:sp>
        <p:nvSpPr>
          <p:cNvPr id="134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35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Why aren’t wind turbines made of pure iron?</a:t>
            </a:r>
          </a:p>
        </p:txBody>
      </p:sp>
      <p:sp>
        <p:nvSpPr>
          <p:cNvPr id="139" name="Google Shape;61;p14"/>
          <p:cNvSpPr txBox="1"/>
          <p:nvPr>
            <p:ph type="body" idx="1"/>
          </p:nvPr>
        </p:nvSpPr>
        <p:spPr>
          <a:xfrm>
            <a:off x="838199" y="1722663"/>
            <a:ext cx="9896063" cy="381807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>
              <a:spcBef>
                <a:spcPts val="1600"/>
              </a:spcBef>
              <a:buSzTx/>
              <a:buNone/>
            </a:pPr>
            <a:r>
              <a:t>If air and water are present then iron will rust. Rusting is a form of corrosion.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Rusting can be prevented by coating iron or steel with:</a:t>
            </a:r>
          </a:p>
          <a:p>
            <a:pPr>
              <a:spcBef>
                <a:spcPts val="0"/>
              </a:spcBef>
            </a:pPr>
            <a:r>
              <a:t>Paint</a:t>
            </a:r>
          </a:p>
          <a:p>
            <a:pPr>
              <a:spcBef>
                <a:spcPts val="0"/>
              </a:spcBef>
            </a:pPr>
            <a:r>
              <a:t>Oil or grease</a:t>
            </a:r>
          </a:p>
          <a:p>
            <a:pPr>
              <a:spcBef>
                <a:spcPts val="0"/>
              </a:spcBef>
            </a:pPr>
            <a:r>
              <a:t>Plastic</a:t>
            </a:r>
          </a:p>
          <a:p>
            <a:pPr>
              <a:spcBef>
                <a:spcPts val="0"/>
              </a:spcBef>
            </a:pPr>
            <a:r>
              <a:t>A less reactive metal</a:t>
            </a:r>
          </a:p>
          <a:p>
            <a:pPr>
              <a:spcBef>
                <a:spcPts val="0"/>
              </a:spcBef>
            </a:pPr>
            <a:r>
              <a:t>A more reactive metal (sacrificial protection)</a:t>
            </a:r>
          </a:p>
        </p:txBody>
      </p:sp>
      <p:pic>
        <p:nvPicPr>
          <p:cNvPr id="140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1463" y="2602919"/>
            <a:ext cx="2475192" cy="1652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20047" y="5304592"/>
            <a:ext cx="2688494" cy="1512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76186" y="4434154"/>
            <a:ext cx="2676526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34551" y="5295474"/>
            <a:ext cx="1565618" cy="153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5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Why aren’t wind turbines made of pure iron?</a:t>
            </a:r>
          </a:p>
        </p:txBody>
      </p:sp>
      <p:sp>
        <p:nvSpPr>
          <p:cNvPr id="151" name="Google Shape;61;p14"/>
          <p:cNvSpPr txBox="1"/>
          <p:nvPr>
            <p:ph type="body" idx="1"/>
          </p:nvPr>
        </p:nvSpPr>
        <p:spPr>
          <a:xfrm>
            <a:off x="838199" y="1804504"/>
            <a:ext cx="9896063" cy="381807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 defTabSz="777240">
              <a:spcBef>
                <a:spcPts val="0"/>
              </a:spcBef>
              <a:buSzTx/>
              <a:buNone/>
              <a:defRPr sz="2380"/>
            </a:pPr>
            <a:r>
              <a:t>Apart from corrosion the materials need to be able to withstand the forces of the wind and sea.</a:t>
            </a:r>
          </a:p>
          <a:p>
            <a:pPr marL="0" indent="0" defTabSz="777240">
              <a:spcBef>
                <a:spcPts val="0"/>
              </a:spcBef>
              <a:buSzTx/>
              <a:buNone/>
              <a:defRPr sz="2380"/>
            </a:pPr>
          </a:p>
          <a:p>
            <a:pPr marL="0" indent="0" defTabSz="777240">
              <a:spcBef>
                <a:spcPts val="0"/>
              </a:spcBef>
              <a:buSzTx/>
              <a:buNone/>
              <a:defRPr sz="2380"/>
            </a:pPr>
            <a:r>
              <a:t>They need to be cost effective and fit for purpose. Can you remember which materials can be used to build offshore wind farms?</a:t>
            </a:r>
          </a:p>
          <a:p>
            <a:pPr marL="0" indent="0" defTabSz="777240">
              <a:spcBef>
                <a:spcPts val="0"/>
              </a:spcBef>
              <a:buSzTx/>
              <a:buNone/>
              <a:defRPr sz="2380"/>
            </a:pPr>
          </a:p>
          <a:p>
            <a:pPr marL="0" indent="0" defTabSz="777240">
              <a:spcBef>
                <a:spcPts val="0"/>
              </a:spcBef>
              <a:buSzTx/>
              <a:buNone/>
              <a:defRPr sz="2380"/>
            </a:pPr>
            <a:r>
              <a:t>The properties of a material depends on it’s structure. Often one material or element does not have the exact properties needed on it’s own, so scientists and engineers produce mixtures.</a:t>
            </a:r>
          </a:p>
          <a:p>
            <a:pPr marL="0" indent="0" defTabSz="777240">
              <a:spcBef>
                <a:spcPts val="0"/>
              </a:spcBef>
              <a:buSzTx/>
              <a:buNone/>
              <a:defRPr sz="2380"/>
            </a:pPr>
          </a:p>
          <a:p>
            <a:pPr marL="0" indent="0" defTabSz="777240">
              <a:spcBef>
                <a:spcPts val="0"/>
              </a:spcBef>
              <a:buSzTx/>
              <a:buNone/>
              <a:defRPr sz="2380"/>
            </a:pPr>
            <a:r>
              <a:t>Some examples of these mixtures are alloys or composites.</a:t>
            </a:r>
          </a:p>
        </p:txBody>
      </p:sp>
      <p:sp>
        <p:nvSpPr>
          <p:cNvPr id="152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5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defTabSz="850391">
              <a:defRPr sz="3627"/>
            </a:pPr>
            <a:r>
              <a:t>Selecting materials</a:t>
            </a:r>
            <a:br/>
            <a:r>
              <a:t>research task.</a:t>
            </a:r>
          </a:p>
        </p:txBody>
      </p:sp>
      <p:sp>
        <p:nvSpPr>
          <p:cNvPr id="159" name="Google Shape;61;p14"/>
          <p:cNvSpPr txBox="1"/>
          <p:nvPr>
            <p:ph type="body" idx="1"/>
          </p:nvPr>
        </p:nvSpPr>
        <p:spPr>
          <a:xfrm>
            <a:off x="838199" y="1690688"/>
            <a:ext cx="9896063" cy="3818076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  <a:r>
              <a:t>Use your text book and online resources to research each of the following materials and complete the table.</a:t>
            </a: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sz="1848"/>
            </a:pPr>
          </a:p>
          <a:p>
            <a:pPr marL="0" indent="0" defTabSz="704087">
              <a:spcBef>
                <a:spcPts val="0"/>
              </a:spcBef>
              <a:buSzTx/>
              <a:buNone/>
              <a:defRPr i="1" sz="1693"/>
            </a:pPr>
            <a:r>
              <a:t>Finished? </a:t>
            </a:r>
          </a:p>
          <a:p>
            <a:pPr marL="0" indent="0" defTabSz="704087">
              <a:spcBef>
                <a:spcPts val="0"/>
              </a:spcBef>
              <a:buSzTx/>
              <a:buNone/>
              <a:defRPr i="1" sz="1693"/>
            </a:pPr>
            <a:r>
              <a:t>Which of these materials would be useful when building an offshore wind farm? Why?</a:t>
            </a:r>
          </a:p>
        </p:txBody>
      </p:sp>
      <p:graphicFrame>
        <p:nvGraphicFramePr>
          <p:cNvPr id="160" name="Google Shape;105;p16"/>
          <p:cNvGraphicFramePr/>
          <p:nvPr/>
        </p:nvGraphicFramePr>
        <p:xfrm>
          <a:off x="838200" y="2507957"/>
          <a:ext cx="10515600" cy="349895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628900"/>
                <a:gridCol w="2628900"/>
                <a:gridCol w="3100518"/>
                <a:gridCol w="2157282"/>
              </a:tblGrid>
              <a:tr h="66468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ym typeface="Raleway Bold"/>
                        </a:rPr>
                        <a:t>Material type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ym typeface="Raleway Bold"/>
                        </a:rPr>
                        <a:t>How is it made?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ym typeface="Raleway Bold"/>
                        </a:rPr>
                        <a:t>Properties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ym typeface="Raleway Bold"/>
                        </a:rPr>
                        <a:t>Uses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23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Glass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23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Ceramics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23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Composites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23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Carbon Steel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23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Stainless Steel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23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/>
                        <a:t>Aluminium alloys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1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62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we build an offshore windfarm?</a:t>
            </a:r>
          </a:p>
        </p:txBody>
      </p:sp>
      <p:sp>
        <p:nvSpPr>
          <p:cNvPr id="168" name="Google Shape;61;p14"/>
          <p:cNvSpPr txBox="1"/>
          <p:nvPr>
            <p:ph type="body" sz="half" idx="1"/>
          </p:nvPr>
        </p:nvSpPr>
        <p:spPr>
          <a:xfrm>
            <a:off x="838200" y="1934816"/>
            <a:ext cx="7938052" cy="4007624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>
              <a:buSzTx/>
              <a:buNone/>
            </a:pPr>
            <a:r>
              <a:t>The offshore wind turbines needs to be connected to a cable to carry the electricity back to shore.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Giant cables lie under the sea and link the wind farms to transformers on land</a:t>
            </a:r>
          </a:p>
        </p:txBody>
      </p:sp>
      <p:pic>
        <p:nvPicPr>
          <p:cNvPr id="16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9229" y="4308912"/>
            <a:ext cx="4960305" cy="242208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7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