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 to project launch lesson what do Tekmar do. Link to site included if further research is needed.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placemat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is a bit technical but gives visuals of Tekmar’s products ad services and how they market their products.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4572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9144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13716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18288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4" y="6404292"/>
            <a:ext cx="2626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s://www.tekmar.co.uk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Tekmar help build an offshore windfarm?</a:t>
            </a:r>
          </a:p>
        </p:txBody>
      </p:sp>
      <p:sp>
        <p:nvSpPr>
          <p:cNvPr id="187" name="TextBox 1"/>
          <p:cNvSpPr txBox="1"/>
          <p:nvPr/>
        </p:nvSpPr>
        <p:spPr>
          <a:xfrm>
            <a:off x="883920" y="1804504"/>
            <a:ext cx="10746545" cy="354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The properties of polymers can depend on two things:</a:t>
            </a:r>
          </a:p>
          <a:p>
            <a:pPr>
              <a:spcBef>
                <a:spcPts val="1000"/>
              </a:spcBef>
              <a:defRPr sz="2400"/>
            </a:pPr>
          </a:p>
          <a:p>
            <a:pPr marL="325966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  <a:r>
              <a:t>The monomers used to make it</a:t>
            </a:r>
          </a:p>
          <a:p>
            <a:pPr marL="529161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</a:p>
          <a:p>
            <a:pPr marL="325966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  <a:r>
              <a:t>The conditions chosen to carry out the reaction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How might this information be useful to </a:t>
            </a:r>
          </a:p>
          <a:p>
            <a:pPr>
              <a:defRPr sz="2400"/>
            </a:pPr>
            <a:r>
              <a:t>Tekmar when they are manufacturing their products?</a:t>
            </a:r>
          </a:p>
        </p:txBody>
      </p:sp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5232" t="10237" r="33653" b="5413"/>
          <a:stretch>
            <a:fillRect/>
          </a:stretch>
        </p:blipFill>
        <p:spPr>
          <a:xfrm>
            <a:off x="7936624" y="2133214"/>
            <a:ext cx="4140592" cy="3841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84174" y="5406873"/>
            <a:ext cx="3962401" cy="134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85;p32"/>
          <p:cNvSpPr txBox="1"/>
          <p:nvPr>
            <p:ph type="body" sz="half" idx="1"/>
          </p:nvPr>
        </p:nvSpPr>
        <p:spPr>
          <a:xfrm>
            <a:off x="838200" y="1825632"/>
            <a:ext cx="4934400" cy="43512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229949" indent="-221736" defTabSz="886968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400"/>
              <a:defRPr sz="2425"/>
            </a:pPr>
            <a:r>
              <a:t>Thermosetting polymers do not melt when heat is applied to them – they remain rigid.</a:t>
            </a:r>
            <a:endParaRPr sz="1358"/>
          </a:p>
          <a:p>
            <a:pPr marL="65700" indent="98549" defTabSz="886968">
              <a:lnSpc>
                <a:spcPct val="80000"/>
              </a:lnSpc>
              <a:spcBef>
                <a:spcPts val="900"/>
              </a:spcBef>
              <a:buSzTx/>
              <a:buNone/>
              <a:defRPr sz="2425"/>
            </a:pPr>
          </a:p>
          <a:p>
            <a:pPr marL="229949" indent="-221736" defTabSz="886968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buSzPts val="2400"/>
              <a:defRPr sz="2425"/>
            </a:pPr>
            <a:r>
              <a:t>Thermosoftening polymers will soften and melt when heated but will re-set when cooled down.</a:t>
            </a:r>
          </a:p>
          <a:p>
            <a:pPr marL="0" indent="0" defTabSz="886968">
              <a:lnSpc>
                <a:spcPct val="80000"/>
              </a:lnSpc>
              <a:spcBef>
                <a:spcPts val="900"/>
              </a:spcBef>
              <a:buSzTx/>
              <a:buNone/>
              <a:defRPr i="1" sz="3104">
                <a:solidFill>
                  <a:srgbClr val="0000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</a:p>
          <a:p>
            <a:pPr marL="0" indent="0" defTabSz="886968">
              <a:lnSpc>
                <a:spcPct val="80000"/>
              </a:lnSpc>
              <a:spcBef>
                <a:spcPts val="900"/>
              </a:spcBef>
              <a:buSzTx/>
              <a:buNone/>
              <a:defRPr i="1" sz="3104">
                <a:solidFill>
                  <a:srgbClr val="0000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But which of the diagrams shows each type?</a:t>
            </a:r>
          </a:p>
        </p:txBody>
      </p:sp>
      <p:pic>
        <p:nvPicPr>
          <p:cNvPr id="196" name="Google Shape;187;p32" descr="Google Shape;187;p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8201" y="1324445"/>
            <a:ext cx="3285425" cy="2316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188;p32" descr="Google Shape;188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4184" y="4150543"/>
            <a:ext cx="3367533" cy="2546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Google Shape;189;p32"/>
          <p:cNvSpPr txBox="1"/>
          <p:nvPr/>
        </p:nvSpPr>
        <p:spPr>
          <a:xfrm>
            <a:off x="8139866" y="3678127"/>
            <a:ext cx="2448535" cy="6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/>
            <a:r>
              <a:t>Covalent bonds link chains together</a:t>
            </a:r>
          </a:p>
        </p:txBody>
      </p:sp>
      <p:sp>
        <p:nvSpPr>
          <p:cNvPr id="199" name="Title 1"/>
          <p:cNvSpPr txBox="1"/>
          <p:nvPr>
            <p:ph type="title"/>
          </p:nvPr>
        </p:nvSpPr>
        <p:spPr>
          <a:xfrm>
            <a:off x="543339" y="161650"/>
            <a:ext cx="8547652" cy="991290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defTabSz="886968">
              <a:defRPr sz="3104"/>
            </a:pPr>
            <a:r>
              <a:t>Types of polymer</a:t>
            </a:r>
            <a:br/>
            <a:r>
              <a:t>Thermosetting and Thermosoftening polymers</a:t>
            </a:r>
          </a:p>
        </p:txBody>
      </p:sp>
      <p:pic>
        <p:nvPicPr>
          <p:cNvPr id="200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3754" y="101881"/>
            <a:ext cx="2152076" cy="199356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0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196;p33" descr="Google Shape;196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1983316"/>
            <a:ext cx="8092018" cy="447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7005" y="142535"/>
            <a:ext cx="2152076" cy="199356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le 1"/>
          <p:cNvSpPr txBox="1"/>
          <p:nvPr>
            <p:ph type="title"/>
          </p:nvPr>
        </p:nvSpPr>
        <p:spPr>
          <a:xfrm>
            <a:off x="543339" y="161650"/>
            <a:ext cx="8547652" cy="991290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defTabSz="886968">
              <a:defRPr sz="3104"/>
            </a:pPr>
            <a:r>
              <a:t>Types of polymer</a:t>
            </a:r>
            <a:br/>
            <a:r>
              <a:t>Thermosetting and Thermosoftening polymers</a:t>
            </a:r>
          </a:p>
        </p:txBody>
      </p:sp>
      <p:sp>
        <p:nvSpPr>
          <p:cNvPr id="20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02;p34"/>
          <p:cNvSpPr txBox="1"/>
          <p:nvPr>
            <p:ph type="body" idx="1"/>
          </p:nvPr>
        </p:nvSpPr>
        <p:spPr>
          <a:xfrm>
            <a:off x="609600" y="1993564"/>
            <a:ext cx="10164417" cy="4644304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16932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pPr>
            <a:r>
              <a:t>Work in your groups to answer the following questions:</a:t>
            </a:r>
          </a:p>
          <a:p>
            <a:pPr marL="0" indent="16932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pPr>
          </a:p>
          <a:p>
            <a:pPr marL="507987" indent="-49105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Tx/>
              <a:buAutoNum type="arabicPeriod" startAt="1"/>
              <a:defRPr sz="2600"/>
            </a:pPr>
            <a:r>
              <a:t>What properties might Tekmar want from the polymers they use in manufacturing their products?</a:t>
            </a:r>
          </a:p>
          <a:p>
            <a:pPr marL="507987" indent="-49105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Tx/>
              <a:buAutoNum type="arabicPeriod" startAt="1"/>
              <a:defRPr sz="2600"/>
            </a:pPr>
          </a:p>
          <a:p>
            <a:pPr marL="507987" indent="-49105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Tx/>
              <a:buAutoNum type="arabicPeriod" startAt="2"/>
              <a:defRPr sz="2600"/>
            </a:pPr>
            <a:r>
              <a:t>Which of the polymers discussed might be the most suitable?</a:t>
            </a:r>
          </a:p>
          <a:p>
            <a:pPr marL="507987" indent="-49105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Tx/>
              <a:buAutoNum type="arabicPeriod" startAt="2"/>
              <a:defRPr sz="2600"/>
            </a:pPr>
          </a:p>
          <a:p>
            <a:pPr marL="507987" indent="-49105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Tx/>
              <a:buAutoNum type="arabicPeriod" startAt="3"/>
              <a:defRPr sz="2600"/>
            </a:pPr>
            <a:r>
              <a:t>What other factors might they need to consider when choosing which polymers to use?</a:t>
            </a:r>
          </a:p>
        </p:txBody>
      </p:sp>
      <p:sp>
        <p:nvSpPr>
          <p:cNvPr id="211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Tekmar help build an offshore windfarm?</a:t>
            </a:r>
          </a:p>
        </p:txBody>
      </p:sp>
      <p:pic>
        <p:nvPicPr>
          <p:cNvPr id="2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3509" y="0"/>
            <a:ext cx="2152076" cy="199356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1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02;p34"/>
          <p:cNvSpPr txBox="1"/>
          <p:nvPr>
            <p:ph type="body" idx="1"/>
          </p:nvPr>
        </p:nvSpPr>
        <p:spPr>
          <a:xfrm>
            <a:off x="609599" y="1690688"/>
            <a:ext cx="10349949" cy="4644304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52627" indent="-452627" defTabSz="905255">
              <a:spcBef>
                <a:spcPts val="900"/>
              </a:spcBef>
              <a:buFontTx/>
              <a:buAutoNum type="arabicPeriod" startAt="1"/>
              <a:defRPr sz="2376"/>
            </a:pPr>
            <a:r>
              <a:t>Review your notes from today’s lesson. Consider how they may link to the second part of your presentation : </a:t>
            </a:r>
          </a:p>
          <a:p>
            <a:pPr lvl="1" marL="0" indent="452627" defTabSz="905255">
              <a:spcBef>
                <a:spcPts val="400"/>
              </a:spcBef>
              <a:buSzTx/>
              <a:buNone/>
              <a:defRPr sz="1979"/>
            </a:pPr>
            <a:r>
              <a:t>	How can Tekmar help build an offshore wind farm?</a:t>
            </a:r>
            <a:endParaRPr sz="2376"/>
          </a:p>
          <a:p>
            <a:pPr marL="452627" indent="-452627" defTabSz="905255">
              <a:spcBef>
                <a:spcPts val="900"/>
              </a:spcBef>
              <a:buFontTx/>
              <a:buAutoNum type="arabicPeriod" startAt="1"/>
              <a:defRPr sz="2376"/>
            </a:pPr>
            <a:r>
              <a:t>Then work in groups to complete the consensus placement to answer the question: How do the polymers used in Tekmar’s products contribute to their success?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2376"/>
            </a:pPr>
          </a:p>
          <a:p>
            <a:pPr marL="0" indent="16763" defTabSz="905255">
              <a:lnSpc>
                <a:spcPct val="100000"/>
              </a:lnSpc>
              <a:spcBef>
                <a:spcPts val="0"/>
              </a:spcBef>
              <a:buSzTx/>
              <a:buNone/>
              <a:defRPr i="1" sz="1979"/>
            </a:pPr>
            <a:r>
              <a:t>HINT: Consider the structure and properties, impact of manufacturing and durability of products when under the sea.</a:t>
            </a:r>
          </a:p>
        </p:txBody>
      </p:sp>
      <p:sp>
        <p:nvSpPr>
          <p:cNvPr id="217" name="Title 1"/>
          <p:cNvSpPr txBox="1"/>
          <p:nvPr>
            <p:ph type="title"/>
          </p:nvPr>
        </p:nvSpPr>
        <p:spPr>
          <a:xfrm>
            <a:off x="811695" y="24730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Tekmar help build an offshore windfarm?</a:t>
            </a:r>
          </a:p>
        </p:txBody>
      </p:sp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2383" y="1"/>
            <a:ext cx="2083202" cy="192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0320" y="3723861"/>
            <a:ext cx="3631361" cy="2042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2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3"/>
          <p:cNvSpPr txBox="1"/>
          <p:nvPr/>
        </p:nvSpPr>
        <p:spPr>
          <a:xfrm>
            <a:off x="3928605" y="2178616"/>
            <a:ext cx="410950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How do the polymers used in Tekmar’s products contribute to their success?</a:t>
            </a:r>
          </a:p>
        </p:txBody>
      </p:sp>
      <p:sp>
        <p:nvSpPr>
          <p:cNvPr id="22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2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we build an offshore windfarm?</a:t>
            </a:r>
          </a:p>
        </p:txBody>
      </p:sp>
      <p:sp>
        <p:nvSpPr>
          <p:cNvPr id="103" name="Google Shape;61;p14"/>
          <p:cNvSpPr txBox="1"/>
          <p:nvPr>
            <p:ph type="body" sz="half" idx="1"/>
          </p:nvPr>
        </p:nvSpPr>
        <p:spPr>
          <a:xfrm>
            <a:off x="838200" y="1804504"/>
            <a:ext cx="7938052" cy="4007623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How can Tekmar help overcome these problems?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744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https://www.tekmar.co.uk/</a:t>
            </a:r>
          </a:p>
        </p:txBody>
      </p: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" y="3375004"/>
            <a:ext cx="3919893" cy="220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51301" y="3160653"/>
            <a:ext cx="2968274" cy="179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73388" y="5085189"/>
            <a:ext cx="232410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7" descr="Picture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12785" y="2076258"/>
            <a:ext cx="3247806" cy="240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84221" y="5812128"/>
            <a:ext cx="3133617" cy="92057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>
              <a:defRPr sz="4000"/>
            </a:lvl1pPr>
          </a:lstStyle>
          <a:p>
            <a:pPr/>
            <a:r>
              <a:t>Learning Outcomes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883919" y="1804504"/>
            <a:ext cx="10746546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By the end of this lesson you should be able to:</a:t>
            </a:r>
          </a:p>
          <a:p>
            <a:pPr>
              <a:defRPr sz="2400"/>
            </a:pPr>
          </a:p>
          <a:p>
            <a:pPr marL="342900" indent="-342900">
              <a:buSzPct val="100000"/>
              <a:buFont typeface="Raleway Regular"/>
              <a:buChar char="•"/>
              <a:defRPr sz="2400"/>
            </a:pPr>
            <a:r>
              <a:t>Explain how low density and high density polythene are produced from ethene</a:t>
            </a:r>
          </a:p>
          <a:p>
            <a:pPr>
              <a:defRPr sz="2400"/>
            </a:pPr>
          </a:p>
          <a:p>
            <a:pPr marL="342900" indent="-342900">
              <a:buSzPct val="100000"/>
              <a:buFont typeface="Raleway Regular"/>
              <a:buChar char="•"/>
              <a:defRPr sz="2400"/>
            </a:pPr>
            <a:r>
              <a:t>Explain the difference between thermosoftening and thermosetting polymers in terms of the their structures.</a:t>
            </a:r>
          </a:p>
        </p:txBody>
      </p:sp>
      <p:sp>
        <p:nvSpPr>
          <p:cNvPr id="11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Tekmar help build an offshore windfarm?</a:t>
            </a:r>
          </a:p>
        </p:txBody>
      </p:sp>
      <p:sp>
        <p:nvSpPr>
          <p:cNvPr id="124" name="TextBox 1"/>
          <p:cNvSpPr txBox="1"/>
          <p:nvPr/>
        </p:nvSpPr>
        <p:spPr>
          <a:xfrm>
            <a:off x="883919" y="1804504"/>
            <a:ext cx="10746546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Tekmar produce systems to protect the subsea cables which connect the wind turbines to land.</a:t>
            </a:r>
          </a:p>
          <a:p>
            <a:pPr>
              <a:defRPr sz="2400"/>
            </a:pPr>
            <a:r>
              <a:t>This is important as it is very difficult to repair and replace cables if they become damaged.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Opposite are pictures of Tekmar products: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They are all made from polymers.</a:t>
            </a:r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15232" t="10237" r="33653" b="5413"/>
          <a:stretch>
            <a:fillRect/>
          </a:stretch>
        </p:blipFill>
        <p:spPr>
          <a:xfrm>
            <a:off x="7366781" y="2912593"/>
            <a:ext cx="4140592" cy="3841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2538" y="4851493"/>
            <a:ext cx="3962401" cy="134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Properties of Polymers</a:t>
            </a:r>
          </a:p>
        </p:txBody>
      </p:sp>
      <p:sp>
        <p:nvSpPr>
          <p:cNvPr id="134" name="TextBox 1"/>
          <p:cNvSpPr txBox="1"/>
          <p:nvPr/>
        </p:nvSpPr>
        <p:spPr>
          <a:xfrm>
            <a:off x="883919" y="1804505"/>
            <a:ext cx="10746546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These products are also made from polymers.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Do they have the same properties?</a:t>
            </a:r>
          </a:p>
        </p:txBody>
      </p:sp>
      <p:pic>
        <p:nvPicPr>
          <p:cNvPr id="135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7691" y="2394111"/>
            <a:ext cx="3102240" cy="2069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23" descr="Picture 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7200" y="2843502"/>
            <a:ext cx="1795256" cy="2692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9" descr="Picture 29"/>
          <p:cNvPicPr>
            <a:picLocks noChangeAspect="1"/>
          </p:cNvPicPr>
          <p:nvPr/>
        </p:nvPicPr>
        <p:blipFill>
          <a:blip r:embed="rId6">
            <a:extLst/>
          </a:blip>
          <a:srcRect l="0" t="5457" r="10419" b="0"/>
          <a:stretch>
            <a:fillRect/>
          </a:stretch>
        </p:blipFill>
        <p:spPr>
          <a:xfrm>
            <a:off x="9031458" y="4214190"/>
            <a:ext cx="2622851" cy="2486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26" descr="Picture 2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88119" y="2331035"/>
            <a:ext cx="2927904" cy="219592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Properties of Polymers</a:t>
            </a:r>
          </a:p>
        </p:txBody>
      </p:sp>
      <p:pic>
        <p:nvPicPr>
          <p:cNvPr id="145" name="Google Shape;154;p28" descr="Google Shape;154;p28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772"/>
          <a:stretch>
            <a:fillRect/>
          </a:stretch>
        </p:blipFill>
        <p:spPr>
          <a:xfrm>
            <a:off x="2727000" y="3220278"/>
            <a:ext cx="6443505" cy="230919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oogle Shape;155;p28"/>
          <p:cNvSpPr txBox="1"/>
          <p:nvPr/>
        </p:nvSpPr>
        <p:spPr>
          <a:xfrm>
            <a:off x="600564" y="3431232"/>
            <a:ext cx="1813335" cy="109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/>
            <a:r>
              <a:t>Low density poly(ethene)</a:t>
            </a:r>
            <a:endParaRPr sz="1400"/>
          </a:p>
          <a:p>
            <a:pPr/>
            <a:endParaRPr sz="1400"/>
          </a:p>
          <a:p>
            <a:pPr/>
            <a:r>
              <a:t>LDPE</a:t>
            </a:r>
          </a:p>
        </p:txBody>
      </p:sp>
      <p:sp>
        <p:nvSpPr>
          <p:cNvPr id="147" name="Google Shape;156;p28"/>
          <p:cNvSpPr txBox="1"/>
          <p:nvPr/>
        </p:nvSpPr>
        <p:spPr>
          <a:xfrm>
            <a:off x="9494732" y="3429000"/>
            <a:ext cx="1813335" cy="109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/>
            <a:r>
              <a:t>High density poly(ethene)</a:t>
            </a:r>
            <a:endParaRPr sz="1400"/>
          </a:p>
          <a:p>
            <a:pPr/>
            <a:endParaRPr sz="1400"/>
          </a:p>
          <a:p>
            <a:pPr/>
            <a:r>
              <a:t>HDPE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122" y="48671"/>
            <a:ext cx="2152534" cy="199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883919" y="1891680"/>
            <a:ext cx="8956484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The diagrams below show how hydrocarbon chains are arranged in two polymers.  Which of the two do you think will have a higher melting point? (Consider the forces between the chains).</a:t>
            </a:r>
          </a:p>
          <a:p>
            <a:pPr>
              <a:spcBef>
                <a:spcPts val="1000"/>
              </a:spcBef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  <a:r>
              <a:t>Write a couple of sentences to explain your answer and be prepared to explain your choice to the class.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Properties of Polymers</a:t>
            </a:r>
          </a:p>
        </p:txBody>
      </p:sp>
      <p:pic>
        <p:nvPicPr>
          <p:cNvPr id="156" name="Google Shape;154;p28" descr="Google Shape;154;p28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772"/>
          <a:stretch>
            <a:fillRect/>
          </a:stretch>
        </p:blipFill>
        <p:spPr>
          <a:xfrm>
            <a:off x="2727000" y="3220278"/>
            <a:ext cx="6443505" cy="2309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oogle Shape;155;p28"/>
          <p:cNvSpPr txBox="1"/>
          <p:nvPr/>
        </p:nvSpPr>
        <p:spPr>
          <a:xfrm>
            <a:off x="600564" y="3431232"/>
            <a:ext cx="1813335" cy="109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/>
            <a:r>
              <a:t>Low density poly(ethene)</a:t>
            </a:r>
            <a:endParaRPr sz="1400"/>
          </a:p>
          <a:p>
            <a:pPr/>
            <a:endParaRPr sz="1400"/>
          </a:p>
          <a:p>
            <a:pPr/>
            <a:r>
              <a:t>LDPE</a:t>
            </a:r>
          </a:p>
        </p:txBody>
      </p:sp>
      <p:sp>
        <p:nvSpPr>
          <p:cNvPr id="158" name="Google Shape;156;p28"/>
          <p:cNvSpPr txBox="1"/>
          <p:nvPr/>
        </p:nvSpPr>
        <p:spPr>
          <a:xfrm>
            <a:off x="9494732" y="3429000"/>
            <a:ext cx="1813335" cy="109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/>
            <a:r>
              <a:t>High density poly(ethene)</a:t>
            </a:r>
            <a:endParaRPr sz="1400"/>
          </a:p>
          <a:p>
            <a:pPr/>
            <a:endParaRPr sz="1400"/>
          </a:p>
          <a:p>
            <a:pPr/>
            <a:r>
              <a:t>HDPE</a:t>
            </a:r>
          </a:p>
        </p:txBody>
      </p:sp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72345" y="-207854"/>
            <a:ext cx="1798477" cy="269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6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 2"/>
          <p:cNvSpPr txBox="1"/>
          <p:nvPr/>
        </p:nvSpPr>
        <p:spPr>
          <a:xfrm>
            <a:off x="883919" y="1891680"/>
            <a:ext cx="8956484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The diagrams below show how hydrocarbon chains are arranged in two polymers.  Which of the two do you think will have a higher melting point? (Consider the forces between the chains).</a:t>
            </a:r>
          </a:p>
          <a:p>
            <a:pPr>
              <a:spcBef>
                <a:spcPts val="1000"/>
              </a:spcBef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</a:p>
          <a:p>
            <a:pPr>
              <a:spcBef>
                <a:spcPts val="1000"/>
              </a:spcBef>
              <a:defRPr sz="2400"/>
            </a:pPr>
            <a:r>
              <a:t>Write a couple of sentences to explain your answer and be prepared to explain your choice to the class.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Properties of Polymers</a:t>
            </a:r>
          </a:p>
        </p:txBody>
      </p:sp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122" y="142696"/>
            <a:ext cx="2152076" cy="199356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6"/>
          <p:cNvSpPr txBox="1"/>
          <p:nvPr/>
        </p:nvSpPr>
        <p:spPr>
          <a:xfrm>
            <a:off x="787841" y="1931130"/>
            <a:ext cx="8101820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The properties of polymers can depend on two things:</a:t>
            </a:r>
          </a:p>
          <a:p>
            <a:pPr>
              <a:spcBef>
                <a:spcPts val="1000"/>
              </a:spcBef>
              <a:defRPr sz="2400"/>
            </a:pPr>
          </a:p>
          <a:p>
            <a:pPr marL="325966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  <a:r>
              <a:t>The monomers used to make it</a:t>
            </a:r>
          </a:p>
          <a:p>
            <a:pPr marL="529161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</a:p>
          <a:p>
            <a:pPr marL="325966" indent="-342900">
              <a:spcBef>
                <a:spcPts val="1000"/>
              </a:spcBef>
              <a:buClr>
                <a:srgbClr val="000000"/>
              </a:buClr>
              <a:buSzPts val="2400"/>
              <a:buFont typeface="Raleway Regular"/>
              <a:buChar char="•"/>
              <a:defRPr sz="2400"/>
            </a:pPr>
            <a:r>
              <a:t>The conditions chosen to carry out the reaction</a:t>
            </a:r>
          </a:p>
        </p:txBody>
      </p:sp>
      <p:sp>
        <p:nvSpPr>
          <p:cNvPr id="16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9154" y="1807505"/>
            <a:ext cx="2225234" cy="212159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le 1"/>
          <p:cNvSpPr txBox="1"/>
          <p:nvPr>
            <p:ph type="title"/>
          </p:nvPr>
        </p:nvSpPr>
        <p:spPr>
          <a:xfrm>
            <a:off x="838199" y="588271"/>
            <a:ext cx="8193260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Properties of polymers and reaction conditions.</a:t>
            </a:r>
          </a:p>
        </p:txBody>
      </p:sp>
      <p:sp>
        <p:nvSpPr>
          <p:cNvPr id="176" name="Google Shape;171;p30"/>
          <p:cNvSpPr txBox="1"/>
          <p:nvPr/>
        </p:nvSpPr>
        <p:spPr>
          <a:xfrm>
            <a:off x="1315734" y="3336814"/>
            <a:ext cx="4734535" cy="344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 u="sng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LD Poly(ethene)</a:t>
            </a:r>
            <a:endParaRPr sz="1400"/>
          </a:p>
          <a:p>
            <a:pPr>
              <a:defRPr sz="2000" u="sng">
                <a:latin typeface="Raleway Bold"/>
                <a:ea typeface="Raleway Bold"/>
                <a:cs typeface="Raleway Bold"/>
                <a:sym typeface="Raleway Bold"/>
              </a:defRPr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Formed under very high pressures and a trace of oxygen</a:t>
            </a:r>
            <a:endParaRPr sz="1400"/>
          </a:p>
          <a:p>
            <a:pPr marL="152396" indent="-16933">
              <a:defRPr sz="2000"/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Randomly branched chains do not pack well</a:t>
            </a:r>
            <a:endParaRPr sz="1400"/>
          </a:p>
          <a:p>
            <a:pPr marL="152396" indent="-16933">
              <a:defRPr sz="2000"/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Weaker forces between chains mean lower melting point and more flexible polymer.</a:t>
            </a:r>
          </a:p>
        </p:txBody>
      </p:sp>
      <p:sp>
        <p:nvSpPr>
          <p:cNvPr id="177" name="Google Shape;172;p30"/>
          <p:cNvSpPr txBox="1"/>
          <p:nvPr/>
        </p:nvSpPr>
        <p:spPr>
          <a:xfrm>
            <a:off x="6157163" y="3429000"/>
            <a:ext cx="5087958" cy="344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 u="sng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HD Poly(ethene)</a:t>
            </a:r>
            <a:endParaRPr sz="1400"/>
          </a:p>
          <a:p>
            <a:pPr>
              <a:defRPr sz="2000" u="sng">
                <a:latin typeface="Raleway Bold"/>
                <a:ea typeface="Raleway Bold"/>
                <a:cs typeface="Raleway Bold"/>
                <a:sym typeface="Raleway Bold"/>
              </a:defRPr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Made using a catalyst at 50 °C and slightly raised pressure</a:t>
            </a:r>
            <a:endParaRPr sz="1400"/>
          </a:p>
          <a:p>
            <a:pPr marL="152396" indent="-16933">
              <a:defRPr sz="2000"/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Straighter polymer chains form which pack closely together (</a:t>
            </a:r>
            <a:r>
              <a:rPr u="sng">
                <a:latin typeface="Raleway Bold"/>
                <a:ea typeface="Raleway Bold"/>
                <a:cs typeface="Raleway Bold"/>
                <a:sym typeface="Raleway Bold"/>
              </a:rPr>
              <a:t>more crystalline</a:t>
            </a:r>
            <a:r>
              <a:t>)</a:t>
            </a:r>
            <a:endParaRPr sz="1400"/>
          </a:p>
          <a:p>
            <a:pPr marL="152396" indent="-16933">
              <a:defRPr sz="2000"/>
            </a:pPr>
          </a:p>
          <a:p>
            <a:pPr marL="287859" indent="-279393">
              <a:buClr>
                <a:srgbClr val="000000"/>
              </a:buClr>
              <a:buSzPts val="2000"/>
              <a:buFont typeface="Raleway Regular"/>
              <a:buChar char="•"/>
              <a:defRPr sz="2000"/>
            </a:pPr>
            <a:r>
              <a:t>Results in stronger forces between molecules which leads to higher melting points and a stronger polymer.</a:t>
            </a:r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5971" y="1807505"/>
            <a:ext cx="2444709" cy="21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8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86122" y="142696"/>
            <a:ext cx="2152076" cy="1993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