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media/image1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Raleway Regular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Raleway Regular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Raleway Regular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Raleway Regular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Raleway Regular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Raleway Regular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Raleway Regular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Raleway Regular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Raleway Regular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 b="def" i="def"/>
      <a:tcStyle>
        <a:tcBdr/>
        <a:fill>
          <a:solidFill>
            <a:srgbClr val="E8EBF5"/>
          </a:solidFill>
        </a:fill>
      </a:tcStyle>
    </a:band2H>
    <a:firstCol>
      <a:tcTxStyle b="on" i="off">
        <a:font>
          <a:latin typeface="Raleway Bold"/>
          <a:ea typeface="Raleway Bold"/>
          <a:cs typeface="Raleway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Raleway Bold"/>
          <a:ea typeface="Raleway Bold"/>
          <a:cs typeface="Raleway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Raleway Bold"/>
          <a:ea typeface="Raleway Bold"/>
          <a:cs typeface="Raleway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 b="def" i="def"/>
      <a:tcStyle>
        <a:tcBdr/>
        <a:fill>
          <a:solidFill>
            <a:srgbClr val="F0F0F0"/>
          </a:solidFill>
        </a:fill>
      </a:tcStyle>
    </a:band2H>
    <a:firstCol>
      <a:tcTxStyle b="on" i="off">
        <a:font>
          <a:latin typeface="Raleway Bold"/>
          <a:ea typeface="Raleway Bold"/>
          <a:cs typeface="Raleway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Raleway Bold"/>
          <a:ea typeface="Raleway Bold"/>
          <a:cs typeface="Raleway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Raleway Bold"/>
          <a:ea typeface="Raleway Bold"/>
          <a:cs typeface="Raleway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 b="def" i="def"/>
      <a:tcStyle>
        <a:tcBdr/>
        <a:fill>
          <a:solidFill>
            <a:srgbClr val="EBF1E8"/>
          </a:solidFill>
        </a:fill>
      </a:tcStyle>
    </a:band2H>
    <a:firstCol>
      <a:tcTxStyle b="on" i="off">
        <a:font>
          <a:latin typeface="Raleway Bold"/>
          <a:ea typeface="Raleway Bold"/>
          <a:cs typeface="Raleway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Raleway Bold"/>
          <a:ea typeface="Raleway Bold"/>
          <a:cs typeface="Raleway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Raleway Bold"/>
          <a:ea typeface="Raleway Bold"/>
          <a:cs typeface="Raleway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Raleway Bold"/>
          <a:ea typeface="Raleway Bold"/>
          <a:cs typeface="Raleway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Raleway Bold"/>
          <a:ea typeface="Raleway Bold"/>
          <a:cs typeface="Raleway Bold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Raleway Bold"/>
          <a:ea typeface="Raleway Bold"/>
          <a:cs typeface="Raleway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Raleway Bold"/>
          <a:ea typeface="Raleway Bold"/>
          <a:cs typeface="Raleway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Raleway Bold"/>
          <a:ea typeface="Raleway Bold"/>
          <a:cs typeface="Raleway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Raleway Bold"/>
          <a:ea typeface="Raleway Bold"/>
          <a:cs typeface="Raleway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Raleway Bold"/>
          <a:ea typeface="Raleway Bold"/>
          <a:cs typeface="Raleway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Raleway Bold"/>
          <a:ea typeface="Raleway Bold"/>
          <a:cs typeface="Raleway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Raleway Bold"/>
          <a:ea typeface="Raleway Bold"/>
          <a:cs typeface="Raleway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92" name="Shape 92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Raleway Regular"/>
      </a:defRPr>
    </a:lvl1pPr>
    <a:lvl2pPr indent="228600" latinLnBrk="0">
      <a:defRPr sz="1200">
        <a:latin typeface="+mn-lt"/>
        <a:ea typeface="+mn-ea"/>
        <a:cs typeface="+mn-cs"/>
        <a:sym typeface="Raleway Regular"/>
      </a:defRPr>
    </a:lvl2pPr>
    <a:lvl3pPr indent="457200" latinLnBrk="0">
      <a:defRPr sz="1200">
        <a:latin typeface="+mn-lt"/>
        <a:ea typeface="+mn-ea"/>
        <a:cs typeface="+mn-cs"/>
        <a:sym typeface="Raleway Regular"/>
      </a:defRPr>
    </a:lvl3pPr>
    <a:lvl4pPr indent="685800" latinLnBrk="0">
      <a:defRPr sz="1200">
        <a:latin typeface="+mn-lt"/>
        <a:ea typeface="+mn-ea"/>
        <a:cs typeface="+mn-cs"/>
        <a:sym typeface="Raleway Regular"/>
      </a:defRPr>
    </a:lvl4pPr>
    <a:lvl5pPr indent="914400" latinLnBrk="0">
      <a:defRPr sz="1200">
        <a:latin typeface="+mn-lt"/>
        <a:ea typeface="+mn-ea"/>
        <a:cs typeface="+mn-cs"/>
        <a:sym typeface="Raleway Regular"/>
      </a:defRPr>
    </a:lvl5pPr>
    <a:lvl6pPr indent="1143000" latinLnBrk="0">
      <a:defRPr sz="1200">
        <a:latin typeface="+mn-lt"/>
        <a:ea typeface="+mn-ea"/>
        <a:cs typeface="+mn-cs"/>
        <a:sym typeface="Raleway Regular"/>
      </a:defRPr>
    </a:lvl6pPr>
    <a:lvl7pPr indent="1371600" latinLnBrk="0">
      <a:defRPr sz="1200">
        <a:latin typeface="+mn-lt"/>
        <a:ea typeface="+mn-ea"/>
        <a:cs typeface="+mn-cs"/>
        <a:sym typeface="Raleway Regular"/>
      </a:defRPr>
    </a:lvl7pPr>
    <a:lvl8pPr indent="1600200" latinLnBrk="0">
      <a:defRPr sz="1200">
        <a:latin typeface="+mn-lt"/>
        <a:ea typeface="+mn-ea"/>
        <a:cs typeface="+mn-cs"/>
        <a:sym typeface="Raleway Regular"/>
      </a:defRPr>
    </a:lvl8pPr>
    <a:lvl9pPr indent="1828800" latinLnBrk="0">
      <a:defRPr sz="1200">
        <a:latin typeface="+mn-lt"/>
        <a:ea typeface="+mn-ea"/>
        <a:cs typeface="+mn-cs"/>
        <a:sym typeface="Raleway Regular"/>
      </a:defRPr>
    </a:lvl9pPr>
  </p:notesStyle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</Relationships>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21" name="Shape 121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Students may need support to develop plan with question to prompt thinking such as </a:t>
            </a:r>
          </a:p>
        </p:txBody>
      </p:sp>
    </p:spTree>
  </p:cSld>
  <p:clrMapOvr>
    <a:masterClrMapping/>
  </p:clrMapOvr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457200" algn="ctr">
              <a:buSzTx/>
              <a:buFontTx/>
              <a:buNone/>
              <a:defRPr sz="2400"/>
            </a:lvl2pPr>
            <a:lvl3pPr marL="0" indent="914400" algn="ctr">
              <a:buSzTx/>
              <a:buFontTx/>
              <a:buNone/>
              <a:defRPr sz="2400"/>
            </a:lvl3pPr>
            <a:lvl4pPr marL="0" indent="1371600" algn="ctr">
              <a:buSzTx/>
              <a:buFontTx/>
              <a:buNone/>
              <a:defRPr sz="2400"/>
            </a:lvl4pPr>
            <a:lvl5pPr marL="0" indent="1828800" algn="ctr">
              <a:buSzTx/>
              <a:buFontTx/>
              <a:buNone/>
              <a:defRPr sz="2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1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Text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Title Text</a:t>
            </a:r>
          </a:p>
        </p:txBody>
      </p:sp>
      <p:sp>
        <p:nvSpPr>
          <p:cNvPr id="30" name="Body Level One…"/>
          <p:cNvSpPr txBox="1"/>
          <p:nvPr>
            <p:ph type="body" sz="quarter" idx="1"/>
          </p:nvPr>
        </p:nvSpPr>
        <p:spPr>
          <a:xfrm>
            <a:off x="831850" y="4589462"/>
            <a:ext cx="10515600" cy="15001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1pPr>
            <a:lvl2pPr marL="0" indent="457200">
              <a:buSzTx/>
              <a:buFontTx/>
              <a:buNone/>
              <a:defRPr sz="2400">
                <a:solidFill>
                  <a:srgbClr val="888888"/>
                </a:solidFill>
              </a:defRPr>
            </a:lvl2pPr>
            <a:lvl3pPr marL="0" indent="914400">
              <a:buSzTx/>
              <a:buFontTx/>
              <a:buNone/>
              <a:defRPr sz="2400">
                <a:solidFill>
                  <a:srgbClr val="888888"/>
                </a:solidFill>
              </a:defRPr>
            </a:lvl3pPr>
            <a:lvl4pPr marL="0" indent="1371600">
              <a:buSzTx/>
              <a:buFontTx/>
              <a:buNone/>
              <a:defRPr sz="2400">
                <a:solidFill>
                  <a:srgbClr val="888888"/>
                </a:solidFill>
              </a:defRPr>
            </a:lvl4pPr>
            <a:lvl5pPr marL="0" indent="1828800">
              <a:buSzTx/>
              <a:buFontTx/>
              <a:buNone/>
              <a:defRPr sz="2400">
                <a:solidFill>
                  <a:srgbClr val="888888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9" name="Body Level One…"/>
          <p:cNvSpPr txBox="1"/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Text"/>
          <p:cNvSpPr txBox="1"/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8" name="Body Level One…"/>
          <p:cNvSpPr txBox="1"/>
          <p:nvPr>
            <p:ph type="body" sz="quarter" idx="1"/>
          </p:nvPr>
        </p:nvSpPr>
        <p:spPr>
          <a:xfrm>
            <a:off x="839787" y="1681163"/>
            <a:ext cx="5157789" cy="8239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400">
                <a:latin typeface="Raleway Bold"/>
                <a:ea typeface="Raleway Bold"/>
                <a:cs typeface="Raleway Bold"/>
                <a:sym typeface="Raleway Bold"/>
              </a:defRPr>
            </a:lvl1pPr>
            <a:lvl2pPr marL="0" indent="457200">
              <a:buSzTx/>
              <a:buFontTx/>
              <a:buNone/>
              <a:defRPr sz="2400">
                <a:latin typeface="Raleway Bold"/>
                <a:ea typeface="Raleway Bold"/>
                <a:cs typeface="Raleway Bold"/>
                <a:sym typeface="Raleway Bold"/>
              </a:defRPr>
            </a:lvl2pPr>
            <a:lvl3pPr marL="0" indent="914400">
              <a:buSzTx/>
              <a:buFontTx/>
              <a:buNone/>
              <a:defRPr sz="2400">
                <a:latin typeface="Raleway Bold"/>
                <a:ea typeface="Raleway Bold"/>
                <a:cs typeface="Raleway Bold"/>
                <a:sym typeface="Raleway Bold"/>
              </a:defRPr>
            </a:lvl3pPr>
            <a:lvl4pPr marL="0" indent="1371600">
              <a:buSzTx/>
              <a:buFontTx/>
              <a:buNone/>
              <a:defRPr sz="2400">
                <a:latin typeface="Raleway Bold"/>
                <a:ea typeface="Raleway Bold"/>
                <a:cs typeface="Raleway Bold"/>
                <a:sym typeface="Raleway Bold"/>
              </a:defRPr>
            </a:lvl4pPr>
            <a:lvl5pPr marL="0" indent="1828800">
              <a:buSzTx/>
              <a:buFontTx/>
              <a:buNone/>
              <a:defRPr sz="2400">
                <a:latin typeface="Raleway Bold"/>
                <a:ea typeface="Raleway Bold"/>
                <a:cs typeface="Raleway Bold"/>
                <a:sym typeface="Raleway Bold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9" name="Text Placeholder 4"/>
          <p:cNvSpPr/>
          <p:nvPr>
            <p:ph type="body" sz="quarter" idx="13"/>
          </p:nvPr>
        </p:nvSpPr>
        <p:spPr>
          <a:xfrm>
            <a:off x="6172200" y="1681163"/>
            <a:ext cx="5183188" cy="823913"/>
          </a:xfrm>
          <a:prstGeom prst="rect">
            <a:avLst/>
          </a:prstGeom>
        </p:spPr>
        <p:txBody>
          <a:bodyPr anchor="b"/>
          <a:lstStyle/>
          <a:p>
            <a:pPr marL="0" indent="0">
              <a:buSzTx/>
              <a:buFontTx/>
              <a:buNone/>
              <a:defRPr sz="2400">
                <a:latin typeface="Raleway Bold"/>
                <a:ea typeface="Raleway Bold"/>
                <a:cs typeface="Raleway Bold"/>
                <a:sym typeface="Raleway Bold"/>
              </a:defRPr>
            </a:pPr>
          </a:p>
        </p:txBody>
      </p:sp>
      <p:sp>
        <p:nvSpPr>
          <p:cNvPr id="5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itle Text"/>
          <p:cNvSpPr txBox="1"/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pPr/>
            <a:r>
              <a:t>Title Text</a:t>
            </a:r>
          </a:p>
        </p:txBody>
      </p:sp>
      <p:sp>
        <p:nvSpPr>
          <p:cNvPr id="73" name="Body Level One…"/>
          <p:cNvSpPr txBox="1"/>
          <p:nvPr>
            <p:ph type="body" sz="half" idx="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4" name="Text Placeholder 3"/>
          <p:cNvSpPr/>
          <p:nvPr>
            <p:ph type="body" sz="quarter" idx="13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FontTx/>
              <a:buNone/>
              <a:defRPr sz="1600"/>
            </a:pPr>
          </a:p>
        </p:txBody>
      </p:sp>
      <p:sp>
        <p:nvSpPr>
          <p:cNvPr id="7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itle Text"/>
          <p:cNvSpPr txBox="1"/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pPr/>
            <a:r>
              <a:t>Title Text</a:t>
            </a:r>
          </a:p>
        </p:txBody>
      </p:sp>
      <p:sp>
        <p:nvSpPr>
          <p:cNvPr id="83" name="Picture Placeholder 2"/>
          <p:cNvSpPr/>
          <p:nvPr>
            <p:ph type="pic" sz="half" idx="13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pPr/>
          </a:p>
        </p:txBody>
      </p:sp>
      <p:sp>
        <p:nvSpPr>
          <p:cNvPr id="84" name="Body Level One…"/>
          <p:cNvSpPr txBox="1"/>
          <p:nvPr>
            <p:ph type="body" sz="quarter" idx="1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457200">
              <a:buSzTx/>
              <a:buFontTx/>
              <a:buNone/>
              <a:defRPr sz="1600"/>
            </a:lvl2pPr>
            <a:lvl3pPr marL="0" indent="914400">
              <a:buSzTx/>
              <a:buFontTx/>
              <a:buNone/>
              <a:defRPr sz="1600"/>
            </a:lvl3pPr>
            <a:lvl4pPr marL="0" indent="1371600">
              <a:buSzTx/>
              <a:buFontTx/>
              <a:buNone/>
              <a:defRPr sz="1600"/>
            </a:lvl4pPr>
            <a:lvl5pPr marL="0" indent="1828800">
              <a:buSzTx/>
              <a:buFontTx/>
              <a:buNone/>
              <a:defRPr sz="16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11091164" y="6404292"/>
            <a:ext cx="262636" cy="2692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transition xmlns:p14="http://schemas.microsoft.com/office/powerpoint/2010/main" spd="med" advClick="1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Raleway Light"/>
          <a:ea typeface="Raleway Light"/>
          <a:cs typeface="Raleway Light"/>
          <a:sym typeface="Raleway Light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Raleway Light"/>
          <a:ea typeface="Raleway Light"/>
          <a:cs typeface="Raleway Light"/>
          <a:sym typeface="Raleway Light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Raleway Light"/>
          <a:ea typeface="Raleway Light"/>
          <a:cs typeface="Raleway Light"/>
          <a:sym typeface="Raleway Light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Raleway Light"/>
          <a:ea typeface="Raleway Light"/>
          <a:cs typeface="Raleway Light"/>
          <a:sym typeface="Raleway Light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Raleway Light"/>
          <a:ea typeface="Raleway Light"/>
          <a:cs typeface="Raleway Light"/>
          <a:sym typeface="Raleway Light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Raleway Light"/>
          <a:ea typeface="Raleway Light"/>
          <a:cs typeface="Raleway Light"/>
          <a:sym typeface="Raleway Light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Raleway Light"/>
          <a:ea typeface="Raleway Light"/>
          <a:cs typeface="Raleway Light"/>
          <a:sym typeface="Raleway Light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Raleway Light"/>
          <a:ea typeface="Raleway Light"/>
          <a:cs typeface="Raleway Light"/>
          <a:sym typeface="Raleway Light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Raleway Light"/>
          <a:ea typeface="Raleway Light"/>
          <a:cs typeface="Raleway Light"/>
          <a:sym typeface="Raleway Light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Raleway Regular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Raleway Regular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Raleway Regular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Raleway Regular"/>
        </a:defRPr>
      </a:lvl2pPr>
      <a:lvl3pPr marL="1234439" marR="0" indent="-320039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Raleway Regular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Raleway Regular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Raleway Regular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Raleway Regular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Raleway Regular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Raleway Regular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Raleway Regular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Raleway Regular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Raleway Regular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Raleway Regular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Raleway Regular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Raleway Regular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Raleway Regular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Raleway Regular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Raleway Regular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Raleway Regular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Raleway Regular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Raleway Regular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Raleway Regular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Raleway Regular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Raleway Regular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Raleway Regular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Raleway Regular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4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4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Relationship Id="rId4" Type="http://schemas.openxmlformats.org/officeDocument/2006/relationships/image" Target="../media/image4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4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8.png"/><Relationship Id="rId4" Type="http://schemas.openxmlformats.org/officeDocument/2006/relationships/image" Target="../media/image4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1.jpeg"/><Relationship Id="rId4" Type="http://schemas.openxmlformats.org/officeDocument/2006/relationships/image" Target="../media/image4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Title 9"/>
          <p:cNvSpPr txBox="1"/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95" name="Picture 8" descr="Picture 8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1" cy="5507665"/>
          </a:xfrm>
          <a:prstGeom prst="rect">
            <a:avLst/>
          </a:prstGeom>
          <a:ln w="12700">
            <a:miter lim="400000"/>
          </a:ln>
        </p:spPr>
      </p:pic>
      <p:sp>
        <p:nvSpPr>
          <p:cNvPr id="96" name="TextBox 7"/>
          <p:cNvSpPr txBox="1"/>
          <p:nvPr/>
        </p:nvSpPr>
        <p:spPr>
          <a:xfrm>
            <a:off x="-28355" y="4800124"/>
            <a:ext cx="12248710" cy="1564639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>
              <a:defRPr sz="4000"/>
            </a:pPr>
            <a:r>
              <a:t>How can you build an offshore windfarm?</a:t>
            </a:r>
          </a:p>
          <a:p>
            <a:pPr algn="ctr">
              <a:defRPr sz="1400"/>
            </a:pPr>
          </a:p>
          <a:p>
            <a:pPr algn="ctr">
              <a:defRPr sz="2000"/>
            </a:pPr>
            <a:r>
              <a:t>in partnership with</a:t>
            </a:r>
            <a:endParaRPr sz="2400"/>
          </a:p>
        </p:txBody>
      </p:sp>
      <p:pic>
        <p:nvPicPr>
          <p:cNvPr id="97" name="Picture 6" descr="Picture 6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291993" y="5748930"/>
            <a:ext cx="3132865" cy="918255"/>
          </a:xfrm>
          <a:prstGeom prst="rect">
            <a:avLst/>
          </a:prstGeom>
          <a:ln w="12700">
            <a:miter lim="400000"/>
          </a:ln>
        </p:spPr>
      </p:pic>
      <p:pic>
        <p:nvPicPr>
          <p:cNvPr id="98" name="Picture 12" descr="Picture 12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643770" y="6131419"/>
            <a:ext cx="3064769" cy="669383"/>
          </a:xfrm>
          <a:prstGeom prst="rect">
            <a:avLst/>
          </a:prstGeom>
          <a:ln w="12700">
            <a:miter lim="400000"/>
          </a:ln>
        </p:spPr>
      </p:pic>
      <p:pic>
        <p:nvPicPr>
          <p:cNvPr id="99" name="Picture 5" descr="Picture 5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889000" y="5359648"/>
            <a:ext cx="2803016" cy="151902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Content Placeholder 2"/>
          <p:cNvSpPr txBox="1"/>
          <p:nvPr>
            <p:ph type="body" idx="1"/>
          </p:nvPr>
        </p:nvSpPr>
        <p:spPr>
          <a:xfrm>
            <a:off x="838200" y="1481068"/>
            <a:ext cx="10515600" cy="4351338"/>
          </a:xfrm>
          <a:prstGeom prst="rect">
            <a:avLst/>
          </a:prstGeom>
        </p:spPr>
        <p:txBody>
          <a:bodyPr/>
          <a:lstStyle/>
          <a:p>
            <a:pPr marL="0" indent="0" defTabSz="896111">
              <a:lnSpc>
                <a:spcPct val="72000"/>
              </a:lnSpc>
              <a:spcBef>
                <a:spcPts val="900"/>
              </a:spcBef>
              <a:buSzTx/>
              <a:buNone/>
              <a:defRPr sz="2450"/>
            </a:pPr>
            <a:r>
              <a:t>Globally there is increasing investment in renewable energy.</a:t>
            </a:r>
          </a:p>
          <a:p>
            <a:pPr marL="0" indent="0" defTabSz="896111">
              <a:lnSpc>
                <a:spcPct val="72000"/>
              </a:lnSpc>
              <a:spcBef>
                <a:spcPts val="900"/>
              </a:spcBef>
              <a:buSzTx/>
              <a:buNone/>
              <a:defRPr sz="2450"/>
            </a:pPr>
            <a:r>
              <a:t>The UK is building the biggest offshore windfarm in the world in the North Sea.</a:t>
            </a:r>
          </a:p>
          <a:p>
            <a:pPr marL="0" indent="0" defTabSz="896111">
              <a:lnSpc>
                <a:spcPct val="72000"/>
              </a:lnSpc>
              <a:spcBef>
                <a:spcPts val="900"/>
              </a:spcBef>
              <a:buSzTx/>
              <a:buNone/>
              <a:defRPr sz="2450"/>
            </a:pPr>
            <a:r>
              <a:t>This is leading to a significant increase in the number of job opportunities in the renewable energy sector in a number of areas in the UK.</a:t>
            </a:r>
          </a:p>
          <a:p>
            <a:pPr marL="0" indent="0" defTabSz="896111">
              <a:lnSpc>
                <a:spcPct val="72000"/>
              </a:lnSpc>
              <a:spcBef>
                <a:spcPts val="900"/>
              </a:spcBef>
              <a:buSzTx/>
              <a:buNone/>
              <a:defRPr sz="2450"/>
            </a:pPr>
          </a:p>
          <a:p>
            <a:pPr marL="0" indent="0" defTabSz="896111">
              <a:lnSpc>
                <a:spcPct val="72000"/>
              </a:lnSpc>
              <a:spcBef>
                <a:spcPts val="900"/>
              </a:spcBef>
              <a:buSzTx/>
              <a:buNone/>
              <a:defRPr sz="2450"/>
            </a:pPr>
            <a:r>
              <a:t>You are going to work in teams on a project to answer the question</a:t>
            </a:r>
          </a:p>
          <a:p>
            <a:pPr marL="0" indent="0" defTabSz="896111">
              <a:lnSpc>
                <a:spcPct val="72000"/>
              </a:lnSpc>
              <a:spcBef>
                <a:spcPts val="900"/>
              </a:spcBef>
              <a:buSzTx/>
              <a:buNone/>
              <a:defRPr sz="2450">
                <a:solidFill>
                  <a:srgbClr val="0070C0"/>
                </a:solidFill>
                <a:latin typeface="Raleway Bold"/>
                <a:ea typeface="Raleway Bold"/>
                <a:cs typeface="Raleway Bold"/>
                <a:sym typeface="Raleway Bold"/>
              </a:defRPr>
            </a:pPr>
            <a:r>
              <a:t>“How can you build an offshore windfarm?”</a:t>
            </a:r>
          </a:p>
          <a:p>
            <a:pPr marL="0" indent="0" defTabSz="896111">
              <a:lnSpc>
                <a:spcPct val="72000"/>
              </a:lnSpc>
              <a:spcBef>
                <a:spcPts val="900"/>
              </a:spcBef>
              <a:buSzTx/>
              <a:buNone/>
              <a:defRPr sz="2450"/>
            </a:pPr>
          </a:p>
          <a:p>
            <a:pPr marL="0" indent="0" defTabSz="896111">
              <a:lnSpc>
                <a:spcPct val="72000"/>
              </a:lnSpc>
              <a:spcBef>
                <a:spcPts val="900"/>
              </a:spcBef>
              <a:buSzTx/>
              <a:buNone/>
              <a:defRPr sz="2450"/>
            </a:pPr>
            <a:r>
              <a:t>This project has been developed by The Edge Foundation in partnership with Tekmar Energy, funded by the EU European Social Fund.</a:t>
            </a:r>
          </a:p>
        </p:txBody>
      </p:sp>
      <p:pic>
        <p:nvPicPr>
          <p:cNvPr id="102" name="Picture 3" descr="Picture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170503" y="1"/>
            <a:ext cx="3021497" cy="1804505"/>
          </a:xfrm>
          <a:prstGeom prst="rect">
            <a:avLst/>
          </a:prstGeom>
          <a:ln w="12700">
            <a:miter lim="400000"/>
          </a:ln>
        </p:spPr>
      </p:pic>
      <p:pic>
        <p:nvPicPr>
          <p:cNvPr id="103" name="Picture 5" descr="Picture 5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892582" y="5832406"/>
            <a:ext cx="3203403" cy="937582"/>
          </a:xfrm>
          <a:prstGeom prst="rect">
            <a:avLst/>
          </a:prstGeom>
          <a:ln w="12700">
            <a:miter lim="400000"/>
          </a:ln>
        </p:spPr>
      </p:pic>
      <p:pic>
        <p:nvPicPr>
          <p:cNvPr id="104" name="Picture 7" descr="Picture 7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408437" y="5832406"/>
            <a:ext cx="3375125" cy="738310"/>
          </a:xfrm>
          <a:prstGeom prst="rect">
            <a:avLst/>
          </a:prstGeom>
          <a:ln w="12700">
            <a:miter lim="400000"/>
          </a:ln>
        </p:spPr>
      </p:pic>
      <p:sp>
        <p:nvSpPr>
          <p:cNvPr id="105" name="Title 1"/>
          <p:cNvSpPr txBox="1"/>
          <p:nvPr>
            <p:ph type="title"/>
          </p:nvPr>
        </p:nvSpPr>
        <p:spPr>
          <a:xfrm>
            <a:off x="838199" y="225287"/>
            <a:ext cx="6344480" cy="1211160"/>
          </a:xfrm>
          <a:prstGeom prst="rect">
            <a:avLst/>
          </a:prstGeom>
          <a:solidFill>
            <a:srgbClr val="B4C7E7"/>
          </a:solidFill>
        </p:spPr>
        <p:txBody>
          <a:bodyPr/>
          <a:lstStyle/>
          <a:p>
            <a:pPr/>
            <a:r>
              <a:t>Project briefing</a:t>
            </a:r>
          </a:p>
        </p:txBody>
      </p:sp>
      <p:sp>
        <p:nvSpPr>
          <p:cNvPr id="106" name="Rectangle"/>
          <p:cNvSpPr/>
          <p:nvPr/>
        </p:nvSpPr>
        <p:spPr>
          <a:xfrm>
            <a:off x="-40086" y="6178093"/>
            <a:ext cx="1602187" cy="63102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defTabSz="457200"/>
          </a:p>
        </p:txBody>
      </p:sp>
      <p:pic>
        <p:nvPicPr>
          <p:cNvPr id="107" name="Picture 5" descr="Picture 5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-127000" y="5994400"/>
            <a:ext cx="1631720" cy="88426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Picture 3" descr="Picture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170503" y="1"/>
            <a:ext cx="3021497" cy="1804505"/>
          </a:xfrm>
          <a:prstGeom prst="rect">
            <a:avLst/>
          </a:prstGeom>
          <a:ln w="12700">
            <a:miter lim="400000"/>
          </a:ln>
        </p:spPr>
      </p:pic>
      <p:sp>
        <p:nvSpPr>
          <p:cNvPr id="110" name="Content Placeholder 5"/>
          <p:cNvSpPr txBox="1"/>
          <p:nvPr>
            <p:ph type="body" idx="1"/>
          </p:nvPr>
        </p:nvSpPr>
        <p:spPr>
          <a:xfrm>
            <a:off x="838200" y="1918390"/>
            <a:ext cx="10515600" cy="4351339"/>
          </a:xfrm>
          <a:prstGeom prst="rect">
            <a:avLst/>
          </a:prstGeom>
        </p:spPr>
        <p:txBody>
          <a:bodyPr/>
          <a:lstStyle/>
          <a:p>
            <a:pPr/>
            <a:r>
              <a:t>Tekmar are an important engineering business in the offshore energy sector. </a:t>
            </a:r>
          </a:p>
          <a:p>
            <a:pPr/>
            <a:r>
              <a:t>They need your help as associate project engineers to deliver a protection system for cables to a new offshore wind farm off the coast of North East England. </a:t>
            </a:r>
          </a:p>
          <a:p>
            <a:pPr/>
            <a:r>
              <a:t>You need to produce a presentation as part of the bid team to explain why the offshore wind farm should be built and how Tekmar can help.  </a:t>
            </a:r>
          </a:p>
        </p:txBody>
      </p:sp>
      <p:sp>
        <p:nvSpPr>
          <p:cNvPr id="111" name="Title 1"/>
          <p:cNvSpPr txBox="1"/>
          <p:nvPr>
            <p:ph type="title"/>
          </p:nvPr>
        </p:nvSpPr>
        <p:spPr>
          <a:xfrm>
            <a:off x="838199" y="588271"/>
            <a:ext cx="6423993" cy="1102418"/>
          </a:xfrm>
          <a:prstGeom prst="rect">
            <a:avLst/>
          </a:prstGeom>
          <a:solidFill>
            <a:srgbClr val="B4C7E7"/>
          </a:solidFill>
        </p:spPr>
        <p:txBody>
          <a:bodyPr/>
          <a:lstStyle/>
          <a:p>
            <a:pPr/>
            <a:r>
              <a:t>Project briefing - Recap</a:t>
            </a:r>
          </a:p>
        </p:txBody>
      </p:sp>
      <p:sp>
        <p:nvSpPr>
          <p:cNvPr id="112" name="Rectangle"/>
          <p:cNvSpPr/>
          <p:nvPr/>
        </p:nvSpPr>
        <p:spPr>
          <a:xfrm>
            <a:off x="-40086" y="6178093"/>
            <a:ext cx="1602187" cy="63102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defTabSz="457200"/>
          </a:p>
        </p:txBody>
      </p:sp>
      <p:pic>
        <p:nvPicPr>
          <p:cNvPr id="113" name="Picture 5" descr="Picture 5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127000" y="5994400"/>
            <a:ext cx="1631720" cy="88426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Content Placeholder 2"/>
          <p:cNvSpPr txBox="1"/>
          <p:nvPr>
            <p:ph type="body" idx="1"/>
          </p:nvPr>
        </p:nvSpPr>
        <p:spPr>
          <a:xfrm>
            <a:off x="533400" y="1804505"/>
            <a:ext cx="10515600" cy="4351338"/>
          </a:xfrm>
          <a:prstGeom prst="rect">
            <a:avLst/>
          </a:prstGeom>
        </p:spPr>
        <p:txBody>
          <a:bodyPr/>
          <a:lstStyle/>
          <a:p>
            <a:pPr marL="0" indent="0" defTabSz="877823">
              <a:lnSpc>
                <a:spcPct val="72000"/>
              </a:lnSpc>
              <a:spcBef>
                <a:spcPts val="900"/>
              </a:spcBef>
              <a:buSzTx/>
              <a:buNone/>
              <a:defRPr sz="2400"/>
            </a:pPr>
            <a:r>
              <a:t>You are going to work in teams of four on a project to answer the question</a:t>
            </a:r>
          </a:p>
          <a:p>
            <a:pPr marL="0" indent="0" defTabSz="877823">
              <a:lnSpc>
                <a:spcPct val="72000"/>
              </a:lnSpc>
              <a:spcBef>
                <a:spcPts val="900"/>
              </a:spcBef>
              <a:buSzTx/>
              <a:buNone/>
              <a:defRPr sz="2400"/>
            </a:pPr>
            <a:r>
              <a:t>“How can you build an offshore windfarm?”</a:t>
            </a:r>
          </a:p>
          <a:p>
            <a:pPr marL="0" indent="0" defTabSz="877823">
              <a:lnSpc>
                <a:spcPct val="72000"/>
              </a:lnSpc>
              <a:spcBef>
                <a:spcPts val="900"/>
              </a:spcBef>
              <a:buSzTx/>
              <a:buNone/>
              <a:defRPr sz="2400"/>
            </a:pPr>
          </a:p>
          <a:p>
            <a:pPr marL="0" indent="0" defTabSz="877823">
              <a:lnSpc>
                <a:spcPct val="72000"/>
              </a:lnSpc>
              <a:spcBef>
                <a:spcPts val="900"/>
              </a:spcBef>
              <a:buSzTx/>
              <a:buNone/>
              <a:defRPr sz="2400"/>
            </a:pPr>
            <a:r>
              <a:t>This lesson you will need to work in your group to produce your </a:t>
            </a:r>
            <a:r>
              <a:rPr u="sng"/>
              <a:t>first draft of part two of your presentation</a:t>
            </a:r>
            <a:r>
              <a:t> to be reviewed by your classmates. Remember it must include the following information:</a:t>
            </a:r>
          </a:p>
          <a:p>
            <a:pPr marL="219455" indent="-219455" defTabSz="877823">
              <a:lnSpc>
                <a:spcPct val="72000"/>
              </a:lnSpc>
              <a:spcBef>
                <a:spcPts val="900"/>
              </a:spcBef>
              <a:defRPr sz="2400">
                <a:solidFill>
                  <a:srgbClr val="0070C0"/>
                </a:solidFill>
                <a:latin typeface="Raleway Bold"/>
                <a:ea typeface="Raleway Bold"/>
                <a:cs typeface="Raleway Bold"/>
                <a:sym typeface="Raleway Bold"/>
              </a:defRPr>
            </a:pPr>
            <a:r>
              <a:t>How can Tekmar help to build an offshore windfarm</a:t>
            </a:r>
          </a:p>
          <a:p>
            <a:pPr lvl="1" marL="658368" indent="-219455" defTabSz="877823">
              <a:lnSpc>
                <a:spcPct val="72000"/>
              </a:lnSpc>
              <a:spcBef>
                <a:spcPts val="400"/>
              </a:spcBef>
              <a:defRPr sz="2112"/>
            </a:pPr>
            <a:r>
              <a:t>What materials are needed? How are they manufactured? Produce Life Cycle Assessment of materials</a:t>
            </a:r>
          </a:p>
          <a:p>
            <a:pPr lvl="1" marL="658368" indent="-219455" defTabSz="877823">
              <a:lnSpc>
                <a:spcPct val="72000"/>
              </a:lnSpc>
              <a:spcBef>
                <a:spcPts val="400"/>
              </a:spcBef>
              <a:defRPr sz="2112"/>
            </a:pPr>
            <a:r>
              <a:t>How can corrosion be prevented? What are the structure and properties of polymers</a:t>
            </a:r>
          </a:p>
          <a:p>
            <a:pPr marL="0" indent="0" defTabSz="877823">
              <a:lnSpc>
                <a:spcPct val="72000"/>
              </a:lnSpc>
              <a:spcBef>
                <a:spcPts val="900"/>
              </a:spcBef>
              <a:buSzTx/>
              <a:buNone/>
              <a:defRPr sz="2400"/>
            </a:pPr>
            <a:r>
              <a:t>Make a list of all the jobs which need to be done to complete this part of the presentation, this will help you plan your presentation.</a:t>
            </a:r>
          </a:p>
        </p:txBody>
      </p:sp>
      <p:pic>
        <p:nvPicPr>
          <p:cNvPr id="116" name="Picture 3" descr="Picture 3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170503" y="1"/>
            <a:ext cx="3021497" cy="1804505"/>
          </a:xfrm>
          <a:prstGeom prst="rect">
            <a:avLst/>
          </a:prstGeom>
          <a:ln w="12700">
            <a:miter lim="400000"/>
          </a:ln>
        </p:spPr>
      </p:pic>
      <p:sp>
        <p:nvSpPr>
          <p:cNvPr id="117" name="Title 1"/>
          <p:cNvSpPr txBox="1"/>
          <p:nvPr>
            <p:ph type="title"/>
          </p:nvPr>
        </p:nvSpPr>
        <p:spPr>
          <a:xfrm>
            <a:off x="838199" y="588271"/>
            <a:ext cx="6423993" cy="1102418"/>
          </a:xfrm>
          <a:prstGeom prst="rect">
            <a:avLst/>
          </a:prstGeom>
          <a:solidFill>
            <a:srgbClr val="B4C7E7"/>
          </a:solidFill>
        </p:spPr>
        <p:txBody>
          <a:bodyPr/>
          <a:lstStyle/>
          <a:p>
            <a:pPr/>
            <a:r>
              <a:t>Project briefing - Recap</a:t>
            </a:r>
          </a:p>
        </p:txBody>
      </p:sp>
      <p:sp>
        <p:nvSpPr>
          <p:cNvPr id="118" name="Rectangle"/>
          <p:cNvSpPr/>
          <p:nvPr/>
        </p:nvSpPr>
        <p:spPr>
          <a:xfrm>
            <a:off x="-40086" y="6178093"/>
            <a:ext cx="1602187" cy="63102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defTabSz="457200"/>
          </a:p>
        </p:txBody>
      </p:sp>
      <p:pic>
        <p:nvPicPr>
          <p:cNvPr id="119" name="Picture 5" descr="Picture 5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-127000" y="5994400"/>
            <a:ext cx="1631720" cy="88426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Content Placeholder 2"/>
          <p:cNvSpPr txBox="1"/>
          <p:nvPr>
            <p:ph type="body" idx="1"/>
          </p:nvPr>
        </p:nvSpPr>
        <p:spPr>
          <a:xfrm>
            <a:off x="1623020" y="1825625"/>
            <a:ext cx="9673337" cy="4814326"/>
          </a:xfrm>
          <a:prstGeom prst="rect">
            <a:avLst/>
          </a:prstGeom>
        </p:spPr>
        <p:txBody>
          <a:bodyPr/>
          <a:lstStyle/>
          <a:p>
            <a:pPr marL="0" indent="0" defTabSz="886968">
              <a:lnSpc>
                <a:spcPct val="72000"/>
              </a:lnSpc>
              <a:spcBef>
                <a:spcPts val="900"/>
              </a:spcBef>
              <a:buSzTx/>
              <a:buNone/>
              <a:defRPr sz="2328"/>
            </a:pPr>
            <a:r>
              <a:t>You presentation must include the following information:</a:t>
            </a:r>
            <a:endParaRPr sz="1455"/>
          </a:p>
          <a:p>
            <a:pPr marL="221742" indent="-221742" defTabSz="886968">
              <a:lnSpc>
                <a:spcPct val="72000"/>
              </a:lnSpc>
              <a:spcBef>
                <a:spcPts val="900"/>
              </a:spcBef>
              <a:defRPr sz="1649">
                <a:solidFill>
                  <a:srgbClr val="0070C0"/>
                </a:solidFill>
                <a:latin typeface="Raleway Bold"/>
                <a:ea typeface="Raleway Bold"/>
                <a:cs typeface="Raleway Bold"/>
                <a:sym typeface="Raleway Bold"/>
              </a:defRPr>
            </a:pPr>
            <a:r>
              <a:t>How can Tekmar help to build an offshore windfarm?</a:t>
            </a:r>
            <a:endParaRPr sz="3104"/>
          </a:p>
          <a:p>
            <a:pPr lvl="1" marL="665226" indent="-221742" defTabSz="886968">
              <a:lnSpc>
                <a:spcPct val="72000"/>
              </a:lnSpc>
              <a:spcBef>
                <a:spcPts val="400"/>
              </a:spcBef>
              <a:defRPr sz="1649"/>
            </a:pPr>
            <a:r>
              <a:t>What materials are needed? How are they manufactured? Produce LCA of materials</a:t>
            </a:r>
            <a:endParaRPr sz="1261"/>
          </a:p>
          <a:p>
            <a:pPr lvl="1" marL="665226" indent="-221742" defTabSz="886968">
              <a:lnSpc>
                <a:spcPct val="72000"/>
              </a:lnSpc>
              <a:spcBef>
                <a:spcPts val="400"/>
              </a:spcBef>
              <a:defRPr sz="1649"/>
            </a:pPr>
            <a:r>
              <a:t>How can corrosion be prevented? What are the structure and properties of polymers</a:t>
            </a:r>
            <a:endParaRPr sz="1261"/>
          </a:p>
          <a:p>
            <a:pPr marL="0" indent="0" defTabSz="886968">
              <a:lnSpc>
                <a:spcPct val="72000"/>
              </a:lnSpc>
              <a:spcBef>
                <a:spcPts val="900"/>
              </a:spcBef>
              <a:buSzTx/>
              <a:buNone/>
              <a:defRPr sz="2328"/>
            </a:pPr>
            <a:r>
              <a:t>Make a list of all the jobs which need to be done to complete this part of the presentation, this will help you plan your presentation.</a:t>
            </a:r>
            <a:endParaRPr sz="1455"/>
          </a:p>
          <a:p>
            <a:pPr marL="0" indent="0" defTabSz="886968">
              <a:lnSpc>
                <a:spcPct val="72000"/>
              </a:lnSpc>
              <a:spcBef>
                <a:spcPts val="900"/>
              </a:spcBef>
              <a:buSzTx/>
              <a:buNone/>
              <a:defRPr sz="4268"/>
            </a:pPr>
          </a:p>
          <a:p>
            <a:pPr marL="0" indent="0" defTabSz="886968">
              <a:lnSpc>
                <a:spcPct val="72000"/>
              </a:lnSpc>
              <a:spcBef>
                <a:spcPts val="900"/>
              </a:spcBef>
              <a:buSzTx/>
              <a:buNone/>
              <a:defRPr sz="2328"/>
            </a:pPr>
            <a:r>
              <a:t>You might like to think about the following questions to help your plan:</a:t>
            </a:r>
            <a:endParaRPr sz="1455"/>
          </a:p>
          <a:p>
            <a:pPr marL="221742" indent="-221742" defTabSz="886968">
              <a:lnSpc>
                <a:spcPct val="72000"/>
              </a:lnSpc>
              <a:spcBef>
                <a:spcPts val="900"/>
              </a:spcBef>
              <a:defRPr sz="1649"/>
            </a:pPr>
            <a:r>
              <a:t>What do we want the presentation to include?</a:t>
            </a:r>
            <a:endParaRPr sz="1455"/>
          </a:p>
          <a:p>
            <a:pPr marL="221742" indent="-221742" defTabSz="886968">
              <a:lnSpc>
                <a:spcPct val="72000"/>
              </a:lnSpc>
              <a:spcBef>
                <a:spcPts val="900"/>
              </a:spcBef>
              <a:defRPr sz="1649"/>
            </a:pPr>
            <a:r>
              <a:t>What information do we already have?</a:t>
            </a:r>
            <a:endParaRPr sz="1455"/>
          </a:p>
          <a:p>
            <a:pPr marL="221742" indent="-221742" defTabSz="886968">
              <a:lnSpc>
                <a:spcPct val="72000"/>
              </a:lnSpc>
              <a:spcBef>
                <a:spcPts val="900"/>
              </a:spcBef>
              <a:defRPr sz="1649"/>
            </a:pPr>
            <a:r>
              <a:t>What do we need to know?</a:t>
            </a:r>
            <a:endParaRPr sz="1455"/>
          </a:p>
          <a:p>
            <a:pPr marL="221742" indent="-221742" defTabSz="886968">
              <a:lnSpc>
                <a:spcPct val="72000"/>
              </a:lnSpc>
              <a:spcBef>
                <a:spcPts val="900"/>
              </a:spcBef>
              <a:defRPr sz="1649"/>
            </a:pPr>
            <a:r>
              <a:t>What resources may we need?</a:t>
            </a:r>
            <a:endParaRPr sz="1455"/>
          </a:p>
          <a:p>
            <a:pPr marL="221742" indent="-221742" defTabSz="886968">
              <a:lnSpc>
                <a:spcPct val="72000"/>
              </a:lnSpc>
              <a:spcBef>
                <a:spcPts val="900"/>
              </a:spcBef>
              <a:defRPr sz="1649"/>
            </a:pPr>
            <a:r>
              <a:t>What additional support may we need?</a:t>
            </a:r>
            <a:endParaRPr sz="1455"/>
          </a:p>
          <a:p>
            <a:pPr marL="221742" indent="-221742" defTabSz="886968">
              <a:lnSpc>
                <a:spcPct val="72000"/>
              </a:lnSpc>
              <a:spcBef>
                <a:spcPts val="900"/>
              </a:spcBef>
              <a:defRPr sz="1649"/>
            </a:pPr>
            <a:r>
              <a:t>When do we need this?</a:t>
            </a:r>
          </a:p>
        </p:txBody>
      </p:sp>
      <p:pic>
        <p:nvPicPr>
          <p:cNvPr id="124" name="Picture 3" descr="Picture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170503" y="1"/>
            <a:ext cx="3021497" cy="1804505"/>
          </a:xfrm>
          <a:prstGeom prst="rect">
            <a:avLst/>
          </a:prstGeom>
          <a:ln w="12700">
            <a:miter lim="400000"/>
          </a:ln>
        </p:spPr>
      </p:pic>
      <p:sp>
        <p:nvSpPr>
          <p:cNvPr id="125" name="Title 1"/>
          <p:cNvSpPr txBox="1"/>
          <p:nvPr>
            <p:ph type="title"/>
          </p:nvPr>
        </p:nvSpPr>
        <p:spPr>
          <a:xfrm>
            <a:off x="838199" y="588271"/>
            <a:ext cx="6423993" cy="1102418"/>
          </a:xfrm>
          <a:prstGeom prst="rect">
            <a:avLst/>
          </a:prstGeom>
          <a:solidFill>
            <a:srgbClr val="B4C7E7"/>
          </a:solidFill>
        </p:spPr>
        <p:txBody>
          <a:bodyPr/>
          <a:lstStyle/>
          <a:p>
            <a:pPr/>
            <a:r>
              <a:t>Project Planning</a:t>
            </a:r>
          </a:p>
        </p:txBody>
      </p:sp>
      <p:sp>
        <p:nvSpPr>
          <p:cNvPr id="126" name="Rectangle"/>
          <p:cNvSpPr/>
          <p:nvPr/>
        </p:nvSpPr>
        <p:spPr>
          <a:xfrm>
            <a:off x="-40086" y="6178093"/>
            <a:ext cx="1602187" cy="63102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defTabSz="457200"/>
          </a:p>
        </p:txBody>
      </p:sp>
      <p:pic>
        <p:nvPicPr>
          <p:cNvPr id="127" name="Picture 5" descr="Picture 5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127000" y="5994400"/>
            <a:ext cx="1631720" cy="88426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Picture 3" descr="Picture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170503" y="1"/>
            <a:ext cx="3021497" cy="1804505"/>
          </a:xfrm>
          <a:prstGeom prst="rect">
            <a:avLst/>
          </a:prstGeom>
          <a:ln w="12700">
            <a:miter lim="400000"/>
          </a:ln>
        </p:spPr>
      </p:pic>
      <p:sp>
        <p:nvSpPr>
          <p:cNvPr id="130" name="Content Placeholder 5"/>
          <p:cNvSpPr txBox="1"/>
          <p:nvPr>
            <p:ph type="body" idx="1"/>
          </p:nvPr>
        </p:nvSpPr>
        <p:spPr>
          <a:xfrm>
            <a:off x="838200" y="1918390"/>
            <a:ext cx="10515600" cy="4351339"/>
          </a:xfrm>
          <a:prstGeom prst="rect">
            <a:avLst/>
          </a:prstGeom>
        </p:spPr>
        <p:txBody>
          <a:bodyPr/>
          <a:lstStyle/>
          <a:p>
            <a:pPr marL="0" indent="0">
              <a:lnSpc>
                <a:spcPct val="72000"/>
              </a:lnSpc>
              <a:buSzTx/>
              <a:buNone/>
              <a:defRPr sz="2100"/>
            </a:pPr>
            <a:r>
              <a:t>Review the work you have been given against the success criteria below:</a:t>
            </a:r>
          </a:p>
          <a:p>
            <a:pPr>
              <a:lnSpc>
                <a:spcPct val="72000"/>
              </a:lnSpc>
              <a:buFontTx/>
              <a:buChar char="✓"/>
              <a:defRPr sz="1700"/>
            </a:pPr>
            <a:r>
              <a:t>Does it answer the question </a:t>
            </a:r>
            <a:r>
              <a:rPr sz="1800">
                <a:solidFill>
                  <a:srgbClr val="0070C0"/>
                </a:solidFill>
                <a:latin typeface="Raleway Bold"/>
                <a:ea typeface="Raleway Bold"/>
                <a:cs typeface="Raleway Bold"/>
                <a:sym typeface="Raleway Bold"/>
              </a:rPr>
              <a:t>How can Tekmar help to build an offshore windfarm?</a:t>
            </a:r>
            <a:endParaRPr sz="2100"/>
          </a:p>
          <a:p>
            <a:pPr>
              <a:lnSpc>
                <a:spcPct val="72000"/>
              </a:lnSpc>
              <a:buFontTx/>
              <a:buChar char="✓"/>
              <a:defRPr sz="1700"/>
            </a:pPr>
            <a:r>
              <a:t>Does it include information on:</a:t>
            </a:r>
            <a:endParaRPr sz="2100"/>
          </a:p>
          <a:p>
            <a:pPr lvl="1" marL="685800" indent="-228600">
              <a:lnSpc>
                <a:spcPct val="72000"/>
              </a:lnSpc>
              <a:spcBef>
                <a:spcPts val="500"/>
              </a:spcBef>
              <a:buFontTx/>
              <a:buChar char="✓"/>
              <a:defRPr sz="1700"/>
            </a:pPr>
            <a:r>
              <a:t>What materials are needed? </a:t>
            </a:r>
            <a:endParaRPr sz="1800"/>
          </a:p>
          <a:p>
            <a:pPr lvl="1" marL="685800" indent="-228600">
              <a:lnSpc>
                <a:spcPct val="72000"/>
              </a:lnSpc>
              <a:spcBef>
                <a:spcPts val="500"/>
              </a:spcBef>
              <a:buFontTx/>
              <a:buChar char="✓"/>
              <a:defRPr sz="1700"/>
            </a:pPr>
            <a:r>
              <a:t>How are they manufactured? </a:t>
            </a:r>
            <a:endParaRPr sz="1800"/>
          </a:p>
          <a:p>
            <a:pPr lvl="1" marL="685800" indent="-228600">
              <a:lnSpc>
                <a:spcPct val="72000"/>
              </a:lnSpc>
              <a:spcBef>
                <a:spcPts val="500"/>
              </a:spcBef>
              <a:buFontTx/>
              <a:buChar char="✓"/>
              <a:defRPr sz="1700"/>
            </a:pPr>
            <a:r>
              <a:t>A LCA of materials</a:t>
            </a:r>
            <a:endParaRPr sz="1800"/>
          </a:p>
          <a:p>
            <a:pPr lvl="1" marL="685800" indent="-228600">
              <a:lnSpc>
                <a:spcPct val="72000"/>
              </a:lnSpc>
              <a:spcBef>
                <a:spcPts val="500"/>
              </a:spcBef>
              <a:buFontTx/>
              <a:buChar char="✓"/>
              <a:defRPr sz="1700"/>
            </a:pPr>
            <a:r>
              <a:t>How can corrosion be prevented? </a:t>
            </a:r>
            <a:endParaRPr sz="1800"/>
          </a:p>
          <a:p>
            <a:pPr lvl="1" marL="685800" indent="-228600">
              <a:lnSpc>
                <a:spcPct val="72000"/>
              </a:lnSpc>
              <a:spcBef>
                <a:spcPts val="500"/>
              </a:spcBef>
              <a:buFontTx/>
              <a:buChar char="✓"/>
              <a:defRPr sz="1700"/>
            </a:pPr>
            <a:r>
              <a:t>What are the structure and properties of polymers (Chemistry only)</a:t>
            </a:r>
            <a:endParaRPr sz="1800"/>
          </a:p>
          <a:p>
            <a:pPr>
              <a:lnSpc>
                <a:spcPct val="72000"/>
              </a:lnSpc>
              <a:buFontTx/>
              <a:buChar char="✓"/>
              <a:defRPr sz="1700"/>
            </a:pPr>
            <a:r>
              <a:t>Have you checked the spelling and grammar?</a:t>
            </a:r>
            <a:endParaRPr sz="2100"/>
          </a:p>
          <a:p>
            <a:pPr>
              <a:lnSpc>
                <a:spcPct val="72000"/>
              </a:lnSpc>
              <a:buFontTx/>
              <a:buChar char="✓"/>
              <a:defRPr sz="1700"/>
            </a:pPr>
            <a:r>
              <a:t>Are the slides clear and easy to read?</a:t>
            </a:r>
            <a:endParaRPr sz="2100"/>
          </a:p>
          <a:p>
            <a:pPr>
              <a:lnSpc>
                <a:spcPct val="72000"/>
              </a:lnSpc>
              <a:buFontTx/>
              <a:buChar char="✓"/>
              <a:defRPr sz="1700"/>
            </a:pPr>
            <a:r>
              <a:t>Does the presentation look professional and engaging? </a:t>
            </a:r>
            <a:endParaRPr sz="2100"/>
          </a:p>
          <a:p>
            <a:pPr lvl="1" marL="0" indent="457200">
              <a:lnSpc>
                <a:spcPct val="72000"/>
              </a:lnSpc>
              <a:spcBef>
                <a:spcPts val="500"/>
              </a:spcBef>
              <a:buSzTx/>
              <a:buNone/>
              <a:defRPr sz="1700"/>
            </a:pPr>
            <a:r>
              <a:t>E.g. have you included pictures and do all links work correctly?</a:t>
            </a:r>
            <a:endParaRPr sz="1800"/>
          </a:p>
          <a:p>
            <a:pPr>
              <a:lnSpc>
                <a:spcPct val="72000"/>
              </a:lnSpc>
              <a:buFontTx/>
              <a:buChar char="✓"/>
              <a:defRPr sz="1700"/>
            </a:pPr>
            <a:r>
              <a:t>Have you referenced any data, quotes you have included?</a:t>
            </a:r>
            <a:endParaRPr sz="2100"/>
          </a:p>
          <a:p>
            <a:pPr marL="0" indent="0">
              <a:lnSpc>
                <a:spcPct val="72000"/>
              </a:lnSpc>
              <a:buSzTx/>
              <a:buNone/>
              <a:defRPr sz="2000"/>
            </a:pPr>
            <a:r>
              <a:t>Write down what has been done well (www) and what would make the presentation even better (ebi)</a:t>
            </a:r>
          </a:p>
        </p:txBody>
      </p:sp>
      <p:sp>
        <p:nvSpPr>
          <p:cNvPr id="131" name="Title 1"/>
          <p:cNvSpPr txBox="1"/>
          <p:nvPr>
            <p:ph type="title"/>
          </p:nvPr>
        </p:nvSpPr>
        <p:spPr>
          <a:xfrm>
            <a:off x="838199" y="588271"/>
            <a:ext cx="6423993" cy="1102418"/>
          </a:xfrm>
          <a:prstGeom prst="rect">
            <a:avLst/>
          </a:prstGeom>
          <a:solidFill>
            <a:srgbClr val="B4C7E7"/>
          </a:solidFill>
        </p:spPr>
        <p:txBody>
          <a:bodyPr/>
          <a:lstStyle>
            <a:lvl1pPr defTabSz="850391">
              <a:defRPr sz="3627"/>
            </a:lvl1pPr>
          </a:lstStyle>
          <a:p>
            <a:pPr/>
            <a:r>
              <a:t>Project presentation part two  Peer assessment</a:t>
            </a:r>
          </a:p>
        </p:txBody>
      </p:sp>
      <p:pic>
        <p:nvPicPr>
          <p:cNvPr id="132" name="Picture 1" descr="Picture 1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523766" y="2695084"/>
            <a:ext cx="4025872" cy="1961322"/>
          </a:xfrm>
          <a:prstGeom prst="rect">
            <a:avLst/>
          </a:prstGeom>
          <a:ln w="12700">
            <a:miter lim="400000"/>
          </a:ln>
        </p:spPr>
      </p:pic>
      <p:sp>
        <p:nvSpPr>
          <p:cNvPr id="133" name="Rectangle"/>
          <p:cNvSpPr/>
          <p:nvPr/>
        </p:nvSpPr>
        <p:spPr>
          <a:xfrm>
            <a:off x="-40086" y="6178093"/>
            <a:ext cx="1602187" cy="63102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defTabSz="457200"/>
          </a:p>
        </p:txBody>
      </p:sp>
      <p:pic>
        <p:nvPicPr>
          <p:cNvPr id="134" name="Picture 5" descr="Picture 5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-127000" y="5994400"/>
            <a:ext cx="1631720" cy="88426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Picture 3" descr="Picture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170503" y="1"/>
            <a:ext cx="3021497" cy="1804505"/>
          </a:xfrm>
          <a:prstGeom prst="rect">
            <a:avLst/>
          </a:prstGeom>
          <a:ln w="12700">
            <a:miter lim="400000"/>
          </a:ln>
        </p:spPr>
      </p:pic>
      <p:sp>
        <p:nvSpPr>
          <p:cNvPr id="137" name="Content Placeholder 5"/>
          <p:cNvSpPr txBox="1"/>
          <p:nvPr>
            <p:ph type="body" idx="1"/>
          </p:nvPr>
        </p:nvSpPr>
        <p:spPr>
          <a:xfrm>
            <a:off x="838199" y="1918390"/>
            <a:ext cx="8451576" cy="4351339"/>
          </a:xfrm>
          <a:prstGeom prst="rect">
            <a:avLst/>
          </a:prstGeom>
        </p:spPr>
        <p:txBody>
          <a:bodyPr/>
          <a:lstStyle/>
          <a:p>
            <a:pPr marL="0" indent="0" defTabSz="877823">
              <a:lnSpc>
                <a:spcPct val="81000"/>
              </a:lnSpc>
              <a:spcBef>
                <a:spcPts val="900"/>
              </a:spcBef>
              <a:buSzTx/>
              <a:buNone/>
              <a:defRPr sz="2496"/>
            </a:pPr>
            <a:r>
              <a:t>Review the feedback you have been given.</a:t>
            </a:r>
          </a:p>
          <a:p>
            <a:pPr marL="0" indent="0" defTabSz="877823">
              <a:lnSpc>
                <a:spcPct val="81000"/>
              </a:lnSpc>
              <a:spcBef>
                <a:spcPts val="900"/>
              </a:spcBef>
              <a:buSzTx/>
              <a:buNone/>
              <a:defRPr sz="2496"/>
            </a:pPr>
            <a:r>
              <a:t>Next steps:</a:t>
            </a:r>
          </a:p>
          <a:p>
            <a:pPr marL="219455" indent="-219455" defTabSz="877823">
              <a:lnSpc>
                <a:spcPct val="81000"/>
              </a:lnSpc>
              <a:spcBef>
                <a:spcPts val="900"/>
              </a:spcBef>
              <a:defRPr sz="2496"/>
            </a:pPr>
            <a:r>
              <a:t>Agree what further work you need to do as a team to complete and improve part one of your presentation. </a:t>
            </a:r>
          </a:p>
          <a:p>
            <a:pPr marL="219455" indent="-219455" defTabSz="877823">
              <a:lnSpc>
                <a:spcPct val="81000"/>
              </a:lnSpc>
              <a:spcBef>
                <a:spcPts val="900"/>
              </a:spcBef>
              <a:defRPr sz="2496"/>
            </a:pPr>
            <a:r>
              <a:t>Identify what further information, support or resources you need.</a:t>
            </a:r>
          </a:p>
          <a:p>
            <a:pPr marL="219455" indent="-219455" defTabSz="877823">
              <a:lnSpc>
                <a:spcPct val="81000"/>
              </a:lnSpc>
              <a:spcBef>
                <a:spcPts val="900"/>
              </a:spcBef>
              <a:defRPr sz="2496"/>
            </a:pPr>
            <a:r>
              <a:t>Agree who is responsible for completing any further work needed and set a deadline for this to be completed.</a:t>
            </a:r>
          </a:p>
          <a:p>
            <a:pPr marL="0" indent="0" defTabSz="877823">
              <a:lnSpc>
                <a:spcPct val="81000"/>
              </a:lnSpc>
              <a:spcBef>
                <a:spcPts val="900"/>
              </a:spcBef>
              <a:buSzTx/>
              <a:buNone/>
              <a:defRPr sz="2496"/>
            </a:pPr>
            <a:r>
              <a:t>Next lesson you must be ready to present your bid to explain why the offshore wind farm should be built and how Tekmar can help.</a:t>
            </a:r>
          </a:p>
        </p:txBody>
      </p:sp>
      <p:sp>
        <p:nvSpPr>
          <p:cNvPr id="138" name="Title 1"/>
          <p:cNvSpPr txBox="1"/>
          <p:nvPr>
            <p:ph type="title"/>
          </p:nvPr>
        </p:nvSpPr>
        <p:spPr>
          <a:xfrm>
            <a:off x="838199" y="588271"/>
            <a:ext cx="6423993" cy="1102418"/>
          </a:xfrm>
          <a:prstGeom prst="rect">
            <a:avLst/>
          </a:prstGeom>
          <a:solidFill>
            <a:srgbClr val="B4C7E7"/>
          </a:solidFill>
        </p:spPr>
        <p:txBody>
          <a:bodyPr/>
          <a:lstStyle/>
          <a:p>
            <a:pPr/>
            <a:r>
              <a:t>Project presentation</a:t>
            </a:r>
          </a:p>
        </p:txBody>
      </p:sp>
      <p:pic>
        <p:nvPicPr>
          <p:cNvPr id="139" name="Picture 2" descr="Picture 2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170503" y="2594112"/>
            <a:ext cx="2681496" cy="2681496"/>
          </a:xfrm>
          <a:prstGeom prst="rect">
            <a:avLst/>
          </a:prstGeom>
          <a:ln w="12700">
            <a:miter lim="400000"/>
          </a:ln>
        </p:spPr>
      </p:pic>
      <p:sp>
        <p:nvSpPr>
          <p:cNvPr id="140" name="Rectangle"/>
          <p:cNvSpPr/>
          <p:nvPr/>
        </p:nvSpPr>
        <p:spPr>
          <a:xfrm>
            <a:off x="-40086" y="6178093"/>
            <a:ext cx="1602187" cy="63102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defTabSz="457200"/>
          </a:p>
        </p:txBody>
      </p:sp>
      <p:pic>
        <p:nvPicPr>
          <p:cNvPr id="141" name="Picture 5" descr="Picture 5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-127000" y="5994400"/>
            <a:ext cx="1631720" cy="88426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Raleway Regular"/>
        <a:ea typeface="Raleway Regular"/>
        <a:cs typeface="Raleway Regular"/>
      </a:majorFont>
      <a:minorFont>
        <a:latin typeface="Raleway Regular"/>
        <a:ea typeface="Raleway Regular"/>
        <a:cs typeface="Raleway Regular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Raleway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Raleway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Raleway Regular"/>
        <a:ea typeface="Raleway Regular"/>
        <a:cs typeface="Raleway Regular"/>
      </a:majorFont>
      <a:minorFont>
        <a:latin typeface="Raleway Regular"/>
        <a:ea typeface="Raleway Regular"/>
        <a:cs typeface="Raleway Regular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Raleway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Raleway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